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22"/>
  </p:notesMasterIdLst>
  <p:handoutMasterIdLst>
    <p:handoutMasterId r:id="rId123"/>
  </p:handoutMasterIdLst>
  <p:sldIdLst>
    <p:sldId id="1806" r:id="rId2"/>
    <p:sldId id="2594" r:id="rId3"/>
    <p:sldId id="2639" r:id="rId4"/>
    <p:sldId id="2596" r:id="rId5"/>
    <p:sldId id="2597" r:id="rId6"/>
    <p:sldId id="2626" r:id="rId7"/>
    <p:sldId id="2627" r:id="rId8"/>
    <p:sldId id="2045" r:id="rId9"/>
    <p:sldId id="2309" r:id="rId10"/>
    <p:sldId id="2526" r:id="rId11"/>
    <p:sldId id="2527" r:id="rId12"/>
    <p:sldId id="2528" r:id="rId13"/>
    <p:sldId id="2529" r:id="rId14"/>
    <p:sldId id="2530" r:id="rId15"/>
    <p:sldId id="2539" r:id="rId16"/>
    <p:sldId id="2540" r:id="rId17"/>
    <p:sldId id="2541" r:id="rId18"/>
    <p:sldId id="2542" r:id="rId19"/>
    <p:sldId id="2543" r:id="rId20"/>
    <p:sldId id="2531" r:id="rId21"/>
    <p:sldId id="2532" r:id="rId22"/>
    <p:sldId id="2533" r:id="rId23"/>
    <p:sldId id="2534" r:id="rId24"/>
    <p:sldId id="2536" r:id="rId25"/>
    <p:sldId id="2537" r:id="rId26"/>
    <p:sldId id="2538" r:id="rId27"/>
    <p:sldId id="2544" r:id="rId28"/>
    <p:sldId id="2084" r:id="rId29"/>
    <p:sldId id="2264" r:id="rId30"/>
    <p:sldId id="2126" r:id="rId31"/>
    <p:sldId id="2545" r:id="rId32"/>
    <p:sldId id="2563" r:id="rId33"/>
    <p:sldId id="2564" r:id="rId34"/>
    <p:sldId id="2566" r:id="rId35"/>
    <p:sldId id="2567" r:id="rId36"/>
    <p:sldId id="2565" r:id="rId37"/>
    <p:sldId id="2568" r:id="rId38"/>
    <p:sldId id="2569" r:id="rId39"/>
    <p:sldId id="2571" r:id="rId40"/>
    <p:sldId id="2572" r:id="rId41"/>
    <p:sldId id="2573" r:id="rId42"/>
    <p:sldId id="2574" r:id="rId43"/>
    <p:sldId id="2575" r:id="rId44"/>
    <p:sldId id="2577" r:id="rId45"/>
    <p:sldId id="2578" r:id="rId46"/>
    <p:sldId id="2579" r:id="rId47"/>
    <p:sldId id="2582" r:id="rId48"/>
    <p:sldId id="2492" r:id="rId49"/>
    <p:sldId id="2640" r:id="rId50"/>
    <p:sldId id="2641" r:id="rId51"/>
    <p:sldId id="2642" r:id="rId52"/>
    <p:sldId id="2643" r:id="rId53"/>
    <p:sldId id="2114" r:id="rId54"/>
    <p:sldId id="2287" r:id="rId55"/>
    <p:sldId id="2288" r:id="rId56"/>
    <p:sldId id="2583" r:id="rId57"/>
    <p:sldId id="2585" r:id="rId58"/>
    <p:sldId id="2586" r:id="rId59"/>
    <p:sldId id="2120" r:id="rId60"/>
    <p:sldId id="2121" r:id="rId61"/>
    <p:sldId id="2085" r:id="rId62"/>
    <p:sldId id="2297" r:id="rId63"/>
    <p:sldId id="2298" r:id="rId64"/>
    <p:sldId id="2299" r:id="rId65"/>
    <p:sldId id="2500" r:id="rId66"/>
    <p:sldId id="2501" r:id="rId67"/>
    <p:sldId id="2502" r:id="rId68"/>
    <p:sldId id="2503" r:id="rId69"/>
    <p:sldId id="2504" r:id="rId70"/>
    <p:sldId id="2505" r:id="rId71"/>
    <p:sldId id="2506" r:id="rId72"/>
    <p:sldId id="2644" r:id="rId73"/>
    <p:sldId id="2100" r:id="rId74"/>
    <p:sldId id="2295" r:id="rId75"/>
    <p:sldId id="2086" r:id="rId76"/>
    <p:sldId id="2090" r:id="rId77"/>
    <p:sldId id="2089" r:id="rId78"/>
    <p:sldId id="2091" r:id="rId79"/>
    <p:sldId id="2136" r:id="rId80"/>
    <p:sldId id="2137" r:id="rId81"/>
    <p:sldId id="2138" r:id="rId82"/>
    <p:sldId id="2140" r:id="rId83"/>
    <p:sldId id="2141" r:id="rId84"/>
    <p:sldId id="2142" r:id="rId85"/>
    <p:sldId id="2143" r:id="rId86"/>
    <p:sldId id="2249" r:id="rId87"/>
    <p:sldId id="2250" r:id="rId88"/>
    <p:sldId id="2251" r:id="rId89"/>
    <p:sldId id="2252" r:id="rId90"/>
    <p:sldId id="2253" r:id="rId91"/>
    <p:sldId id="2254" r:id="rId92"/>
    <p:sldId id="2587" r:id="rId93"/>
    <p:sldId id="2256" r:id="rId94"/>
    <p:sldId id="2617" r:id="rId95"/>
    <p:sldId id="2618" r:id="rId96"/>
    <p:sldId id="2620" r:id="rId97"/>
    <p:sldId id="2600" r:id="rId98"/>
    <p:sldId id="2601" r:id="rId99"/>
    <p:sldId id="2602" r:id="rId100"/>
    <p:sldId id="2603" r:id="rId101"/>
    <p:sldId id="2604" r:id="rId102"/>
    <p:sldId id="2605" r:id="rId103"/>
    <p:sldId id="2606" r:id="rId104"/>
    <p:sldId id="2099" r:id="rId105"/>
    <p:sldId id="2310" r:id="rId106"/>
    <p:sldId id="2148" r:id="rId107"/>
    <p:sldId id="2149" r:id="rId108"/>
    <p:sldId id="2150" r:id="rId109"/>
    <p:sldId id="2151" r:id="rId110"/>
    <p:sldId id="2152" r:id="rId111"/>
    <p:sldId id="2153" r:id="rId112"/>
    <p:sldId id="2176" r:id="rId113"/>
    <p:sldId id="2515" r:id="rId114"/>
    <p:sldId id="1277" r:id="rId115"/>
    <p:sldId id="1278" r:id="rId116"/>
    <p:sldId id="1279" r:id="rId117"/>
    <p:sldId id="1280" r:id="rId118"/>
    <p:sldId id="2469" r:id="rId119"/>
    <p:sldId id="2470" r:id="rId120"/>
    <p:sldId id="1282" r:id="rId121"/>
  </p:sldIdLst>
  <p:sldSz cx="9144000" cy="6858000" type="screen4x3"/>
  <p:notesSz cx="7099300" cy="10234613"/>
  <p:defaultTextStyle>
    <a:defPPr>
      <a:defRPr lang="en-US"/>
    </a:defPPr>
    <a:lvl1pPr algn="ctr" rtl="0" fontAlgn="base">
      <a:spcBef>
        <a:spcPct val="0"/>
      </a:spcBef>
      <a:spcAft>
        <a:spcPct val="0"/>
      </a:spcAft>
      <a:defRPr kern="1200">
        <a:solidFill>
          <a:schemeClr val="tx1"/>
        </a:solidFill>
        <a:latin typeface="Impact" pitchFamily="34" charset="0"/>
        <a:ea typeface="宋体" pitchFamily="2" charset="-122"/>
        <a:cs typeface="+mn-cs"/>
      </a:defRPr>
    </a:lvl1pPr>
    <a:lvl2pPr marL="457200" algn="ctr" rtl="0" fontAlgn="base">
      <a:spcBef>
        <a:spcPct val="0"/>
      </a:spcBef>
      <a:spcAft>
        <a:spcPct val="0"/>
      </a:spcAft>
      <a:defRPr kern="1200">
        <a:solidFill>
          <a:schemeClr val="tx1"/>
        </a:solidFill>
        <a:latin typeface="Impact" pitchFamily="34" charset="0"/>
        <a:ea typeface="宋体" pitchFamily="2" charset="-122"/>
        <a:cs typeface="+mn-cs"/>
      </a:defRPr>
    </a:lvl2pPr>
    <a:lvl3pPr marL="914400" algn="ctr" rtl="0" fontAlgn="base">
      <a:spcBef>
        <a:spcPct val="0"/>
      </a:spcBef>
      <a:spcAft>
        <a:spcPct val="0"/>
      </a:spcAft>
      <a:defRPr kern="1200">
        <a:solidFill>
          <a:schemeClr val="tx1"/>
        </a:solidFill>
        <a:latin typeface="Impact" pitchFamily="34" charset="0"/>
        <a:ea typeface="宋体" pitchFamily="2" charset="-122"/>
        <a:cs typeface="+mn-cs"/>
      </a:defRPr>
    </a:lvl3pPr>
    <a:lvl4pPr marL="1371600" algn="ctr" rtl="0" fontAlgn="base">
      <a:spcBef>
        <a:spcPct val="0"/>
      </a:spcBef>
      <a:spcAft>
        <a:spcPct val="0"/>
      </a:spcAft>
      <a:defRPr kern="1200">
        <a:solidFill>
          <a:schemeClr val="tx1"/>
        </a:solidFill>
        <a:latin typeface="Impact" pitchFamily="34" charset="0"/>
        <a:ea typeface="宋体" pitchFamily="2" charset="-122"/>
        <a:cs typeface="+mn-cs"/>
      </a:defRPr>
    </a:lvl4pPr>
    <a:lvl5pPr marL="1828800" algn="ctr" rtl="0" fontAlgn="base">
      <a:spcBef>
        <a:spcPct val="0"/>
      </a:spcBef>
      <a:spcAft>
        <a:spcPct val="0"/>
      </a:spcAft>
      <a:defRPr kern="1200">
        <a:solidFill>
          <a:schemeClr val="tx1"/>
        </a:solidFill>
        <a:latin typeface="Impact" pitchFamily="34" charset="0"/>
        <a:ea typeface="宋体" pitchFamily="2" charset="-122"/>
        <a:cs typeface="+mn-cs"/>
      </a:defRPr>
    </a:lvl5pPr>
    <a:lvl6pPr marL="2286000" algn="l" defTabSz="914400" rtl="0" eaLnBrk="1" latinLnBrk="0" hangingPunct="1">
      <a:defRPr kern="1200">
        <a:solidFill>
          <a:schemeClr val="tx1"/>
        </a:solidFill>
        <a:latin typeface="Impact" pitchFamily="34" charset="0"/>
        <a:ea typeface="宋体" pitchFamily="2" charset="-122"/>
        <a:cs typeface="+mn-cs"/>
      </a:defRPr>
    </a:lvl6pPr>
    <a:lvl7pPr marL="2743200" algn="l" defTabSz="914400" rtl="0" eaLnBrk="1" latinLnBrk="0" hangingPunct="1">
      <a:defRPr kern="1200">
        <a:solidFill>
          <a:schemeClr val="tx1"/>
        </a:solidFill>
        <a:latin typeface="Impact" pitchFamily="34" charset="0"/>
        <a:ea typeface="宋体" pitchFamily="2" charset="-122"/>
        <a:cs typeface="+mn-cs"/>
      </a:defRPr>
    </a:lvl7pPr>
    <a:lvl8pPr marL="3200400" algn="l" defTabSz="914400" rtl="0" eaLnBrk="1" latinLnBrk="0" hangingPunct="1">
      <a:defRPr kern="1200">
        <a:solidFill>
          <a:schemeClr val="tx1"/>
        </a:solidFill>
        <a:latin typeface="Impact" pitchFamily="34" charset="0"/>
        <a:ea typeface="宋体" pitchFamily="2" charset="-122"/>
        <a:cs typeface="+mn-cs"/>
      </a:defRPr>
    </a:lvl8pPr>
    <a:lvl9pPr marL="3657600" algn="l" defTabSz="914400" rtl="0" eaLnBrk="1" latinLnBrk="0" hangingPunct="1">
      <a:defRPr kern="1200">
        <a:solidFill>
          <a:schemeClr val="tx1"/>
        </a:solidFill>
        <a:latin typeface="Impact"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5050"/>
    <a:srgbClr val="000099"/>
    <a:srgbClr val="777777"/>
    <a:srgbClr val="236402"/>
    <a:srgbClr val="CCFFFF"/>
    <a:srgbClr val="FFFFFF"/>
    <a:srgbClr val="0000FF"/>
    <a:srgbClr val="FF6600"/>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477" autoAdjust="0"/>
    <p:restoredTop sz="98447" autoAdjust="0"/>
  </p:normalViewPr>
  <p:slideViewPr>
    <p:cSldViewPr>
      <p:cViewPr>
        <p:scale>
          <a:sx n="57" d="100"/>
          <a:sy n="57" d="100"/>
        </p:scale>
        <p:origin x="-360" y="1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45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fan.zhang\&#26700;&#38754;\analyze.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plotArea>
      <c:layout/>
      <c:lineChart>
        <c:grouping val="standard"/>
        <c:ser>
          <c:idx val="1"/>
          <c:order val="1"/>
          <c:tx>
            <c:strRef>
              <c:f>"出版年分析"</c:f>
            </c:strRef>
          </c:tx>
          <c:marker>
            <c:symbol val="none"/>
          </c:marker>
          <c:cat>
            <c:multiLvlStrRef>
              <c:f>Sheet1!$A$2:$A$33</c:f>
            </c:multiLvlStrRef>
          </c:cat>
          <c:val>
            <c:numRef>
              <c:f>Sheet1!$B$2:$B$33</c:f>
            </c:numRef>
          </c:val>
        </c:ser>
        <c:ser>
          <c:idx val="2"/>
          <c:order val="2"/>
          <c:marker>
            <c:symbol val="none"/>
          </c:marker>
          <c:cat>
            <c:multiLvlStrRef>
              <c:f>[analyze.txt]analyze!$A$2:$A$24</c:f>
            </c:multiLvlStrRef>
          </c:cat>
          <c:val>
            <c:numRef>
              <c:f>[analyze.txt]analyze!$B$2:$B$24</c:f>
            </c:numRef>
          </c:val>
        </c:ser>
        <c:ser>
          <c:idx val="0"/>
          <c:order val="0"/>
          <c:marker>
            <c:symbol val="none"/>
          </c:marker>
          <c:cat>
            <c:numRef>
              <c:f>[analyze.txt]analyze!$A$2:$A$23</c:f>
              <c:numCache>
                <c:formatCode>General</c:formatCode>
                <c:ptCount val="2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numCache>
            </c:numRef>
          </c:cat>
          <c:val>
            <c:numRef>
              <c:f>[analyze.txt]analyze!$B$2:$B$23</c:f>
              <c:numCache>
                <c:formatCode>General</c:formatCode>
                <c:ptCount val="22"/>
                <c:pt idx="0">
                  <c:v>10</c:v>
                </c:pt>
                <c:pt idx="1">
                  <c:v>9</c:v>
                </c:pt>
                <c:pt idx="2">
                  <c:v>6</c:v>
                </c:pt>
                <c:pt idx="3">
                  <c:v>6</c:v>
                </c:pt>
                <c:pt idx="4">
                  <c:v>6</c:v>
                </c:pt>
                <c:pt idx="5">
                  <c:v>16</c:v>
                </c:pt>
                <c:pt idx="6">
                  <c:v>17</c:v>
                </c:pt>
                <c:pt idx="7">
                  <c:v>13</c:v>
                </c:pt>
                <c:pt idx="8">
                  <c:v>21</c:v>
                </c:pt>
                <c:pt idx="9">
                  <c:v>20</c:v>
                </c:pt>
                <c:pt idx="10">
                  <c:v>28</c:v>
                </c:pt>
                <c:pt idx="11">
                  <c:v>42</c:v>
                </c:pt>
                <c:pt idx="12">
                  <c:v>39</c:v>
                </c:pt>
                <c:pt idx="13">
                  <c:v>51</c:v>
                </c:pt>
                <c:pt idx="14">
                  <c:v>67</c:v>
                </c:pt>
                <c:pt idx="15">
                  <c:v>94</c:v>
                </c:pt>
                <c:pt idx="16">
                  <c:v>108</c:v>
                </c:pt>
                <c:pt idx="17">
                  <c:v>179</c:v>
                </c:pt>
                <c:pt idx="18">
                  <c:v>261</c:v>
                </c:pt>
                <c:pt idx="19">
                  <c:v>315</c:v>
                </c:pt>
                <c:pt idx="20">
                  <c:v>437</c:v>
                </c:pt>
                <c:pt idx="21">
                  <c:v>503</c:v>
                </c:pt>
              </c:numCache>
            </c:numRef>
          </c:val>
        </c:ser>
        <c:marker val="1"/>
        <c:axId val="149908096"/>
        <c:axId val="149988096"/>
      </c:lineChart>
      <c:catAx>
        <c:axId val="149908096"/>
        <c:scaling>
          <c:orientation val="minMax"/>
        </c:scaling>
        <c:axPos val="b"/>
        <c:numFmt formatCode="General" sourceLinked="1"/>
        <c:tickLblPos val="nextTo"/>
        <c:crossAx val="149988096"/>
        <c:crosses val="autoZero"/>
        <c:auto val="1"/>
        <c:lblAlgn val="ctr"/>
        <c:lblOffset val="100"/>
      </c:catAx>
      <c:valAx>
        <c:axId val="149988096"/>
        <c:scaling>
          <c:orientation val="minMax"/>
        </c:scaling>
        <c:axPos val="l"/>
        <c:majorGridlines/>
        <c:numFmt formatCode="General" sourceLinked="1"/>
        <c:tickLblPos val="nextTo"/>
        <c:crossAx val="149908096"/>
        <c:crosses val="autoZero"/>
        <c:crossBetween val="between"/>
      </c:valAx>
    </c:plotArea>
    <c:plotVisOnly val="1"/>
  </c:chart>
  <c:spPr>
    <a:solidFill>
      <a:schemeClr val="tx2">
        <a:lumMod val="40000"/>
        <a:lumOff val="60000"/>
      </a:schemeClr>
    </a:soli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6257" tIns="48128" rIns="96257" bIns="48128" numCol="1" anchor="t" anchorCtr="0" compatLnSpc="1">
            <a:prstTxWarp prst="textNoShape">
              <a:avLst/>
            </a:prstTxWarp>
          </a:bodyPr>
          <a:lstStyle>
            <a:lvl1pPr algn="l" defTabSz="962025">
              <a:defRPr sz="1200">
                <a:latin typeface="Arial" charset="0"/>
                <a:ea typeface="+mn-ea"/>
              </a:defRPr>
            </a:lvl1pPr>
          </a:lstStyle>
          <a:p>
            <a:pPr>
              <a:defRPr/>
            </a:pPr>
            <a:endParaRPr lang="zh-CN" altLang="en-US"/>
          </a:p>
        </p:txBody>
      </p:sp>
      <p:sp>
        <p:nvSpPr>
          <p:cNvPr id="62467"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6257" tIns="48128" rIns="96257" bIns="48128" numCol="1" anchor="t" anchorCtr="0" compatLnSpc="1">
            <a:prstTxWarp prst="textNoShape">
              <a:avLst/>
            </a:prstTxWarp>
          </a:bodyPr>
          <a:lstStyle>
            <a:lvl1pPr algn="r" defTabSz="962025">
              <a:defRPr sz="1200">
                <a:latin typeface="Arial" charset="0"/>
                <a:ea typeface="+mn-ea"/>
              </a:defRPr>
            </a:lvl1pPr>
          </a:lstStyle>
          <a:p>
            <a:pPr>
              <a:defRPr/>
            </a:pPr>
            <a:endParaRPr lang="en-US" altLang="zh-CN"/>
          </a:p>
        </p:txBody>
      </p:sp>
      <p:sp>
        <p:nvSpPr>
          <p:cNvPr id="62468"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6257" tIns="48128" rIns="96257" bIns="48128" numCol="1" anchor="b" anchorCtr="0" compatLnSpc="1">
            <a:prstTxWarp prst="textNoShape">
              <a:avLst/>
            </a:prstTxWarp>
          </a:bodyPr>
          <a:lstStyle>
            <a:lvl1pPr algn="l" defTabSz="962025">
              <a:defRPr sz="1200">
                <a:latin typeface="Arial" charset="0"/>
                <a:ea typeface="+mn-ea"/>
              </a:defRPr>
            </a:lvl1pPr>
          </a:lstStyle>
          <a:p>
            <a:pPr>
              <a:defRPr/>
            </a:pPr>
            <a:endParaRPr lang="en-US" altLang="zh-CN"/>
          </a:p>
        </p:txBody>
      </p:sp>
      <p:sp>
        <p:nvSpPr>
          <p:cNvPr id="62469"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6257" tIns="48128" rIns="96257" bIns="48128" numCol="1" anchor="b" anchorCtr="0" compatLnSpc="1">
            <a:prstTxWarp prst="textNoShape">
              <a:avLst/>
            </a:prstTxWarp>
          </a:bodyPr>
          <a:lstStyle>
            <a:lvl1pPr algn="r" defTabSz="962025">
              <a:defRPr sz="1200">
                <a:latin typeface="Arial" charset="0"/>
                <a:ea typeface="+mn-ea"/>
              </a:defRPr>
            </a:lvl1pPr>
          </a:lstStyle>
          <a:p>
            <a:pPr>
              <a:defRPr/>
            </a:pPr>
            <a:fld id="{38BEBBCC-BB8F-464E-B736-627A2E1D5DC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6257" tIns="48128" rIns="96257" bIns="48128" numCol="1" anchor="t" anchorCtr="0" compatLnSpc="1">
            <a:prstTxWarp prst="textNoShape">
              <a:avLst/>
            </a:prstTxWarp>
          </a:bodyPr>
          <a:lstStyle>
            <a:lvl1pPr algn="l" defTabSz="962025">
              <a:defRPr sz="1200">
                <a:latin typeface="Arial" charset="0"/>
                <a:ea typeface="+mn-ea"/>
              </a:defRPr>
            </a:lvl1pPr>
          </a:lstStyle>
          <a:p>
            <a:pPr>
              <a:defRPr/>
            </a:pPr>
            <a:endParaRPr lang="zh-CN" altLang="en-US"/>
          </a:p>
        </p:txBody>
      </p:sp>
      <p:sp>
        <p:nvSpPr>
          <p:cNvPr id="4099"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6257" tIns="48128" rIns="96257" bIns="48128" numCol="1" anchor="t" anchorCtr="0" compatLnSpc="1">
            <a:prstTxWarp prst="textNoShape">
              <a:avLst/>
            </a:prstTxWarp>
          </a:bodyPr>
          <a:lstStyle>
            <a:lvl1pPr algn="r" defTabSz="962025">
              <a:defRPr sz="1200">
                <a:latin typeface="Arial" charset="0"/>
                <a:ea typeface="+mn-ea"/>
              </a:defRPr>
            </a:lvl1pPr>
          </a:lstStyle>
          <a:p>
            <a:pPr>
              <a:defRPr/>
            </a:pPr>
            <a:endParaRPr lang="en-US" altLang="zh-CN"/>
          </a:p>
        </p:txBody>
      </p:sp>
      <p:sp>
        <p:nvSpPr>
          <p:cNvPr id="15770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2513"/>
            <a:ext cx="5680075" cy="4605337"/>
          </a:xfrm>
          <a:prstGeom prst="rect">
            <a:avLst/>
          </a:prstGeom>
          <a:noFill/>
          <a:ln w="9525">
            <a:noFill/>
            <a:miter lim="800000"/>
            <a:headEnd/>
            <a:tailEnd/>
          </a:ln>
          <a:effectLst/>
        </p:spPr>
        <p:txBody>
          <a:bodyPr vert="horz" wrap="square" lIns="96257" tIns="48128" rIns="96257" bIns="48128"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6257" tIns="48128" rIns="96257" bIns="48128" numCol="1" anchor="b" anchorCtr="0" compatLnSpc="1">
            <a:prstTxWarp prst="textNoShape">
              <a:avLst/>
            </a:prstTxWarp>
          </a:bodyPr>
          <a:lstStyle>
            <a:lvl1pPr algn="l" defTabSz="962025">
              <a:defRPr sz="1200">
                <a:latin typeface="Arial" charset="0"/>
                <a:ea typeface="+mn-ea"/>
              </a:defRPr>
            </a:lvl1pPr>
          </a:lstStyle>
          <a:p>
            <a:pPr>
              <a:defRPr/>
            </a:pPr>
            <a:endParaRPr lang="en-US" altLang="zh-CN"/>
          </a:p>
        </p:txBody>
      </p:sp>
      <p:sp>
        <p:nvSpPr>
          <p:cNvPr id="4103"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6257" tIns="48128" rIns="96257" bIns="48128" numCol="1" anchor="b" anchorCtr="0" compatLnSpc="1">
            <a:prstTxWarp prst="textNoShape">
              <a:avLst/>
            </a:prstTxWarp>
          </a:bodyPr>
          <a:lstStyle>
            <a:lvl1pPr algn="r" defTabSz="962025">
              <a:defRPr sz="1200">
                <a:latin typeface="Arial" charset="0"/>
                <a:ea typeface="+mn-ea"/>
              </a:defRPr>
            </a:lvl1pPr>
          </a:lstStyle>
          <a:p>
            <a:pPr>
              <a:defRPr/>
            </a:pPr>
            <a:fld id="{CF21E553-8497-4A4E-A01F-DC040A24ECD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990600" y="704850"/>
            <a:ext cx="5118100" cy="3838575"/>
          </a:xfrm>
          <a:ln/>
        </p:spPr>
      </p:sp>
      <p:sp>
        <p:nvSpPr>
          <p:cNvPr id="158723" name="Rectangle 3"/>
          <p:cNvSpPr>
            <a:spLocks noGrp="1" noChangeArrowheads="1"/>
          </p:cNvSpPr>
          <p:nvPr>
            <p:ph type="body" idx="1"/>
          </p:nvPr>
        </p:nvSpPr>
        <p:spPr>
          <a:xfrm>
            <a:off x="327025" y="4729163"/>
            <a:ext cx="6502400" cy="4978400"/>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p:txBody>
          <a:bodyPr/>
          <a:lstStyle/>
          <a:p>
            <a:pPr>
              <a:defRPr/>
            </a:pPr>
            <a:fld id="{3BA4E97F-13D0-4F38-B14C-47077AA957C9}" type="slidenum">
              <a:rPr lang="en-US" altLang="zh-CN" smtClean="0">
                <a:latin typeface="Arial" pitchFamily="34" charset="0"/>
              </a:rPr>
              <a:pPr>
                <a:defRPr/>
              </a:pPr>
              <a:t>62</a:t>
            </a:fld>
            <a:endParaRPr lang="en-US" altLang="zh-CN" smtClean="0">
              <a:latin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zh-CN" altLang="en-US" sz="1100" smtClean="0">
                <a:solidFill>
                  <a:srgbClr val="CC0000"/>
                </a:solidFill>
                <a:latin typeface="Arial" pitchFamily="34" charset="0"/>
              </a:rPr>
              <a:t>稿件被简单退回，理由是稿件内容</a:t>
            </a:r>
            <a:r>
              <a:rPr lang="zh-CN" altLang="en-US" sz="1100" smtClean="0">
                <a:solidFill>
                  <a:srgbClr val="CC0000"/>
                </a:solidFill>
                <a:latin typeface="Frutiger 55 Roman"/>
              </a:rPr>
              <a:t>“</a:t>
            </a:r>
            <a:r>
              <a:rPr lang="zh-CN" altLang="en-US" sz="1100" smtClean="0">
                <a:solidFill>
                  <a:srgbClr val="CC0000"/>
                </a:solidFill>
                <a:latin typeface="Arial" pitchFamily="34" charset="0"/>
              </a:rPr>
              <a:t>不适合本刊</a:t>
            </a:r>
            <a:r>
              <a:rPr lang="zh-CN" altLang="en-US" sz="1100" smtClean="0">
                <a:solidFill>
                  <a:srgbClr val="CC0000"/>
                </a:solidFill>
                <a:latin typeface="Frutiger 55 Roman"/>
              </a:rPr>
              <a:t>”</a:t>
            </a:r>
            <a:r>
              <a:rPr lang="zh-CN" altLang="en-US" sz="1100" smtClean="0">
                <a:solidFill>
                  <a:srgbClr val="CC0000"/>
                </a:solidFill>
                <a:latin typeface="Arial" pitchFamily="34" charset="0"/>
              </a:rPr>
              <a:t>。</a:t>
            </a:r>
            <a:r>
              <a:rPr lang="zh-CN" altLang="en-US" sz="1100" smtClean="0">
                <a:latin typeface="Arial" pitchFamily="34" charset="0"/>
              </a:rPr>
              <a:t>这种判断通常是经过编辑初评或同行评议得出的，并有可能经历了数周或数月的时间，这无疑会耽搁稿件的尽快发表。</a:t>
            </a:r>
          </a:p>
          <a:p>
            <a:pPr eaLnBrk="1" hangingPunct="1"/>
            <a:r>
              <a:rPr lang="zh-CN" altLang="en-US" sz="1100" smtClean="0">
                <a:solidFill>
                  <a:srgbClr val="CC0000"/>
                </a:solidFill>
                <a:latin typeface="Arial" pitchFamily="34" charset="0"/>
              </a:rPr>
              <a:t>尽管期刊所刊载的论文范围涉及稿件的主题，但由于编辑和审稿人对作者研究领域的了解比较模糊，从而有可能导致稿件受到较差或不公正的同行评议。</a:t>
            </a:r>
            <a:r>
              <a:rPr lang="zh-CN" altLang="en-US" sz="1100" smtClean="0">
                <a:latin typeface="Arial" pitchFamily="34" charset="0"/>
              </a:rPr>
              <a:t>相反，如果换成另外一个与稿件主题密切相关的期刊，该稿件可能会被接受，并且作者也不会被自己并不同意的修改意见所烦扰。</a:t>
            </a:r>
          </a:p>
          <a:p>
            <a:pPr eaLnBrk="1" hangingPunct="1"/>
            <a:r>
              <a:rPr lang="zh-CN" altLang="en-US" sz="1100" smtClean="0">
                <a:latin typeface="Arial" pitchFamily="34" charset="0"/>
              </a:rPr>
              <a:t>即便稿件被接受和发表，作者的喜悦心情不久也会被失望所代替，因为自己的研究成果被埋没在一份同行很少问津的期刊中，从而达不到与小同行交流的目的。</a:t>
            </a:r>
            <a:r>
              <a:rPr lang="zh-CN" altLang="en-US" sz="1100" smtClean="0">
                <a:solidFill>
                  <a:srgbClr val="FF5050"/>
                </a:solidFill>
                <a:latin typeface="Arial" pitchFamily="34" charset="0"/>
              </a:rPr>
              <a:t>该篇论文也可能从没有被人引用</a:t>
            </a:r>
            <a:r>
              <a:rPr lang="zh-CN" altLang="en-US" sz="1100" smtClean="0">
                <a:latin typeface="Arial" pitchFamily="34"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p:txBody>
          <a:bodyPr/>
          <a:lstStyle/>
          <a:p>
            <a:pPr>
              <a:defRPr/>
            </a:pPr>
            <a:fld id="{FF96C84B-E600-4D99-B206-A19218E560DA}" type="slidenum">
              <a:rPr lang="en-US" altLang="zh-CN" smtClean="0">
                <a:latin typeface="Arial" pitchFamily="34" charset="0"/>
              </a:rPr>
              <a:pPr>
                <a:defRPr/>
              </a:pPr>
              <a:t>63</a:t>
            </a:fld>
            <a:endParaRPr lang="en-US" altLang="zh-CN" smtClean="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lnSpc>
                <a:spcPct val="105000"/>
              </a:lnSpc>
            </a:pPr>
            <a:r>
              <a:rPr lang="en-US" altLang="zh-CN" sz="1000" smtClean="0">
                <a:solidFill>
                  <a:srgbClr val="FF5050"/>
                </a:solidFill>
                <a:latin typeface="Arial" pitchFamily="34" charset="0"/>
              </a:rPr>
              <a:t>1</a:t>
            </a:r>
            <a:r>
              <a:rPr lang="zh-CN" altLang="en-US" sz="1000" smtClean="0">
                <a:solidFill>
                  <a:srgbClr val="FF5050"/>
                </a:solidFill>
                <a:latin typeface="Arial" pitchFamily="34" charset="0"/>
              </a:rPr>
              <a:t>）稿件的主题是否适合于期刊所规定的范围</a:t>
            </a:r>
          </a:p>
          <a:p>
            <a:pPr eaLnBrk="1" hangingPunct="1">
              <a:lnSpc>
                <a:spcPct val="105000"/>
              </a:lnSpc>
            </a:pPr>
            <a:r>
              <a:rPr lang="zh-CN" altLang="en-US" sz="1000" smtClean="0">
                <a:latin typeface="Arial" pitchFamily="34" charset="0"/>
              </a:rPr>
              <a:t>为确认哪些期刊能够发表自己的论文，作者首先应在</a:t>
            </a:r>
            <a:r>
              <a:rPr lang="en-US" altLang="zh-CN" sz="1000" smtClean="0">
                <a:latin typeface="Arial" pitchFamily="34" charset="0"/>
              </a:rPr>
              <a:t>SCI</a:t>
            </a:r>
            <a:r>
              <a:rPr lang="zh-CN" altLang="en-US" sz="1000" smtClean="0">
                <a:latin typeface="Arial" pitchFamily="34" charset="0"/>
              </a:rPr>
              <a:t>数据库进行检索分析；其次，要认真阅读准备投稿期刊的作者指南，尤其要注意其中有关刊载论文范围的说明，还要仔细阅读最近几期拟投稿期刊的目录和相关论文，以确认是否与自己的稿件的内容相适应。</a:t>
            </a:r>
          </a:p>
          <a:p>
            <a:pPr eaLnBrk="1" hangingPunct="1">
              <a:lnSpc>
                <a:spcPct val="105000"/>
              </a:lnSpc>
            </a:pPr>
            <a:r>
              <a:rPr lang="zh-CN" altLang="en-US" sz="1000" smtClean="0">
                <a:latin typeface="Arial" pitchFamily="34" charset="0"/>
              </a:rPr>
              <a:t>由于不同学科期刊的影响因子存在很大的差异，因此，选择投稿的期刊应注意避免过于看重期刊的影响因子。有时尽管期刊的影响因子很高，作者所投稿件的内容也非常优秀，但因为期刊与稿件的主题不适合，从而使得稿件难以得到录用和发表。</a:t>
            </a:r>
          </a:p>
          <a:p>
            <a:pPr eaLnBrk="1" hangingPunct="1">
              <a:lnSpc>
                <a:spcPct val="105000"/>
              </a:lnSpc>
            </a:pPr>
            <a:r>
              <a:rPr lang="zh-CN" altLang="en-US" sz="1000" smtClean="0">
                <a:solidFill>
                  <a:srgbClr val="FF5050"/>
                </a:solidFill>
                <a:latin typeface="Arial" pitchFamily="34" charset="0"/>
              </a:rPr>
              <a:t>（</a:t>
            </a:r>
            <a:r>
              <a:rPr lang="en-US" altLang="zh-CN" sz="1000" smtClean="0">
                <a:solidFill>
                  <a:srgbClr val="FF5050"/>
                </a:solidFill>
                <a:latin typeface="Arial" pitchFamily="34" charset="0"/>
              </a:rPr>
              <a:t>2</a:t>
            </a:r>
            <a:r>
              <a:rPr lang="zh-CN" altLang="en-US" sz="1000" smtClean="0">
                <a:solidFill>
                  <a:srgbClr val="FF5050"/>
                </a:solidFill>
                <a:latin typeface="Arial" pitchFamily="34" charset="0"/>
              </a:rPr>
              <a:t>）期刊的读者群和显示度如何</a:t>
            </a:r>
          </a:p>
          <a:p>
            <a:pPr eaLnBrk="1" hangingPunct="1">
              <a:lnSpc>
                <a:spcPct val="105000"/>
              </a:lnSpc>
            </a:pPr>
            <a:r>
              <a:rPr lang="zh-CN" altLang="en-US" sz="1000" smtClean="0">
                <a:latin typeface="Arial" pitchFamily="34" charset="0"/>
              </a:rPr>
              <a:t>谁阅读这份期刊？作者需要考虑将论文发表在最合适的期刊中。</a:t>
            </a:r>
          </a:p>
          <a:p>
            <a:pPr eaLnBrk="1" hangingPunct="1">
              <a:lnSpc>
                <a:spcPct val="105000"/>
              </a:lnSpc>
            </a:pPr>
            <a:r>
              <a:rPr lang="en-US" altLang="zh-CN" sz="1000" smtClean="0">
                <a:solidFill>
                  <a:srgbClr val="FF5050"/>
                </a:solidFill>
                <a:latin typeface="Arial" pitchFamily="34" charset="0"/>
              </a:rPr>
              <a:t>3</a:t>
            </a:r>
            <a:r>
              <a:rPr lang="zh-CN" altLang="en-US" sz="1000" smtClean="0">
                <a:solidFill>
                  <a:srgbClr val="FF5050"/>
                </a:solidFill>
                <a:latin typeface="Arial" pitchFamily="34" charset="0"/>
              </a:rPr>
              <a:t>）期刊的学术质量和影响力如何，录用率是否适当</a:t>
            </a:r>
          </a:p>
          <a:p>
            <a:pPr eaLnBrk="1" hangingPunct="1">
              <a:lnSpc>
                <a:spcPct val="105000"/>
              </a:lnSpc>
            </a:pPr>
            <a:r>
              <a:rPr lang="zh-CN" altLang="en-US" sz="1000" smtClean="0">
                <a:latin typeface="Arial" pitchFamily="34" charset="0"/>
                <a:ea typeface="仿宋_GB2312" pitchFamily="49" charset="-122"/>
              </a:rPr>
              <a:t>利用</a:t>
            </a:r>
            <a:r>
              <a:rPr lang="en-US" altLang="zh-CN" sz="1000" smtClean="0">
                <a:latin typeface="Arial" pitchFamily="34" charset="0"/>
                <a:ea typeface="仿宋_GB2312" pitchFamily="49" charset="-122"/>
              </a:rPr>
              <a:t>JCR</a:t>
            </a:r>
            <a:r>
              <a:rPr lang="zh-CN" altLang="en-US" sz="1000" smtClean="0">
                <a:latin typeface="Arial" pitchFamily="34" charset="0"/>
                <a:ea typeface="仿宋_GB2312" pitchFamily="49" charset="-122"/>
              </a:rPr>
              <a:t>检索该期刊的总被引频次和影响因子来了解期刊的学术影响力。即期刊的总被引频次和影响因子越高，则表明期刊被读者阅读和使用的可能性越大。进而可推断该期刊的潜在的学术影响力也越大。</a:t>
            </a:r>
          </a:p>
          <a:p>
            <a:pPr eaLnBrk="1" hangingPunct="1">
              <a:lnSpc>
                <a:spcPct val="105000"/>
              </a:lnSpc>
            </a:pPr>
            <a:r>
              <a:rPr lang="zh-CN" altLang="en-US" sz="1000" smtClean="0">
                <a:solidFill>
                  <a:srgbClr val="FF5050"/>
                </a:solidFill>
                <a:latin typeface="Arial" pitchFamily="34" charset="0"/>
              </a:rPr>
              <a:t>要判断期刊对来稿的录用率和倾向性</a:t>
            </a:r>
            <a:r>
              <a:rPr lang="zh-CN" altLang="en-US" sz="1000" smtClean="0">
                <a:latin typeface="Arial" pitchFamily="34" charset="0"/>
              </a:rPr>
              <a:t>。在不能确定拟投稿期刊在稿件录用是否具有的倾向性时，可以在</a:t>
            </a:r>
            <a:r>
              <a:rPr lang="en-US" altLang="zh-CN" sz="1000" smtClean="0">
                <a:latin typeface="Arial" pitchFamily="34" charset="0"/>
              </a:rPr>
              <a:t>SCI</a:t>
            </a:r>
            <a:r>
              <a:rPr lang="zh-CN" altLang="en-US" sz="1000" smtClean="0">
                <a:latin typeface="Arial" pitchFamily="34" charset="0"/>
              </a:rPr>
              <a:t>数据库检索分析统计该期刊中论文作者的国家来源，帮助作者选择确定投稿期刊。</a:t>
            </a:r>
            <a:endParaRPr lang="zh-CN" altLang="en-US" sz="1000" smtClean="0">
              <a:latin typeface="Arial" pitchFamily="34" charset="0"/>
              <a:ea typeface="仿宋_GB2312" pitchFamily="49" charset="-122"/>
            </a:endParaRPr>
          </a:p>
          <a:p>
            <a:pPr eaLnBrk="1" hangingPunct="1">
              <a:lnSpc>
                <a:spcPct val="105000"/>
              </a:lnSpc>
            </a:pPr>
            <a:endParaRPr lang="zh-CN" altLang="en-US" sz="1000" smtClean="0">
              <a:solidFill>
                <a:srgbClr val="FF5050"/>
              </a:solidFill>
              <a:latin typeface="Arial" pitchFamily="34" charset="0"/>
            </a:endParaRPr>
          </a:p>
          <a:p>
            <a:pPr eaLnBrk="1" hangingPunct="1">
              <a:lnSpc>
                <a:spcPct val="105000"/>
              </a:lnSpc>
            </a:pPr>
            <a:endParaRPr lang="zh-CN" altLang="en-US" sz="1000" smtClean="0">
              <a:latin typeface="Arial" pitchFamily="34" charset="0"/>
            </a:endParaRPr>
          </a:p>
          <a:p>
            <a:pPr eaLnBrk="1" hangingPunct="1"/>
            <a:r>
              <a:rPr lang="zh-CN" altLang="en-US" sz="1100" smtClean="0">
                <a:solidFill>
                  <a:srgbClr val="FF5050"/>
                </a:solidFill>
                <a:latin typeface="Arial" pitchFamily="34" charset="0"/>
              </a:rPr>
              <a:t>（</a:t>
            </a:r>
            <a:r>
              <a:rPr lang="en-US" altLang="zh-CN" sz="1100" smtClean="0">
                <a:solidFill>
                  <a:srgbClr val="FF5050"/>
                </a:solidFill>
                <a:latin typeface="Arial" pitchFamily="34" charset="0"/>
              </a:rPr>
              <a:t>4</a:t>
            </a:r>
            <a:r>
              <a:rPr lang="zh-CN" altLang="en-US" sz="1100" smtClean="0">
                <a:solidFill>
                  <a:srgbClr val="FF5050"/>
                </a:solidFill>
                <a:latin typeface="Arial" pitchFamily="34" charset="0"/>
              </a:rPr>
              <a:t>）期刊的编辑技术和印刷质量如何</a:t>
            </a:r>
          </a:p>
          <a:p>
            <a:pPr eaLnBrk="1" hangingPunct="1"/>
            <a:r>
              <a:rPr lang="zh-CN" altLang="en-US" sz="1100" smtClean="0">
                <a:latin typeface="Arial" pitchFamily="34" charset="0"/>
              </a:rPr>
              <a:t>稿件自被接受至发表的时间在选择期刊时也需要考虑。根据拟投稿的期刊论文的收稿日期（</a:t>
            </a:r>
            <a:r>
              <a:rPr lang="en-US" altLang="zh-CN" sz="1100" smtClean="0">
                <a:latin typeface="Arial" pitchFamily="34" charset="0"/>
              </a:rPr>
              <a:t>Submitted date</a:t>
            </a:r>
            <a:r>
              <a:rPr lang="zh-CN" altLang="en-US" sz="1100" smtClean="0">
                <a:latin typeface="Arial" pitchFamily="34" charset="0"/>
              </a:rPr>
              <a:t>）和接受日期（</a:t>
            </a:r>
            <a:r>
              <a:rPr lang="en-US" altLang="zh-CN" sz="1100" smtClean="0">
                <a:latin typeface="Arial" pitchFamily="34" charset="0"/>
              </a:rPr>
              <a:t>Accepted date</a:t>
            </a:r>
            <a:r>
              <a:rPr lang="zh-CN" altLang="en-US" sz="1100" smtClean="0">
                <a:latin typeface="Arial" pitchFamily="34" charset="0"/>
              </a:rPr>
              <a:t>）及期刊的出版日期来推测。</a:t>
            </a:r>
          </a:p>
          <a:p>
            <a:pPr eaLnBrk="1" hangingPunct="1"/>
            <a:r>
              <a:rPr lang="zh-CN" altLang="en-US" sz="1100" smtClean="0">
                <a:solidFill>
                  <a:srgbClr val="FF5050"/>
                </a:solidFill>
                <a:latin typeface="Arial" pitchFamily="34" charset="0"/>
              </a:rPr>
              <a:t>（</a:t>
            </a:r>
            <a:r>
              <a:rPr lang="en-US" altLang="zh-CN" sz="1100" smtClean="0">
                <a:solidFill>
                  <a:srgbClr val="FF5050"/>
                </a:solidFill>
                <a:latin typeface="Arial" pitchFamily="34" charset="0"/>
              </a:rPr>
              <a:t>5</a:t>
            </a:r>
            <a:r>
              <a:rPr lang="zh-CN" altLang="en-US" sz="1100" smtClean="0">
                <a:solidFill>
                  <a:srgbClr val="FF5050"/>
                </a:solidFill>
                <a:latin typeface="Arial" pitchFamily="34" charset="0"/>
              </a:rPr>
              <a:t>）期刊是否收发表版面费</a:t>
            </a:r>
          </a:p>
          <a:p>
            <a:pPr eaLnBrk="1" hangingPunct="1"/>
            <a:r>
              <a:rPr lang="zh-CN" altLang="en-US" sz="1100" smtClean="0">
                <a:latin typeface="Arial" pitchFamily="34" charset="0"/>
              </a:rPr>
              <a:t>期刊是否收版面费和彩版制作费、审稿费和抽印本制作费</a:t>
            </a:r>
          </a:p>
          <a:p>
            <a:pPr eaLnBrk="1" hangingPunct="1">
              <a:lnSpc>
                <a:spcPct val="105000"/>
              </a:lnSpc>
            </a:pPr>
            <a:endParaRPr lang="zh-CN" altLang="en-US" sz="1000" smtClean="0">
              <a:latin typeface="Arial" pitchFamily="34" charset="0"/>
            </a:endParaRPr>
          </a:p>
          <a:p>
            <a:pPr eaLnBrk="1" hangingPunct="1">
              <a:lnSpc>
                <a:spcPct val="105000"/>
              </a:lnSpc>
            </a:pPr>
            <a:endParaRPr lang="zh-CN" altLang="en-US" sz="1000" smtClean="0">
              <a:latin typeface="Arial" pitchFamily="34" charset="0"/>
            </a:endParaRPr>
          </a:p>
          <a:p>
            <a:pPr eaLnBrk="1" hangingPunct="1">
              <a:lnSpc>
                <a:spcPct val="105000"/>
              </a:lnSpc>
            </a:pPr>
            <a:endParaRPr lang="zh-CN" altLang="en-US" sz="1000" smtClean="0">
              <a:latin typeface="Arial" pitchFamily="34" charset="0"/>
            </a:endParaRPr>
          </a:p>
          <a:p>
            <a:pPr eaLnBrk="1" hangingPunct="1"/>
            <a:endParaRPr lang="en-US" altLang="zh-CN" sz="110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EA7337E4-FCC4-46AD-803C-FD7AE6890695}" type="slidenum">
              <a:rPr lang="zh-CN" altLang="en-US" smtClean="0">
                <a:latin typeface="Arial" pitchFamily="34" charset="0"/>
              </a:rPr>
              <a:pPr>
                <a:defRPr/>
              </a:pPr>
              <a:t>75</a:t>
            </a:fld>
            <a:endParaRPr lang="en-US" altLang="zh-CN" smtClean="0">
              <a:latin typeface="Arial"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zh-CN" altLang="en-US" b="1" smtClean="0">
                <a:latin typeface="Arial" pitchFamily="34" charset="0"/>
              </a:rPr>
              <a:t>综述研究背景：概述本项工作的研究或观察的理论基础，给出简明的理论或研究背景，一定要列举重要的相关文献；</a:t>
            </a:r>
          </a:p>
          <a:p>
            <a:pPr eaLnBrk="1" hangingPunct="1"/>
            <a:r>
              <a:rPr lang="zh-CN" altLang="en-US" b="1" smtClean="0">
                <a:latin typeface="Arial" pitchFamily="34" charset="0"/>
              </a:rPr>
              <a:t>􀂄 指出存在问题：说明为什么要做这项工作；􀂄 阐述研究目的：说明有别于他人的</a:t>
            </a:r>
            <a:r>
              <a:rPr lang="zh-CN" altLang="en-US" smtClean="0">
                <a:latin typeface="Arial" pitchFamily="34" charset="0"/>
              </a:rPr>
              <a:t>“</a:t>
            </a:r>
            <a:r>
              <a:rPr lang="zh-CN" altLang="en-US" b="1" smtClean="0">
                <a:latin typeface="Arial" pitchFamily="34" charset="0"/>
              </a:rPr>
              <a:t>主意</a:t>
            </a:r>
            <a:r>
              <a:rPr lang="zh-CN" altLang="en-US" smtClean="0">
                <a:latin typeface="Arial" pitchFamily="34" charset="0"/>
              </a:rPr>
              <a:t>”</a:t>
            </a:r>
            <a:r>
              <a:rPr lang="en-US" altLang="zh-CN" smtClean="0">
                <a:latin typeface="Arial" pitchFamily="34" charset="0"/>
              </a:rPr>
              <a:t>, </a:t>
            </a:r>
            <a:r>
              <a:rPr lang="zh-CN" altLang="en-US" b="1" smtClean="0">
                <a:latin typeface="Arial" pitchFamily="34" charset="0"/>
              </a:rPr>
              <a:t>说明有别于他人的</a:t>
            </a:r>
            <a:r>
              <a:rPr lang="zh-CN" altLang="en-US" smtClean="0">
                <a:latin typeface="Arial" pitchFamily="34" charset="0"/>
              </a:rPr>
              <a:t>“</a:t>
            </a:r>
            <a:r>
              <a:rPr lang="en-US" altLang="zh-CN" smtClean="0">
                <a:latin typeface="Arial" pitchFamily="34" charset="0"/>
              </a:rPr>
              <a:t>idea”</a:t>
            </a:r>
          </a:p>
          <a:p>
            <a:pPr eaLnBrk="1" hangingPunct="1"/>
            <a:r>
              <a:rPr lang="zh-CN" altLang="en-US" smtClean="0">
                <a:latin typeface="Arial" pitchFamily="34" charset="0"/>
              </a:rPr>
              <a:t>原始创新性</a:t>
            </a:r>
            <a:r>
              <a:rPr lang="en-US" altLang="zh-CN" smtClean="0">
                <a:latin typeface="Arial" pitchFamily="34" charset="0"/>
              </a:rPr>
              <a:t>; </a:t>
            </a:r>
            <a:r>
              <a:rPr lang="zh-CN" altLang="en-US" smtClean="0">
                <a:latin typeface="Arial" pitchFamily="34" charset="0"/>
              </a:rPr>
              <a:t>与课题的大小和新旧无关</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4021138" y="9720263"/>
            <a:ext cx="3076575" cy="512762"/>
          </a:xfrm>
          <a:prstGeom prst="rect">
            <a:avLst/>
          </a:prstGeom>
          <a:noFill/>
          <a:ln w="9525">
            <a:noFill/>
            <a:miter lim="800000"/>
            <a:headEnd/>
            <a:tailEnd/>
          </a:ln>
        </p:spPr>
        <p:txBody>
          <a:bodyPr lIns="99039" tIns="49519" rIns="99039" bIns="49519" anchor="b"/>
          <a:lstStyle/>
          <a:p>
            <a:pPr algn="r" defTabSz="989013"/>
            <a:fld id="{05187399-3B7A-4744-BB3E-9E85794EACCA}" type="slidenum">
              <a:rPr lang="zh-CN" altLang="en-US" sz="1300"/>
              <a:pPr algn="r" defTabSz="989013"/>
              <a:t>76</a:t>
            </a:fld>
            <a:endParaRPr lang="en-US" altLang="zh-CN" sz="13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lIns="99039" tIns="49519" rIns="99039" bIns="49519"/>
          <a:lstStyle/>
          <a:p>
            <a:pPr eaLnBrk="1" hangingPunct="1"/>
            <a:endParaRPr lang="zh-CN"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FA6D6D43-CFA9-4623-A53F-A762658BAC8C}" type="slidenum">
              <a:rPr lang="zh-CN" altLang="en-US" smtClean="0">
                <a:latin typeface="Arial" pitchFamily="34" charset="0"/>
              </a:rPr>
              <a:pPr>
                <a:defRPr/>
              </a:pPr>
              <a:t>77</a:t>
            </a:fld>
            <a:endParaRPr lang="en-US" altLang="zh-CN"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zh-CN" altLang="en-US" b="1" smtClean="0">
                <a:latin typeface="Arial" pitchFamily="34" charset="0"/>
              </a:rPr>
              <a:t>有</a:t>
            </a:r>
            <a:r>
              <a:rPr lang="en-US" altLang="zh-CN" smtClean="0">
                <a:latin typeface="Arial" pitchFamily="34" charset="0"/>
              </a:rPr>
              <a:t>250</a:t>
            </a:r>
            <a:r>
              <a:rPr lang="zh-CN" altLang="en-US" b="1" smtClean="0">
                <a:latin typeface="Arial" pitchFamily="34" charset="0"/>
              </a:rPr>
              <a:t>种以上的参考文献列举形式</a:t>
            </a:r>
            <a:r>
              <a:rPr lang="en-US" altLang="zh-CN" smtClean="0">
                <a:latin typeface="Arial" pitchFamily="34" charset="0"/>
              </a:rPr>
              <a:t>(</a:t>
            </a:r>
            <a:r>
              <a:rPr lang="zh-CN" altLang="en-US" b="1" smtClean="0">
                <a:latin typeface="Arial" pitchFamily="34" charset="0"/>
              </a:rPr>
              <a:t>著录项的取舍、著录项的编排顺序、字体变化、标点符号等方面</a:t>
            </a:r>
          </a:p>
          <a:p>
            <a:pPr eaLnBrk="1" hangingPunct="1"/>
            <a:r>
              <a:rPr lang="zh-CN" altLang="en-US" sz="1000" smtClean="0">
                <a:latin typeface="Arial" pitchFamily="34" charset="0"/>
              </a:rPr>
              <a:t>稿件修改时</a:t>
            </a:r>
            <a:r>
              <a:rPr lang="en-US" altLang="zh-CN" sz="1000" smtClean="0">
                <a:latin typeface="Arial" pitchFamily="34" charset="0"/>
              </a:rPr>
              <a:t>,</a:t>
            </a:r>
            <a:r>
              <a:rPr lang="zh-CN" altLang="en-US" sz="1000" smtClean="0">
                <a:latin typeface="Arial" pitchFamily="34" charset="0"/>
              </a:rPr>
              <a:t>参考文献的整理费时</a:t>
            </a:r>
            <a:r>
              <a:rPr lang="zh-CN" altLang="en-US" smtClean="0">
                <a:latin typeface="Arial" pitchFamily="34" charset="0"/>
              </a:rPr>
              <a:t>费事</a:t>
            </a:r>
          </a:p>
          <a:p>
            <a:pPr eaLnBrk="1" hangingPunct="1">
              <a:lnSpc>
                <a:spcPct val="200000"/>
              </a:lnSpc>
            </a:pPr>
            <a:r>
              <a:rPr lang="zh-CN" altLang="en-US" smtClean="0">
                <a:latin typeface="Arial" pitchFamily="34" charset="0"/>
              </a:rPr>
              <a:t>科学交流中常用的参考文献格式</a:t>
            </a:r>
          </a:p>
          <a:p>
            <a:pPr eaLnBrk="1" hangingPunct="1">
              <a:lnSpc>
                <a:spcPct val="200000"/>
              </a:lnSpc>
            </a:pPr>
            <a:r>
              <a:rPr lang="en-US" altLang="zh-CN" sz="1000" smtClean="0">
                <a:latin typeface="Arial" pitchFamily="34" charset="0"/>
              </a:rPr>
              <a:t>APA</a:t>
            </a:r>
            <a:r>
              <a:rPr lang="zh-CN" altLang="en-US" sz="1000" smtClean="0">
                <a:latin typeface="Arial" pitchFamily="34" charset="0"/>
              </a:rPr>
              <a:t>格式</a:t>
            </a:r>
            <a:r>
              <a:rPr lang="en-US" altLang="zh-CN" sz="1000" smtClean="0">
                <a:latin typeface="Arial" pitchFamily="34" charset="0"/>
              </a:rPr>
              <a:t>: </a:t>
            </a:r>
            <a:r>
              <a:rPr lang="zh-CN" altLang="en-US" sz="1000" smtClean="0">
                <a:latin typeface="Arial" pitchFamily="34" charset="0"/>
              </a:rPr>
              <a:t>心理、教育等社会科学领域</a:t>
            </a:r>
            <a:r>
              <a:rPr lang="en-US" altLang="zh-CN" sz="1000" smtClean="0">
                <a:latin typeface="Arial" pitchFamily="34" charset="0"/>
              </a:rPr>
              <a:t>; Harvard Style: </a:t>
            </a:r>
            <a:r>
              <a:rPr lang="zh-CN" altLang="en-US" sz="1000" smtClean="0">
                <a:latin typeface="Arial" pitchFamily="34" charset="0"/>
              </a:rPr>
              <a:t>作者</a:t>
            </a:r>
            <a:r>
              <a:rPr lang="en-US" altLang="zh-CN" sz="1000" smtClean="0">
                <a:latin typeface="Arial" pitchFamily="34" charset="0"/>
              </a:rPr>
              <a:t>-</a:t>
            </a:r>
            <a:r>
              <a:rPr lang="zh-CN" altLang="en-US" sz="1000" smtClean="0">
                <a:latin typeface="Arial" pitchFamily="34" charset="0"/>
              </a:rPr>
              <a:t>日期体系</a:t>
            </a:r>
            <a:r>
              <a:rPr lang="en-US" altLang="zh-CN" sz="1000" smtClean="0">
                <a:latin typeface="Arial" pitchFamily="34" charset="0"/>
              </a:rPr>
              <a:t>, </a:t>
            </a:r>
            <a:r>
              <a:rPr lang="zh-CN" altLang="en-US" sz="1000" smtClean="0">
                <a:latin typeface="Arial" pitchFamily="34" charset="0"/>
              </a:rPr>
              <a:t>各学科</a:t>
            </a:r>
            <a:r>
              <a:rPr lang="en-US" altLang="zh-CN" sz="1000" smtClean="0">
                <a:latin typeface="Arial" pitchFamily="34" charset="0"/>
              </a:rPr>
              <a:t>;MLA</a:t>
            </a:r>
            <a:r>
              <a:rPr lang="zh-CN" altLang="en-US" sz="1000" smtClean="0">
                <a:latin typeface="Arial" pitchFamily="34" charset="0"/>
              </a:rPr>
              <a:t>格式</a:t>
            </a:r>
            <a:r>
              <a:rPr lang="en-US" altLang="zh-CN" sz="1000" smtClean="0">
                <a:latin typeface="Arial" pitchFamily="34" charset="0"/>
              </a:rPr>
              <a:t>: </a:t>
            </a:r>
            <a:r>
              <a:rPr lang="zh-CN" altLang="en-US" sz="1000" smtClean="0">
                <a:latin typeface="Arial" pitchFamily="34" charset="0"/>
              </a:rPr>
              <a:t>人文科学领域 </a:t>
            </a:r>
            <a:r>
              <a:rPr lang="en-US" altLang="zh-CN" sz="1000" smtClean="0">
                <a:latin typeface="Arial" pitchFamily="34" charset="0"/>
              </a:rPr>
              <a:t>;ACS</a:t>
            </a:r>
            <a:r>
              <a:rPr lang="zh-CN" altLang="en-US" sz="1000" smtClean="0">
                <a:latin typeface="Arial" pitchFamily="34" charset="0"/>
              </a:rPr>
              <a:t>格式</a:t>
            </a:r>
            <a:r>
              <a:rPr lang="en-US" altLang="zh-CN" sz="1000" smtClean="0">
                <a:latin typeface="Arial" pitchFamily="34" charset="0"/>
              </a:rPr>
              <a:t>: </a:t>
            </a:r>
            <a:r>
              <a:rPr lang="zh-CN" altLang="en-US" sz="1000" smtClean="0">
                <a:latin typeface="Arial" pitchFamily="34" charset="0"/>
              </a:rPr>
              <a:t>化学领域 </a:t>
            </a:r>
            <a:endParaRPr lang="en-US" altLang="zh-CN" sz="1000" smtClean="0">
              <a:latin typeface="Arial" pitchFamily="34" charset="0"/>
            </a:endParaRPr>
          </a:p>
          <a:p>
            <a:pPr eaLnBrk="1" hangingPunct="1">
              <a:lnSpc>
                <a:spcPct val="200000"/>
              </a:lnSpc>
            </a:pPr>
            <a:r>
              <a:rPr lang="en-US" altLang="zh-CN" sz="1000" smtClean="0">
                <a:latin typeface="Arial" pitchFamily="34" charset="0"/>
              </a:rPr>
              <a:t>AMA</a:t>
            </a:r>
            <a:r>
              <a:rPr lang="zh-CN" altLang="en-US" sz="1000" smtClean="0">
                <a:latin typeface="Arial" pitchFamily="34" charset="0"/>
              </a:rPr>
              <a:t>格式</a:t>
            </a:r>
            <a:r>
              <a:rPr lang="en-US" altLang="zh-CN" sz="1000" smtClean="0">
                <a:latin typeface="Arial" pitchFamily="34" charset="0"/>
              </a:rPr>
              <a:t>:</a:t>
            </a:r>
            <a:r>
              <a:rPr lang="zh-CN" altLang="en-US" sz="1000" smtClean="0">
                <a:latin typeface="Arial" pitchFamily="34" charset="0"/>
              </a:rPr>
              <a:t>生物医学领域</a:t>
            </a:r>
            <a:r>
              <a:rPr lang="en-US" altLang="zh-CN" sz="1000" smtClean="0">
                <a:latin typeface="Arial" pitchFamily="34" charset="0"/>
              </a:rPr>
              <a:t>;</a:t>
            </a:r>
          </a:p>
          <a:p>
            <a:pPr eaLnBrk="1" hangingPunct="1"/>
            <a:endParaRPr lang="zh-CN"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p:txBody>
          <a:bodyPr/>
          <a:lstStyle/>
          <a:p>
            <a:pPr>
              <a:defRPr/>
            </a:pPr>
            <a:fld id="{FEAEDCB5-3817-43B9-A1D9-DB1E9CD14EE7}" type="slidenum">
              <a:rPr lang="zh-CN" altLang="en-GB" smtClean="0">
                <a:latin typeface="Arial" pitchFamily="34" charset="0"/>
              </a:rPr>
              <a:pPr>
                <a:defRPr/>
              </a:pPr>
              <a:t>82</a:t>
            </a:fld>
            <a:endParaRPr lang="en-GB" altLang="zh-CN" smtClean="0">
              <a:latin typeface="Arial" pitchFamily="34" charset="0"/>
            </a:endParaRPr>
          </a:p>
        </p:txBody>
      </p:sp>
      <p:sp>
        <p:nvSpPr>
          <p:cNvPr id="173059"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81EAE18B-EC78-4D1C-99C9-EB44764DCE38}" type="slidenum">
              <a:rPr lang="en-US" altLang="zh-CN" sz="1300"/>
              <a:pPr algn="r"/>
              <a:t>82</a:t>
            </a:fld>
            <a:endParaRPr lang="en-US" altLang="zh-CN" sz="1300"/>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xfrm>
            <a:off x="709613" y="4860925"/>
            <a:ext cx="5680075" cy="4605338"/>
          </a:xfrm>
          <a:noFill/>
          <a:ln/>
        </p:spPr>
        <p:txBody>
          <a:bodyPr lIns="99048" tIns="49524" rIns="99048" bIns="49524"/>
          <a:lstStyle/>
          <a:p>
            <a:r>
              <a:rPr lang="zh-CN" altLang="en-US" smtClean="0">
                <a:latin typeface="Arial" pitchFamily="34" charset="0"/>
              </a:rPr>
              <a:t>创建了您的帐户后，您</a:t>
            </a:r>
            <a:r>
              <a:rPr lang="en-US" altLang="zh-CN" smtClean="0">
                <a:latin typeface="Arial" pitchFamily="34" charset="0"/>
              </a:rPr>
              <a:t>** </a:t>
            </a:r>
            <a:r>
              <a:rPr lang="zh-CN" altLang="en-US" smtClean="0">
                <a:latin typeface="Arial" pitchFamily="34" charset="0"/>
              </a:rPr>
              <a:t>将看到在</a:t>
            </a:r>
            <a:r>
              <a:rPr lang="en-US" altLang="zh-CN" smtClean="0">
                <a:latin typeface="Arial" pitchFamily="34" charset="0"/>
              </a:rPr>
              <a:t>WOK </a:t>
            </a:r>
            <a:r>
              <a:rPr lang="zh-CN" altLang="en-US" smtClean="0">
                <a:latin typeface="Arial" pitchFamily="34" charset="0"/>
              </a:rPr>
              <a:t>入口处显示</a:t>
            </a:r>
            <a:r>
              <a:rPr lang="en-US" altLang="zh-CN" smtClean="0">
                <a:latin typeface="Arial" pitchFamily="34" charset="0"/>
              </a:rPr>
              <a:t>“Signed In” </a:t>
            </a:r>
            <a:r>
              <a:rPr lang="zh-CN" altLang="en-US" smtClean="0">
                <a:latin typeface="Arial" pitchFamily="34" charset="0"/>
              </a:rPr>
              <a:t>。</a:t>
            </a:r>
            <a:endParaRPr lang="en-US" altLang="zh-CN" smtClean="0">
              <a:latin typeface="Arial" pitchFamily="34" charset="0"/>
            </a:endParaRPr>
          </a:p>
          <a:p>
            <a:endParaRPr lang="en-US" altLang="zh-CN" smtClean="0">
              <a:latin typeface="Arial" pitchFamily="34" charset="0"/>
            </a:endParaRPr>
          </a:p>
          <a:p>
            <a:r>
              <a:rPr lang="zh-CN" altLang="en-US" smtClean="0">
                <a:latin typeface="Arial" pitchFamily="34" charset="0"/>
              </a:rPr>
              <a:t>您的</a:t>
            </a:r>
            <a:r>
              <a:rPr lang="en-US" altLang="zh-CN" smtClean="0">
                <a:latin typeface="Arial" pitchFamily="34" charset="0"/>
              </a:rPr>
              <a:t>EndNote web</a:t>
            </a:r>
            <a:r>
              <a:rPr lang="zh-CN" altLang="en-US" smtClean="0">
                <a:latin typeface="Arial" pitchFamily="34" charset="0"/>
              </a:rPr>
              <a:t>图书馆</a:t>
            </a:r>
            <a:r>
              <a:rPr lang="en-US" altLang="zh-CN" smtClean="0">
                <a:latin typeface="Arial" pitchFamily="34" charset="0"/>
              </a:rPr>
              <a:t> ** </a:t>
            </a:r>
            <a:r>
              <a:rPr lang="zh-CN" altLang="en-US" smtClean="0">
                <a:latin typeface="Arial" pitchFamily="34" charset="0"/>
              </a:rPr>
              <a:t>链接可以在</a:t>
            </a:r>
            <a:r>
              <a:rPr lang="en-US" altLang="zh-CN" smtClean="0">
                <a:latin typeface="Arial" pitchFamily="34" charset="0"/>
              </a:rPr>
              <a:t>Web of Knowledge</a:t>
            </a:r>
            <a:r>
              <a:rPr lang="zh-CN" altLang="en-US" smtClean="0">
                <a:latin typeface="Arial" pitchFamily="34" charset="0"/>
              </a:rPr>
              <a:t>页面顶部以及</a:t>
            </a:r>
            <a:r>
              <a:rPr lang="en-US" altLang="zh-CN" smtClean="0">
                <a:latin typeface="Arial" pitchFamily="34" charset="0"/>
              </a:rPr>
              <a:t>** </a:t>
            </a:r>
            <a:r>
              <a:rPr lang="zh-CN" altLang="en-US" smtClean="0">
                <a:latin typeface="Arial" pitchFamily="34" charset="0"/>
              </a:rPr>
              <a:t>在页面右下角的</a:t>
            </a:r>
            <a:r>
              <a:rPr lang="en-US" altLang="zh-CN" smtClean="0">
                <a:latin typeface="Arial" pitchFamily="34" charset="0"/>
              </a:rPr>
              <a:t>“My Web of Knowledge”</a:t>
            </a:r>
            <a:r>
              <a:rPr lang="zh-CN" altLang="en-US" smtClean="0">
                <a:latin typeface="Arial" pitchFamily="34" charset="0"/>
              </a:rPr>
              <a:t>区域中找到。</a:t>
            </a:r>
            <a:endParaRPr lang="en-US" altLang="zh-CN" smtClean="0">
              <a:latin typeface="Arial" pitchFamily="34" charset="0"/>
            </a:endParaRPr>
          </a:p>
          <a:p>
            <a:endParaRPr lang="en-US" altLang="zh-CN" smtClean="0">
              <a:latin typeface="Arial" pitchFamily="34" charset="0"/>
            </a:endParaRPr>
          </a:p>
          <a:p>
            <a:r>
              <a:rPr lang="en-US" altLang="zh-CN" smtClean="0">
                <a:latin typeface="Arial" pitchFamily="34" charset="0"/>
              </a:rPr>
              <a:t>**</a:t>
            </a:r>
            <a:r>
              <a:rPr lang="zh-CN" altLang="en-US" smtClean="0">
                <a:latin typeface="Arial" pitchFamily="34" charset="0"/>
              </a:rPr>
              <a:t>在</a:t>
            </a:r>
            <a:r>
              <a:rPr lang="en-US" altLang="zh-CN" smtClean="0">
                <a:latin typeface="Arial" pitchFamily="34" charset="0"/>
              </a:rPr>
              <a:t>Web of Knowledge</a:t>
            </a:r>
            <a:r>
              <a:rPr lang="zh-CN" altLang="en-US" smtClean="0">
                <a:latin typeface="Arial" pitchFamily="34" charset="0"/>
              </a:rPr>
              <a:t>中登陆以后，您便可随时访问您的</a:t>
            </a:r>
            <a:r>
              <a:rPr lang="en-US" altLang="zh-CN" smtClean="0">
                <a:latin typeface="Arial" pitchFamily="34" charset="0"/>
              </a:rPr>
              <a:t>EndNote web</a:t>
            </a:r>
            <a:r>
              <a:rPr lang="zh-CN" altLang="en-US" smtClean="0">
                <a:latin typeface="Arial" pitchFamily="34" charset="0"/>
              </a:rPr>
              <a:t>图书馆。您也可以通过在</a:t>
            </a:r>
            <a:r>
              <a:rPr lang="en-US" altLang="zh-CN" smtClean="0">
                <a:latin typeface="Arial" pitchFamily="34" charset="0"/>
              </a:rPr>
              <a:t>http://www.myendnoteweb.com</a:t>
            </a:r>
            <a:r>
              <a:rPr lang="zh-CN" altLang="en-US" smtClean="0">
                <a:latin typeface="Arial" pitchFamily="34" charset="0"/>
              </a:rPr>
              <a:t>使用您的</a:t>
            </a:r>
            <a:r>
              <a:rPr lang="en-US" altLang="zh-CN" smtClean="0">
                <a:latin typeface="Arial" pitchFamily="34" charset="0"/>
              </a:rPr>
              <a:t>Web of Knowledge</a:t>
            </a:r>
            <a:r>
              <a:rPr lang="zh-CN" altLang="en-US" smtClean="0">
                <a:latin typeface="Arial" pitchFamily="34" charset="0"/>
              </a:rPr>
              <a:t>帐号和密码以漫游的方式登陆您的</a:t>
            </a:r>
            <a:r>
              <a:rPr lang="en-US" altLang="zh-CN" smtClean="0">
                <a:latin typeface="Arial" pitchFamily="34" charset="0"/>
              </a:rPr>
              <a:t>EndNote web</a:t>
            </a:r>
            <a:r>
              <a:rPr lang="zh-CN" altLang="en-US" smtClean="0">
                <a:latin typeface="Arial" pitchFamily="34" charset="0"/>
              </a:rPr>
              <a:t>图书馆。</a:t>
            </a:r>
            <a:endParaRPr lang="en-US" altLang="zh-CN" smtClean="0">
              <a:latin typeface="Arial" pitchFamily="34" charset="0"/>
            </a:endParaRPr>
          </a:p>
          <a:p>
            <a:endParaRPr lang="en-US" altLang="zh-CN" smtClean="0">
              <a:latin typeface="Arial" pitchFamily="34" charset="0"/>
            </a:endParaRPr>
          </a:p>
          <a:p>
            <a:r>
              <a:rPr lang="zh-CN" altLang="en-US" smtClean="0">
                <a:latin typeface="Arial" pitchFamily="34" charset="0"/>
              </a:rPr>
              <a:t>注意</a:t>
            </a:r>
            <a:r>
              <a:rPr lang="en-US" altLang="zh-CN" smtClean="0">
                <a:latin typeface="Arial" pitchFamily="34" charset="0"/>
              </a:rPr>
              <a:t>:</a:t>
            </a:r>
            <a:r>
              <a:rPr lang="zh-CN" altLang="en-US" smtClean="0">
                <a:latin typeface="Arial" pitchFamily="34" charset="0"/>
              </a:rPr>
              <a:t>如果您没有注册或登陆，在试图将记录保存至您的</a:t>
            </a:r>
            <a:r>
              <a:rPr lang="en-US" altLang="zh-CN" smtClean="0">
                <a:latin typeface="Arial" pitchFamily="34" charset="0"/>
              </a:rPr>
              <a:t>EndNote web</a:t>
            </a:r>
            <a:r>
              <a:rPr lang="zh-CN" altLang="en-US" smtClean="0">
                <a:latin typeface="Arial" pitchFamily="34" charset="0"/>
              </a:rPr>
              <a:t>图书馆时将收到提示。</a:t>
            </a:r>
            <a:endParaRPr lang="en-US" altLang="zh-CN" smtClean="0">
              <a:latin typeface="Arial" pitchFamily="34" charset="0"/>
            </a:endParaRPr>
          </a:p>
          <a:p>
            <a:endParaRPr lang="en-US" altLang="zh-CN"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20A60108-D50D-4452-9FE9-1D09FD84D9FE}" type="slidenum">
              <a:rPr lang="zh-CN" altLang="en-GB" smtClean="0">
                <a:latin typeface="Arial" pitchFamily="34" charset="0"/>
              </a:rPr>
              <a:pPr>
                <a:defRPr/>
              </a:pPr>
              <a:t>83</a:t>
            </a:fld>
            <a:endParaRPr lang="en-GB" altLang="zh-CN" smtClean="0">
              <a:latin typeface="Arial" pitchFamily="34" charset="0"/>
            </a:endParaRPr>
          </a:p>
        </p:txBody>
      </p:sp>
      <p:sp>
        <p:nvSpPr>
          <p:cNvPr id="174083"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EB43BD12-ECE1-4BC7-9A24-271EB55C80B5}" type="slidenum">
              <a:rPr lang="en-US" altLang="zh-CN" sz="1300"/>
              <a:pPr algn="r"/>
              <a:t>83</a:t>
            </a:fld>
            <a:endParaRPr lang="en-US" altLang="zh-CN" sz="1300"/>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xfrm>
            <a:off x="709613" y="4860925"/>
            <a:ext cx="5680075" cy="4605338"/>
          </a:xfrm>
          <a:noFill/>
          <a:ln/>
        </p:spPr>
        <p:txBody>
          <a:bodyPr lIns="99048" tIns="49524" rIns="99048" bIns="49524"/>
          <a:lstStyle/>
          <a:p>
            <a:r>
              <a:rPr lang="zh-CN" altLang="en-US" smtClean="0">
                <a:latin typeface="Arial" pitchFamily="34" charset="0"/>
              </a:rPr>
              <a:t>当首次访问</a:t>
            </a:r>
            <a:r>
              <a:rPr lang="en-US" altLang="zh-CN" smtClean="0">
                <a:latin typeface="Arial" pitchFamily="34" charset="0"/>
              </a:rPr>
              <a:t>EndNote Web</a:t>
            </a:r>
            <a:r>
              <a:rPr lang="zh-CN" altLang="en-US" smtClean="0">
                <a:latin typeface="Arial" pitchFamily="34" charset="0"/>
              </a:rPr>
              <a:t>时，您将见到</a:t>
            </a:r>
            <a:r>
              <a:rPr lang="en-US" altLang="zh-CN" smtClean="0">
                <a:latin typeface="Arial" pitchFamily="34" charset="0"/>
              </a:rPr>
              <a:t>Getting Started</a:t>
            </a:r>
            <a:r>
              <a:rPr lang="zh-CN" altLang="en-US" smtClean="0">
                <a:latin typeface="Arial" pitchFamily="34" charset="0"/>
              </a:rPr>
              <a:t>页面。</a:t>
            </a:r>
            <a:endParaRPr lang="en-US" altLang="zh-CN" smtClean="0">
              <a:latin typeface="Arial" pitchFamily="34" charset="0"/>
            </a:endParaRPr>
          </a:p>
          <a:p>
            <a:r>
              <a:rPr lang="en-US" altLang="zh-CN" smtClean="0">
                <a:latin typeface="Arial" pitchFamily="34" charset="0"/>
              </a:rPr>
              <a:t>***</a:t>
            </a:r>
          </a:p>
          <a:p>
            <a:r>
              <a:rPr lang="zh-CN" altLang="en-US" smtClean="0">
                <a:latin typeface="Arial" pitchFamily="34" charset="0"/>
              </a:rPr>
              <a:t>您可以使用这些标签在您的参考文献列表之中进行导航，以便收集、组织或格式化您的参考文献。</a:t>
            </a:r>
            <a:r>
              <a:rPr lang="en-US" altLang="zh-CN" smtClean="0">
                <a:latin typeface="Arial" pitchFamily="34" charset="0"/>
              </a:rPr>
              <a:t>“Options” </a:t>
            </a:r>
            <a:r>
              <a:rPr lang="zh-CN" altLang="en-US" smtClean="0">
                <a:latin typeface="Arial" pitchFamily="34" charset="0"/>
              </a:rPr>
              <a:t>标签为您提供了修改密码、用户</a:t>
            </a:r>
            <a:r>
              <a:rPr lang="en-US" altLang="zh-CN" smtClean="0">
                <a:latin typeface="Arial" pitchFamily="34" charset="0"/>
              </a:rPr>
              <a:t>ID</a:t>
            </a:r>
            <a:r>
              <a:rPr lang="zh-CN" altLang="en-US" smtClean="0">
                <a:latin typeface="Arial" pitchFamily="34" charset="0"/>
              </a:rPr>
              <a:t>以及其他配置文件的选项。</a:t>
            </a:r>
            <a:endParaRPr lang="en-US" altLang="zh-CN" smtClean="0">
              <a:latin typeface="Arial" pitchFamily="34" charset="0"/>
            </a:endParaRPr>
          </a:p>
          <a:p>
            <a:r>
              <a:rPr lang="en-US" altLang="zh-CN" smtClean="0">
                <a:latin typeface="Arial" pitchFamily="34" charset="0"/>
              </a:rPr>
              <a:t>****</a:t>
            </a:r>
          </a:p>
          <a:p>
            <a:r>
              <a:rPr lang="zh-CN" altLang="en-US" smtClean="0">
                <a:latin typeface="Arial" pitchFamily="34" charset="0"/>
              </a:rPr>
              <a:t>您在</a:t>
            </a:r>
            <a:r>
              <a:rPr lang="en-US" altLang="zh-CN" smtClean="0">
                <a:latin typeface="Arial" pitchFamily="34" charset="0"/>
              </a:rPr>
              <a:t>Web of Knowledge</a:t>
            </a:r>
            <a:r>
              <a:rPr lang="zh-CN" altLang="en-US" smtClean="0">
                <a:latin typeface="Arial" pitchFamily="34" charset="0"/>
              </a:rPr>
              <a:t>发送来的参考文献被显示在左侧导航栏的</a:t>
            </a:r>
            <a:r>
              <a:rPr lang="en-US" altLang="zh-CN" smtClean="0">
                <a:latin typeface="Arial" pitchFamily="34" charset="0"/>
              </a:rPr>
              <a:t>“Unfiled” </a:t>
            </a:r>
            <a:r>
              <a:rPr lang="zh-CN" altLang="en-US" smtClean="0">
                <a:latin typeface="Arial" pitchFamily="34" charset="0"/>
              </a:rPr>
              <a:t>分支当中。这些参考文献是您的图书馆的一个</a:t>
            </a:r>
            <a:r>
              <a:rPr lang="en-US" altLang="zh-CN" smtClean="0">
                <a:latin typeface="Arial" pitchFamily="34" charset="0"/>
              </a:rPr>
              <a:t>“</a:t>
            </a:r>
            <a:r>
              <a:rPr lang="zh-CN" altLang="en-US" smtClean="0">
                <a:latin typeface="Arial" pitchFamily="34" charset="0"/>
              </a:rPr>
              <a:t>永久</a:t>
            </a:r>
            <a:r>
              <a:rPr lang="en-US" altLang="zh-CN" smtClean="0">
                <a:latin typeface="Arial" pitchFamily="34" charset="0"/>
              </a:rPr>
              <a:t>”</a:t>
            </a:r>
            <a:r>
              <a:rPr lang="zh-CN" altLang="en-US" smtClean="0">
                <a:latin typeface="Arial" pitchFamily="34" charset="0"/>
              </a:rPr>
              <a:t>组成部分</a:t>
            </a:r>
            <a:r>
              <a:rPr lang="en-US" altLang="zh-CN" smtClean="0">
                <a:latin typeface="Arial" pitchFamily="34" charset="0"/>
              </a:rPr>
              <a:t> </a:t>
            </a:r>
            <a:r>
              <a:rPr lang="zh-CN" altLang="en-US" smtClean="0">
                <a:latin typeface="Arial" pitchFamily="34" charset="0"/>
              </a:rPr>
              <a:t>，并且可以被转移至新的或已经存在的文件夹中。单击“</a:t>
            </a:r>
            <a:r>
              <a:rPr lang="en-US" altLang="zh-CN" smtClean="0">
                <a:latin typeface="Arial" pitchFamily="34" charset="0"/>
              </a:rPr>
              <a:t>Unfiled</a:t>
            </a:r>
            <a:r>
              <a:rPr lang="zh-CN" altLang="en-US" smtClean="0">
                <a:latin typeface="Arial" pitchFamily="34" charset="0"/>
              </a:rPr>
              <a:t>”文件夹名称来浏览您的参考文献。</a:t>
            </a:r>
            <a:endParaRPr lang="en-US" altLang="zh-CN"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3EA46A2B-7B48-4B66-8C74-E1C345D50A9E}" type="slidenum">
              <a:rPr lang="zh-CN" altLang="en-GB"/>
              <a:pPr/>
              <a:t>97</a:t>
            </a:fld>
            <a:endParaRPr lang="en-GB" altLang="zh-CN"/>
          </a:p>
        </p:txBody>
      </p:sp>
      <p:sp>
        <p:nvSpPr>
          <p:cNvPr id="13315"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lIns="99048" tIns="49524" rIns="99048" bIns="49524" anchor="b"/>
          <a:lstStyle/>
          <a:p>
            <a:pPr algn="r"/>
            <a:fld id="{F541610D-6F21-442C-8265-CAF3EDE3AB77}" type="slidenum">
              <a:rPr lang="zh-CN" altLang="en-GB" sz="1100"/>
              <a:pPr algn="r"/>
              <a:t>97</a:t>
            </a:fld>
            <a:endParaRPr lang="en-GB" altLang="zh-CN" sz="1100" dirty="0"/>
          </a:p>
        </p:txBody>
      </p:sp>
      <p:sp>
        <p:nvSpPr>
          <p:cNvPr id="13316"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fld id="{E2651DA5-E80A-4B92-840F-44A9B03B5C59}" type="slidenum">
              <a:rPr lang="en-US" altLang="zh-CN" sz="1300"/>
              <a:pPr algn="r" eaLnBrk="1" hangingPunct="1"/>
              <a:t>97</a:t>
            </a:fld>
            <a:endParaRPr lang="en-US" altLang="zh-CN" sz="1300" dirty="0"/>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xfrm>
            <a:off x="709930" y="4861441"/>
            <a:ext cx="5679440" cy="4605576"/>
          </a:xfrm>
          <a:noFill/>
          <a:ln/>
        </p:spPr>
        <p:txBody>
          <a:bodyPr lIns="99048" tIns="49524" rIns="99048" bIns="49524"/>
          <a:lstStyle/>
          <a:p>
            <a:pPr marL="247620" indent="-247620" eaLnBrk="1" hangingPunct="1"/>
            <a:r>
              <a:rPr lang="zh-CN" altLang="en-US" dirty="0" smtClean="0"/>
              <a:t>要下载</a:t>
            </a:r>
            <a:r>
              <a:rPr lang="en-US" altLang="zh-CN" dirty="0" smtClean="0"/>
              <a:t>Cite While you Write</a:t>
            </a:r>
            <a:r>
              <a:rPr lang="zh-CN" altLang="en-US" dirty="0" smtClean="0"/>
              <a:t>工具条</a:t>
            </a:r>
            <a:r>
              <a:rPr lang="en-US" altLang="zh-CN" dirty="0" smtClean="0"/>
              <a:t>**</a:t>
            </a:r>
          </a:p>
          <a:p>
            <a:pPr marL="247620" indent="-247620" eaLnBrk="1" hangingPunct="1"/>
            <a:endParaRPr lang="en-US" altLang="zh-CN" dirty="0" smtClean="0"/>
          </a:p>
          <a:p>
            <a:pPr marL="247620" indent="-247620" eaLnBrk="1" hangingPunct="1">
              <a:buFontTx/>
              <a:buAutoNum type="arabicParenR"/>
            </a:pPr>
            <a:r>
              <a:rPr lang="zh-CN" altLang="en-US" dirty="0" smtClean="0"/>
              <a:t>在任一</a:t>
            </a:r>
            <a:r>
              <a:rPr lang="en-US" altLang="zh-CN" dirty="0" err="1" smtClean="0"/>
              <a:t>EndNote</a:t>
            </a:r>
            <a:r>
              <a:rPr lang="zh-CN" altLang="en-US" dirty="0" smtClean="0"/>
              <a:t>页面底部，单击“</a:t>
            </a:r>
            <a:r>
              <a:rPr lang="en-US" altLang="zh-CN" dirty="0" smtClean="0"/>
              <a:t>Download Installers</a:t>
            </a:r>
            <a:r>
              <a:rPr lang="zh-CN" altLang="en-US" dirty="0" smtClean="0"/>
              <a:t>”。</a:t>
            </a:r>
            <a:endParaRPr lang="en-US" altLang="zh-CN" dirty="0" smtClean="0"/>
          </a:p>
          <a:p>
            <a:pPr marL="247620" indent="-247620" eaLnBrk="1" hangingPunct="1"/>
            <a:r>
              <a:rPr lang="zh-CN" altLang="en-US" dirty="0" smtClean="0"/>
              <a:t>然后</a:t>
            </a:r>
            <a:r>
              <a:rPr lang="en-US" altLang="zh-CN" dirty="0" smtClean="0"/>
              <a:t>, </a:t>
            </a:r>
            <a:r>
              <a:rPr lang="zh-CN" altLang="en-US" dirty="0" smtClean="0"/>
              <a:t>选择您希望使用的插件。</a:t>
            </a:r>
            <a:endParaRPr lang="en-US" altLang="zh-CN" dirty="0" smtClean="0"/>
          </a:p>
          <a:p>
            <a:pPr marL="247620" indent="-247620" eaLnBrk="1" hangingPunct="1"/>
            <a:r>
              <a:rPr lang="en-US" altLang="zh-CN" dirty="0" smtClean="0"/>
              <a:t>**</a:t>
            </a:r>
          </a:p>
          <a:p>
            <a:pPr marL="247620" indent="-247620" eaLnBrk="1" hangingPunct="1"/>
            <a:r>
              <a:rPr lang="zh-CN" altLang="en-US" dirty="0" smtClean="0"/>
              <a:t>如果您想要使用</a:t>
            </a:r>
            <a:r>
              <a:rPr lang="en-US" altLang="zh-CN" dirty="0" smtClean="0"/>
              <a:t>CWYW</a:t>
            </a:r>
            <a:r>
              <a:rPr lang="zh-CN" altLang="en-US" dirty="0" smtClean="0"/>
              <a:t>功能，您就必须安装</a:t>
            </a:r>
            <a:r>
              <a:rPr lang="en-US" altLang="zh-CN" dirty="0" smtClean="0"/>
              <a:t>ENW</a:t>
            </a:r>
            <a:r>
              <a:rPr lang="zh-CN" altLang="en-US" dirty="0" smtClean="0"/>
              <a:t>插件。</a:t>
            </a:r>
            <a:endParaRPr lang="en-US" altLang="zh-CN" dirty="0" smtClean="0"/>
          </a:p>
          <a:p>
            <a:pPr marL="247620" indent="-247620" eaLnBrk="1" hangingPunct="1"/>
            <a:r>
              <a:rPr lang="zh-CN" altLang="en-US" dirty="0" smtClean="0"/>
              <a:t>请记住</a:t>
            </a:r>
            <a:r>
              <a:rPr lang="en-US" altLang="zh-CN" dirty="0" smtClean="0"/>
              <a:t>CWYW</a:t>
            </a:r>
            <a:r>
              <a:rPr lang="zh-CN" altLang="en-US" dirty="0" smtClean="0"/>
              <a:t>插件只能在</a:t>
            </a:r>
            <a:r>
              <a:rPr lang="en-US" altLang="zh-CN" dirty="0" smtClean="0"/>
              <a:t>Microsoft Word</a:t>
            </a:r>
            <a:r>
              <a:rPr lang="zh-CN" altLang="en-US" dirty="0" smtClean="0"/>
              <a:t>中使用。</a:t>
            </a:r>
            <a:endParaRPr lang="en-US" altLang="zh-CN" dirty="0" smtClean="0"/>
          </a:p>
          <a:p>
            <a:pPr marL="247620" indent="-247620" eaLnBrk="1" hangingPunct="1"/>
            <a:endParaRPr lang="en-US" altLang="zh-CN" dirty="0" smtClean="0"/>
          </a:p>
          <a:p>
            <a:pPr marL="247620" indent="-247620" eaLnBrk="1" hangingPunct="1">
              <a:buFontTx/>
              <a:buAutoNum type="arabicParenR"/>
            </a:pPr>
            <a:endParaRPr lang="en-US" altLang="zh-CN"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E414B849-0F5B-4CFD-B9F7-E6DBEBE81C76}" type="slidenum">
              <a:rPr lang="zh-CN" altLang="en-GB"/>
              <a:pPr/>
              <a:t>98</a:t>
            </a:fld>
            <a:endParaRPr lang="en-GB" altLang="zh-CN"/>
          </a:p>
        </p:txBody>
      </p:sp>
      <p:sp>
        <p:nvSpPr>
          <p:cNvPr id="14339"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lIns="99048" tIns="49524" rIns="99048" bIns="49524" anchor="b"/>
          <a:lstStyle/>
          <a:p>
            <a:pPr algn="r"/>
            <a:fld id="{C58872DC-3429-47D3-A13A-DE6994E4293D}" type="slidenum">
              <a:rPr lang="zh-CN" altLang="en-GB" sz="1100"/>
              <a:pPr algn="r"/>
              <a:t>98</a:t>
            </a:fld>
            <a:endParaRPr lang="en-GB" altLang="zh-CN" sz="1100" dirty="0"/>
          </a:p>
        </p:txBody>
      </p:sp>
      <p:sp>
        <p:nvSpPr>
          <p:cNvPr id="1434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fld id="{083BA91D-A0D3-4166-9816-8F6A71BDE5F7}" type="slidenum">
              <a:rPr lang="en-US" altLang="zh-CN" sz="1300"/>
              <a:pPr algn="r" eaLnBrk="1" hangingPunct="1"/>
              <a:t>98</a:t>
            </a:fld>
            <a:endParaRPr lang="en-US" altLang="zh-CN" sz="1300" dirty="0"/>
          </a:p>
        </p:txBody>
      </p:sp>
      <p:sp>
        <p:nvSpPr>
          <p:cNvPr id="14341" name="Rectangle 2"/>
          <p:cNvSpPr>
            <a:spLocks noGrp="1" noRot="1" noChangeAspect="1" noChangeArrowheads="1" noTextEdit="1"/>
          </p:cNvSpPr>
          <p:nvPr>
            <p:ph type="sldImg"/>
          </p:nvPr>
        </p:nvSpPr>
        <p:spPr>
          <a:ln/>
        </p:spPr>
      </p:sp>
      <p:sp>
        <p:nvSpPr>
          <p:cNvPr id="14342" name="Rectangle 3"/>
          <p:cNvSpPr>
            <a:spLocks noGrp="1" noChangeArrowheads="1"/>
          </p:cNvSpPr>
          <p:nvPr>
            <p:ph type="body" idx="1"/>
          </p:nvPr>
        </p:nvSpPr>
        <p:spPr>
          <a:xfrm>
            <a:off x="709930" y="4861441"/>
            <a:ext cx="5679440" cy="4605576"/>
          </a:xfrm>
          <a:noFill/>
          <a:ln/>
        </p:spPr>
        <p:txBody>
          <a:bodyPr lIns="99048" tIns="49524" rIns="99048" bIns="49524"/>
          <a:lstStyle/>
          <a:p>
            <a:pPr eaLnBrk="1" hangingPunct="1"/>
            <a:r>
              <a:rPr lang="en-US" altLang="zh-CN" smtClean="0"/>
              <a:t>CWYW</a:t>
            </a:r>
            <a:r>
              <a:rPr lang="zh-CN" altLang="en-US" smtClean="0"/>
              <a:t>工具栏应该会在</a:t>
            </a:r>
            <a:r>
              <a:rPr lang="en-US" altLang="zh-CN" smtClean="0"/>
              <a:t>MS Word</a:t>
            </a:r>
            <a:r>
              <a:rPr lang="zh-CN" altLang="en-US" smtClean="0"/>
              <a:t>中自动安装</a:t>
            </a:r>
            <a:endParaRPr lang="en-US" altLang="zh-CN" smtClean="0"/>
          </a:p>
          <a:p>
            <a:pPr eaLnBrk="1" hangingPunct="1"/>
            <a:r>
              <a:rPr lang="en-US" altLang="zh-CN" smtClean="0"/>
              <a:t>(</a:t>
            </a:r>
            <a:r>
              <a:rPr lang="zh-CN" altLang="en-US" smtClean="0"/>
              <a:t>如果您没有看到，就选择浏览</a:t>
            </a:r>
            <a:r>
              <a:rPr lang="en-US" altLang="zh-CN" smtClean="0"/>
              <a:t>&gt;</a:t>
            </a:r>
            <a:r>
              <a:rPr lang="zh-CN" altLang="en-US" smtClean="0"/>
              <a:t>工具栏</a:t>
            </a:r>
            <a:r>
              <a:rPr lang="en-US" altLang="zh-CN" smtClean="0"/>
              <a:t>&gt; EndNote Web)</a:t>
            </a:r>
          </a:p>
          <a:p>
            <a:pPr eaLnBrk="1" hangingPunct="1"/>
            <a:endParaRPr lang="en-US" altLang="zh-CN" smtClean="0"/>
          </a:p>
          <a:p>
            <a:pPr eaLnBrk="1" hangingPunct="1"/>
            <a:r>
              <a:rPr lang="zh-CN" altLang="en-US" smtClean="0"/>
              <a:t>请记住，您必须在</a:t>
            </a:r>
            <a:r>
              <a:rPr lang="en-US" altLang="zh-CN" smtClean="0"/>
              <a:t>EndNote preferences</a:t>
            </a:r>
            <a:r>
              <a:rPr lang="zh-CN" altLang="en-US" smtClean="0"/>
              <a:t>中输入您的电子邮件地址以及密码，这样才能直接在</a:t>
            </a:r>
            <a:r>
              <a:rPr lang="en-US" altLang="zh-CN" smtClean="0"/>
              <a:t>word</a:t>
            </a:r>
            <a:r>
              <a:rPr lang="zh-CN" altLang="en-US" smtClean="0"/>
              <a:t>文档中对您的</a:t>
            </a:r>
            <a:r>
              <a:rPr lang="en-US" altLang="zh-CN" smtClean="0"/>
              <a:t>EndNote</a:t>
            </a:r>
            <a:r>
              <a:rPr lang="zh-CN" altLang="en-US" smtClean="0"/>
              <a:t>图书馆进行直接检索。</a:t>
            </a:r>
            <a:endParaRPr lang="en-US" altLang="zh-CN" smtClean="0"/>
          </a:p>
          <a:p>
            <a:pPr eaLnBrk="1" hangingPunct="1"/>
            <a:endParaRPr lang="en-US" altLang="zh-CN" smtClean="0"/>
          </a:p>
          <a:p>
            <a:pPr eaLnBrk="1" hangingPunct="1"/>
            <a:r>
              <a:rPr lang="zh-CN" altLang="en-US" smtClean="0"/>
              <a:t>单击</a:t>
            </a:r>
            <a:r>
              <a:rPr lang="en-US" altLang="zh-CN" smtClean="0"/>
              <a:t>“EN Pref” </a:t>
            </a:r>
            <a:r>
              <a:rPr lang="zh-CN" altLang="en-US" smtClean="0"/>
              <a:t>来添加您的</a:t>
            </a:r>
            <a:r>
              <a:rPr lang="en-US" altLang="zh-CN" smtClean="0"/>
              <a:t>EN Web</a:t>
            </a:r>
            <a:r>
              <a:rPr lang="zh-CN" altLang="en-US" smtClean="0"/>
              <a:t>电子邮件地址和密码。</a:t>
            </a:r>
            <a:endParaRPr lang="en-US" altLang="zh-CN" smtClean="0"/>
          </a:p>
          <a:p>
            <a:pPr eaLnBrk="1" hangingPunct="1"/>
            <a:endParaRPr lang="en-US" altLang="zh-CN" smtClean="0"/>
          </a:p>
          <a:p>
            <a:pPr eaLnBrk="1" hangingPunct="1"/>
            <a:r>
              <a:rPr lang="zh-CN" altLang="en-US" smtClean="0"/>
              <a:t>在输入了您的电子邮件地址和密码之后，您可以直接连接至</a:t>
            </a:r>
            <a:r>
              <a:rPr lang="en-US" altLang="zh-CN" smtClean="0"/>
              <a:t>EN Web</a:t>
            </a:r>
            <a:r>
              <a:rPr lang="zh-CN" altLang="en-US" smtClean="0"/>
              <a:t>以便在您的</a:t>
            </a:r>
            <a:r>
              <a:rPr lang="en-US" altLang="zh-CN" smtClean="0"/>
              <a:t>Word</a:t>
            </a:r>
            <a:r>
              <a:rPr lang="zh-CN" altLang="en-US" smtClean="0"/>
              <a:t>文档中插入并格式化参考文献。</a:t>
            </a:r>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0B7F4AB-6528-424D-94BF-E5FA0C39A3D4}" type="slidenum">
              <a:rPr lang="zh-CN" altLang="en-GB"/>
              <a:pPr/>
              <a:t>99</a:t>
            </a:fld>
            <a:endParaRPr lang="en-GB" altLang="zh-CN"/>
          </a:p>
        </p:txBody>
      </p:sp>
      <p:sp>
        <p:nvSpPr>
          <p:cNvPr id="15363"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6248" tIns="48123" rIns="96248" bIns="48123" anchor="b"/>
          <a:lstStyle/>
          <a:p>
            <a:pPr algn="r" defTabSz="961246"/>
            <a:fld id="{5BDECF22-45F5-4803-9BA8-515A64093778}" type="slidenum">
              <a:rPr lang="zh-CN" altLang="en-US" sz="1200"/>
              <a:pPr algn="r" defTabSz="961246"/>
              <a:t>99</a:t>
            </a:fld>
            <a:endParaRPr lang="en-US" altLang="zh-CN" sz="1200" dirty="0"/>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xfrm>
            <a:off x="709930" y="4863219"/>
            <a:ext cx="5679440" cy="4603798"/>
          </a:xfrm>
          <a:noFill/>
          <a:ln/>
        </p:spPr>
        <p:txBody>
          <a:bodyPr lIns="96248" tIns="48123" rIns="96248" bIns="48123"/>
          <a:lstStyle/>
          <a:p>
            <a:pPr eaLnBrk="1" hangingPunct="1"/>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2B92232-2B9F-4BC2-B4FE-D52A40A588E3}" type="slidenum">
              <a:rPr lang="en-US" altLang="zh-CN" smtClean="0">
                <a:ea typeface="宋体" charset="-122"/>
              </a:rPr>
              <a:pPr/>
              <a:t>14</a:t>
            </a:fld>
            <a:endParaRPr lang="en-US" altLang="zh-CN" smtClean="0">
              <a:ea typeface="宋体" charset="-122"/>
            </a:endParaRPr>
          </a:p>
        </p:txBody>
      </p:sp>
      <p:sp>
        <p:nvSpPr>
          <p:cNvPr id="150531"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38" tIns="49520" rIns="99038" bIns="49520" anchor="b"/>
          <a:lstStyle/>
          <a:p>
            <a:pPr algn="r"/>
            <a:fld id="{980FDB25-9781-4F8E-8750-6D2195930365}" type="slidenum">
              <a:rPr lang="en-US" altLang="zh-CN" sz="1300"/>
              <a:pPr algn="r"/>
              <a:t>14</a:t>
            </a:fld>
            <a:endParaRPr lang="en-US" altLang="zh-CN" sz="1300" dirty="0"/>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xfrm>
            <a:off x="709930" y="4863219"/>
            <a:ext cx="5679440" cy="4603798"/>
          </a:xfrm>
          <a:noFill/>
          <a:ln/>
        </p:spPr>
        <p:txBody>
          <a:bodyPr/>
          <a:lstStyle/>
          <a:p>
            <a:pPr eaLnBrk="1" hangingPunct="1"/>
            <a:r>
              <a:rPr lang="zh-CN" altLang="en-US" smtClean="0">
                <a:ea typeface="宋体" charset="-122"/>
              </a:rPr>
              <a:t>引文索引系统打破了传统的学科分类界限，既能揭示某一学科的继承与发展关系，又能反映学科之间的交叉渗透的关系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7BD2137F-CDC1-48E3-B024-AC3662E1C5CA}" type="slidenum">
              <a:rPr lang="zh-CN" altLang="en-GB"/>
              <a:pPr/>
              <a:t>100</a:t>
            </a:fld>
            <a:endParaRPr lang="en-GB" altLang="zh-CN"/>
          </a:p>
        </p:txBody>
      </p:sp>
      <p:sp>
        <p:nvSpPr>
          <p:cNvPr id="16387"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6248" tIns="48123" rIns="96248" bIns="48123" anchor="b"/>
          <a:lstStyle/>
          <a:p>
            <a:pPr algn="r" defTabSz="961246"/>
            <a:fld id="{8F8747DF-9779-4969-8149-D6764B702969}" type="slidenum">
              <a:rPr lang="zh-CN" altLang="en-US" sz="1200"/>
              <a:pPr algn="r" defTabSz="961246"/>
              <a:t>100</a:t>
            </a:fld>
            <a:endParaRPr lang="en-US" altLang="zh-CN" sz="1200" dirty="0"/>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xfrm>
            <a:off x="709930" y="4863219"/>
            <a:ext cx="5679440" cy="4603798"/>
          </a:xfrm>
          <a:noFill/>
          <a:ln/>
        </p:spPr>
        <p:txBody>
          <a:bodyPr lIns="96248" tIns="48123" rIns="96248" bIns="48123"/>
          <a:lstStyle/>
          <a:p>
            <a:pPr eaLnBrk="1" hangingPunct="1"/>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805E57A-60A5-4652-8DA6-B33BDD80F768}" type="slidenum">
              <a:rPr lang="zh-CN" altLang="en-GB"/>
              <a:pPr/>
              <a:t>101</a:t>
            </a:fld>
            <a:endParaRPr lang="en-GB" altLang="zh-CN"/>
          </a:p>
        </p:txBody>
      </p:sp>
      <p:sp>
        <p:nvSpPr>
          <p:cNvPr id="17411"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6248" tIns="48123" rIns="96248" bIns="48123" anchor="b"/>
          <a:lstStyle/>
          <a:p>
            <a:pPr algn="r" defTabSz="961246"/>
            <a:fld id="{DC94F24B-ABCA-47F7-B568-09BD0E3C7A59}" type="slidenum">
              <a:rPr lang="zh-CN" altLang="en-US" sz="1200"/>
              <a:pPr algn="r" defTabSz="961246"/>
              <a:t>101</a:t>
            </a:fld>
            <a:endParaRPr lang="en-US" altLang="zh-CN" sz="1200" dirty="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xfrm>
            <a:off x="709930" y="4863219"/>
            <a:ext cx="5679440" cy="4603798"/>
          </a:xfrm>
          <a:noFill/>
          <a:ln/>
        </p:spPr>
        <p:txBody>
          <a:bodyPr lIns="96248" tIns="48123" rIns="96248" bIns="48123"/>
          <a:lstStyle/>
          <a:p>
            <a:pPr eaLnBrk="1" hangingPunct="1"/>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1FC7E31C-67D9-4073-8723-6FE7D767B3D7}" type="slidenum">
              <a:rPr lang="zh-CN" altLang="en-US" smtClean="0">
                <a:latin typeface="Arial" pitchFamily="34" charset="0"/>
              </a:rPr>
              <a:pPr>
                <a:defRPr/>
              </a:pPr>
              <a:t>104</a:t>
            </a:fld>
            <a:endParaRPr lang="en-US" altLang="zh-CN"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46150" y="4862513"/>
            <a:ext cx="5207000" cy="4605337"/>
          </a:xfrm>
          <a:noFill/>
          <a:ln/>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zh-CN"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p:txBody>
          <a:bodyPr/>
          <a:lstStyle/>
          <a:p>
            <a:pPr>
              <a:defRPr/>
            </a:pPr>
            <a:fld id="{25F4AFFF-85D0-41B1-BBC7-2C261809E2F2}" type="slidenum">
              <a:rPr lang="zh-CN" altLang="en-US" smtClean="0">
                <a:latin typeface="Arial" pitchFamily="34" charset="0"/>
              </a:rPr>
              <a:pPr>
                <a:defRPr/>
              </a:pPr>
              <a:t>107</a:t>
            </a:fld>
            <a:endParaRPr lang="en-US" altLang="zh-CN" smtClean="0">
              <a:latin typeface="Arial" pitchFamily="34" charset="0"/>
            </a:endParaRPr>
          </a:p>
        </p:txBody>
      </p:sp>
      <p:sp>
        <p:nvSpPr>
          <p:cNvPr id="182275" name="幻灯片图像占位符 1"/>
          <p:cNvSpPr>
            <a:spLocks noGrp="1" noRot="1" noChangeAspect="1" noTextEdit="1"/>
          </p:cNvSpPr>
          <p:nvPr>
            <p:ph type="sldImg"/>
          </p:nvPr>
        </p:nvSpPr>
        <p:spPr>
          <a:xfrm>
            <a:off x="992188" y="768350"/>
            <a:ext cx="5114925" cy="3836988"/>
          </a:xfrm>
          <a:ln/>
        </p:spPr>
      </p:sp>
      <p:sp>
        <p:nvSpPr>
          <p:cNvPr id="182276" name="备注占位符 2"/>
          <p:cNvSpPr>
            <a:spLocks noGrp="1"/>
          </p:cNvSpPr>
          <p:nvPr>
            <p:ph type="body" idx="1"/>
          </p:nvPr>
        </p:nvSpPr>
        <p:spPr>
          <a:noFill/>
          <a:ln/>
        </p:spPr>
        <p:txBody>
          <a:bodyPr/>
          <a:lstStyle/>
          <a:p>
            <a:pPr eaLnBrk="1" hangingPunct="1"/>
            <a:endParaRPr lang="zh-CN" altLang="en-US" smtClean="0">
              <a:latin typeface="Arial" pitchFamily="34" charset="0"/>
            </a:endParaRPr>
          </a:p>
        </p:txBody>
      </p:sp>
      <p:sp>
        <p:nvSpPr>
          <p:cNvPr id="182277"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FE7C1EAA-4D11-4D1E-9A59-0EB288A0EC2E}" type="slidenum">
              <a:rPr lang="zh-CN" altLang="en-US" sz="1300"/>
              <a:pPr algn="r" defTabSz="990600"/>
              <a:t>107</a:t>
            </a:fld>
            <a:endParaRPr lang="en-US" altLang="zh-CN"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p:txBody>
          <a:bodyPr/>
          <a:lstStyle/>
          <a:p>
            <a:pPr>
              <a:defRPr/>
            </a:pPr>
            <a:fld id="{413DF5F2-F122-4B59-9A57-1AB534CAE867}" type="slidenum">
              <a:rPr lang="zh-CN" altLang="en-US" smtClean="0">
                <a:latin typeface="Arial" pitchFamily="34" charset="0"/>
              </a:rPr>
              <a:pPr>
                <a:defRPr/>
              </a:pPr>
              <a:t>108</a:t>
            </a:fld>
            <a:endParaRPr lang="en-US" altLang="zh-CN" smtClean="0">
              <a:latin typeface="Arial" pitchFamily="34" charset="0"/>
            </a:endParaRPr>
          </a:p>
        </p:txBody>
      </p:sp>
      <p:sp>
        <p:nvSpPr>
          <p:cNvPr id="183299" name="幻灯片图像占位符 1"/>
          <p:cNvSpPr>
            <a:spLocks noGrp="1" noRot="1" noChangeAspect="1" noTextEdit="1"/>
          </p:cNvSpPr>
          <p:nvPr>
            <p:ph type="sldImg"/>
          </p:nvPr>
        </p:nvSpPr>
        <p:spPr>
          <a:xfrm>
            <a:off x="992188" y="768350"/>
            <a:ext cx="5114925" cy="3836988"/>
          </a:xfrm>
          <a:ln/>
        </p:spPr>
      </p:sp>
      <p:sp>
        <p:nvSpPr>
          <p:cNvPr id="183300" name="备注占位符 2"/>
          <p:cNvSpPr>
            <a:spLocks noGrp="1"/>
          </p:cNvSpPr>
          <p:nvPr>
            <p:ph type="body" idx="1"/>
          </p:nvPr>
        </p:nvSpPr>
        <p:spPr>
          <a:noFill/>
          <a:ln/>
        </p:spPr>
        <p:txBody>
          <a:bodyPr/>
          <a:lstStyle/>
          <a:p>
            <a:pPr eaLnBrk="1" hangingPunct="1"/>
            <a:endParaRPr lang="zh-CN" altLang="en-US" smtClean="0">
              <a:latin typeface="Arial" pitchFamily="34" charset="0"/>
            </a:endParaRPr>
          </a:p>
        </p:txBody>
      </p:sp>
      <p:sp>
        <p:nvSpPr>
          <p:cNvPr id="183301"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637EF0F0-2CD5-4153-9FC4-6A5E6D074668}" type="slidenum">
              <a:rPr lang="zh-CN" altLang="en-US" sz="1300"/>
              <a:pPr algn="r" defTabSz="990600"/>
              <a:t>108</a:t>
            </a:fld>
            <a:endParaRPr lang="en-US" altLang="zh-CN"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p:txBody>
          <a:bodyPr/>
          <a:lstStyle/>
          <a:p>
            <a:pPr>
              <a:defRPr/>
            </a:pPr>
            <a:fld id="{83FEC2A0-A51D-46A7-A104-8D15563AB667}" type="slidenum">
              <a:rPr lang="zh-CN" altLang="en-US" smtClean="0">
                <a:latin typeface="Arial" pitchFamily="34" charset="0"/>
              </a:rPr>
              <a:pPr>
                <a:defRPr/>
              </a:pPr>
              <a:t>109</a:t>
            </a:fld>
            <a:endParaRPr lang="en-US" altLang="zh-CN" smtClean="0">
              <a:latin typeface="Arial" pitchFamily="34" charset="0"/>
            </a:endParaRPr>
          </a:p>
        </p:txBody>
      </p:sp>
      <p:sp>
        <p:nvSpPr>
          <p:cNvPr id="184323"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FE029F5-1F7F-43E4-9A07-B228F283BDD7}" type="slidenum">
              <a:rPr lang="en-US" altLang="zh-CN" sz="1300"/>
              <a:pPr algn="r" defTabSz="990600"/>
              <a:t>109</a:t>
            </a:fld>
            <a:endParaRPr lang="en-US" altLang="zh-CN" sz="1300"/>
          </a:p>
        </p:txBody>
      </p:sp>
      <p:sp>
        <p:nvSpPr>
          <p:cNvPr id="184324" name="Rectangle 2"/>
          <p:cNvSpPr>
            <a:spLocks noGrp="1" noRot="1" noChangeAspect="1" noChangeArrowheads="1" noTextEdit="1"/>
          </p:cNvSpPr>
          <p:nvPr>
            <p:ph type="sldImg"/>
          </p:nvPr>
        </p:nvSpPr>
        <p:spPr>
          <a:xfrm>
            <a:off x="992188" y="768350"/>
            <a:ext cx="5114925" cy="3836988"/>
          </a:xfrm>
          <a:ln/>
        </p:spPr>
      </p:sp>
      <p:sp>
        <p:nvSpPr>
          <p:cNvPr id="184325" name="Rectangle 3"/>
          <p:cNvSpPr>
            <a:spLocks noGrp="1" noChangeArrowheads="1"/>
          </p:cNvSpPr>
          <p:nvPr>
            <p:ph type="body" idx="1"/>
          </p:nvPr>
        </p:nvSpPr>
        <p:spPr>
          <a:noFill/>
          <a:ln/>
        </p:spPr>
        <p:txBody>
          <a:bodyPr/>
          <a:lstStyle/>
          <a:p>
            <a:pPr eaLnBrk="1" hangingPunct="1"/>
            <a:r>
              <a:rPr lang="en-US" altLang="zh-CN" smtClean="0">
                <a:latin typeface="Arial" pitchFamily="34" charset="0"/>
              </a:rPr>
              <a:t>Researcher ID automatically produces citation metrics from the data in your publication list that was obtained through a Web of Science search.  Click on the ** Citation Metrics tab from your profile.  You’ll see total citations, average citations and the h-index for your work.  Keep in mind that publications uploaded from an RIS file will not contain citation data, and therefore will not be included in citation metrics.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p:txBody>
          <a:bodyPr/>
          <a:lstStyle/>
          <a:p>
            <a:pPr>
              <a:defRPr/>
            </a:pPr>
            <a:fld id="{782C3920-C3DF-4FA1-A7A8-C581FCBC0B9F}" type="slidenum">
              <a:rPr lang="zh-CN" altLang="en-US" smtClean="0">
                <a:latin typeface="Arial" pitchFamily="34" charset="0"/>
              </a:rPr>
              <a:pPr>
                <a:defRPr/>
              </a:pPr>
              <a:t>110</a:t>
            </a:fld>
            <a:endParaRPr lang="en-US" altLang="zh-CN" smtClean="0">
              <a:latin typeface="Arial" pitchFamily="34" charset="0"/>
            </a:endParaRPr>
          </a:p>
        </p:txBody>
      </p:sp>
      <p:sp>
        <p:nvSpPr>
          <p:cNvPr id="185347" name="幻灯片图像占位符 1"/>
          <p:cNvSpPr>
            <a:spLocks noGrp="1" noRot="1" noChangeAspect="1" noTextEdit="1"/>
          </p:cNvSpPr>
          <p:nvPr>
            <p:ph type="sldImg"/>
          </p:nvPr>
        </p:nvSpPr>
        <p:spPr>
          <a:xfrm>
            <a:off x="992188" y="768350"/>
            <a:ext cx="5114925" cy="3836988"/>
          </a:xfrm>
          <a:ln/>
        </p:spPr>
      </p:sp>
      <p:sp>
        <p:nvSpPr>
          <p:cNvPr id="185348" name="备注占位符 2"/>
          <p:cNvSpPr>
            <a:spLocks noGrp="1"/>
          </p:cNvSpPr>
          <p:nvPr>
            <p:ph type="body" idx="1"/>
          </p:nvPr>
        </p:nvSpPr>
        <p:spPr>
          <a:noFill/>
          <a:ln/>
        </p:spPr>
        <p:txBody>
          <a:bodyPr/>
          <a:lstStyle/>
          <a:p>
            <a:pPr eaLnBrk="1" hangingPunct="1"/>
            <a:endParaRPr lang="zh-CN" altLang="en-US" smtClean="0">
              <a:latin typeface="Arial" pitchFamily="34" charset="0"/>
            </a:endParaRPr>
          </a:p>
        </p:txBody>
      </p:sp>
      <p:sp>
        <p:nvSpPr>
          <p:cNvPr id="185349"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AC5C5E89-F327-4DF0-BE61-90C5CF68058C}" type="slidenum">
              <a:rPr lang="en-US" altLang="zh-CN" sz="1300"/>
              <a:pPr algn="r" defTabSz="990600"/>
              <a:t>110</a:t>
            </a:fld>
            <a:endParaRPr lang="en-US" altLang="zh-CN"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p:txBody>
          <a:bodyPr/>
          <a:lstStyle/>
          <a:p>
            <a:pPr>
              <a:defRPr/>
            </a:pPr>
            <a:fld id="{CB7F882F-4784-4C87-B50A-8207FEF82173}" type="slidenum">
              <a:rPr lang="zh-CN" altLang="en-US" smtClean="0">
                <a:latin typeface="Arial" pitchFamily="34" charset="0"/>
              </a:rPr>
              <a:pPr>
                <a:defRPr/>
              </a:pPr>
              <a:t>111</a:t>
            </a:fld>
            <a:endParaRPr lang="en-US" altLang="zh-CN" smtClean="0">
              <a:latin typeface="Arial" pitchFamily="34" charset="0"/>
            </a:endParaRPr>
          </a:p>
        </p:txBody>
      </p:sp>
      <p:sp>
        <p:nvSpPr>
          <p:cNvPr id="186371" name="幻灯片图像占位符 1"/>
          <p:cNvSpPr>
            <a:spLocks noGrp="1" noRot="1" noChangeAspect="1" noTextEdit="1"/>
          </p:cNvSpPr>
          <p:nvPr>
            <p:ph type="sldImg"/>
          </p:nvPr>
        </p:nvSpPr>
        <p:spPr>
          <a:xfrm>
            <a:off x="992188" y="768350"/>
            <a:ext cx="5114925" cy="3836988"/>
          </a:xfrm>
          <a:ln/>
        </p:spPr>
      </p:sp>
      <p:sp>
        <p:nvSpPr>
          <p:cNvPr id="186372" name="备注占位符 2"/>
          <p:cNvSpPr>
            <a:spLocks noGrp="1"/>
          </p:cNvSpPr>
          <p:nvPr>
            <p:ph type="body" idx="1"/>
          </p:nvPr>
        </p:nvSpPr>
        <p:spPr>
          <a:noFill/>
          <a:ln/>
        </p:spPr>
        <p:txBody>
          <a:bodyPr/>
          <a:lstStyle/>
          <a:p>
            <a:pPr eaLnBrk="1" hangingPunct="1"/>
            <a:endParaRPr lang="zh-CN" altLang="en-US" smtClean="0">
              <a:latin typeface="Arial" pitchFamily="34" charset="0"/>
            </a:endParaRPr>
          </a:p>
        </p:txBody>
      </p:sp>
      <p:sp>
        <p:nvSpPr>
          <p:cNvPr id="186373" name="灯片编号占位符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E8062FC5-0E76-4A38-8F5B-207863694FC6}" type="slidenum">
              <a:rPr lang="en-US" altLang="zh-CN" sz="1300"/>
              <a:pPr algn="r" defTabSz="990600"/>
              <a:t>111</a:t>
            </a:fld>
            <a:endParaRPr lang="en-US" altLang="zh-CN"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p:txBody>
          <a:bodyPr/>
          <a:lstStyle/>
          <a:p>
            <a:pPr>
              <a:defRPr/>
            </a:pPr>
            <a:fld id="{2458A087-82FE-447A-9D0D-10097C35B4E3}" type="slidenum">
              <a:rPr lang="zh-CN" altLang="en-US" smtClean="0"/>
              <a:pPr>
                <a:defRPr/>
              </a:pPr>
              <a:t>114</a:t>
            </a:fld>
            <a:endParaRPr lang="en-US" altLang="zh-CN" smtClean="0"/>
          </a:p>
        </p:txBody>
      </p:sp>
      <p:sp>
        <p:nvSpPr>
          <p:cNvPr id="188419" name="Rectangle 2"/>
          <p:cNvSpPr>
            <a:spLocks noGrp="1" noRot="1" noChangeAspect="1" noChangeArrowheads="1" noTextEdit="1"/>
          </p:cNvSpPr>
          <p:nvPr>
            <p:ph type="sldImg"/>
          </p:nvPr>
        </p:nvSpPr>
        <p:spPr>
          <a:xfrm>
            <a:off x="992188" y="768350"/>
            <a:ext cx="5114925" cy="3836988"/>
          </a:xfrm>
          <a:ln/>
        </p:spPr>
      </p:sp>
      <p:sp>
        <p:nvSpPr>
          <p:cNvPr id="188420" name="Rectangle 3"/>
          <p:cNvSpPr>
            <a:spLocks noGrp="1" noChangeArrowheads="1"/>
          </p:cNvSpPr>
          <p:nvPr>
            <p:ph type="body" idx="1"/>
          </p:nvPr>
        </p:nvSpPr>
        <p:spPr>
          <a:xfrm>
            <a:off x="709613" y="4862513"/>
            <a:ext cx="5680075" cy="4603750"/>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p:txBody>
          <a:bodyPr/>
          <a:lstStyle/>
          <a:p>
            <a:pPr>
              <a:defRPr/>
            </a:pPr>
            <a:fld id="{F93BA9EB-620C-4095-946F-CFB17E45D14A}" type="slidenum">
              <a:rPr lang="zh-CN" altLang="en-US" smtClean="0"/>
              <a:pPr>
                <a:defRPr/>
              </a:pPr>
              <a:t>115</a:t>
            </a:fld>
            <a:endParaRPr lang="en-US" altLang="zh-CN" smtClean="0"/>
          </a:p>
        </p:txBody>
      </p:sp>
      <p:sp>
        <p:nvSpPr>
          <p:cNvPr id="189443" name="Rectangle 2"/>
          <p:cNvSpPr>
            <a:spLocks noGrp="1" noRot="1" noChangeAspect="1" noChangeArrowheads="1" noTextEdit="1"/>
          </p:cNvSpPr>
          <p:nvPr>
            <p:ph type="sldImg"/>
          </p:nvPr>
        </p:nvSpPr>
        <p:spPr>
          <a:xfrm>
            <a:off x="992188" y="768350"/>
            <a:ext cx="5114925" cy="3836988"/>
          </a:xfrm>
          <a:ln/>
        </p:spPr>
      </p:sp>
      <p:sp>
        <p:nvSpPr>
          <p:cNvPr id="189444" name="Rectangle 3"/>
          <p:cNvSpPr>
            <a:spLocks noGrp="1" noChangeArrowheads="1"/>
          </p:cNvSpPr>
          <p:nvPr>
            <p:ph type="body" idx="1"/>
          </p:nvPr>
        </p:nvSpPr>
        <p:spPr>
          <a:xfrm>
            <a:off x="709613" y="4862513"/>
            <a:ext cx="5680075" cy="4603750"/>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E24D52DB-E773-49EF-B9E4-483C899C0DC1}" type="slidenum">
              <a:rPr lang="zh-CN" altLang="en-US" smtClean="0"/>
              <a:pPr>
                <a:defRPr/>
              </a:pPr>
              <a:t>17</a:t>
            </a:fld>
            <a:endParaRPr lang="en-US" altLang="zh-CN" smtClean="0"/>
          </a:p>
        </p:txBody>
      </p:sp>
      <p:sp>
        <p:nvSpPr>
          <p:cNvPr id="160771" name="Rectangle 2"/>
          <p:cNvSpPr>
            <a:spLocks noGrp="1" noRot="1" noChangeAspect="1" noChangeArrowheads="1" noTextEdit="1"/>
          </p:cNvSpPr>
          <p:nvPr>
            <p:ph type="sldImg"/>
          </p:nvPr>
        </p:nvSpPr>
        <p:spPr>
          <a:xfrm>
            <a:off x="992188" y="768350"/>
            <a:ext cx="5114925" cy="3836988"/>
          </a:xfrm>
          <a:ln/>
        </p:spPr>
      </p:sp>
      <p:sp>
        <p:nvSpPr>
          <p:cNvPr id="160772" name="Rectangle 3"/>
          <p:cNvSpPr>
            <a:spLocks noGrp="1" noChangeArrowheads="1"/>
          </p:cNvSpPr>
          <p:nvPr>
            <p:ph type="body" idx="1"/>
          </p:nvPr>
        </p:nvSpPr>
        <p:spPr>
          <a:xfrm>
            <a:off x="709613" y="4862513"/>
            <a:ext cx="5680075" cy="4603750"/>
          </a:xfrm>
          <a:noFill/>
          <a:ln/>
        </p:spPr>
        <p:txBody>
          <a:bodyPr/>
          <a:lstStyle/>
          <a:p>
            <a:pPr eaLnBrk="1" hangingPunct="1">
              <a:spcBef>
                <a:spcPct val="60000"/>
              </a:spcBef>
              <a:buClr>
                <a:schemeClr val="tx2"/>
              </a:buClr>
            </a:pPr>
            <a:r>
              <a:rPr lang="en-GB" altLang="zh-CN" sz="1600" smtClean="0">
                <a:latin typeface="Arial" pitchFamily="34" charset="0"/>
              </a:rPr>
              <a:t>And the final benefit of the Web of Science is the Depth of the coverage. Going all the way back to 1945 in Sciences, 1956 in the Social Sciences and 1975 in the Arts &amp; Humanities, you can be sure of getting the complete history of any research topic. Although we recognize the importance of current information, we have found that some of the most influential research is often decades old, and without researching the historic records significantly you will be missing out on key information.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p:txBody>
          <a:bodyPr/>
          <a:lstStyle/>
          <a:p>
            <a:pPr>
              <a:defRPr/>
            </a:pPr>
            <a:fld id="{5BA54ED4-C5DE-42CB-9FBC-B9A43F49CAA7}" type="slidenum">
              <a:rPr lang="zh-CN" altLang="en-US" smtClean="0"/>
              <a:pPr>
                <a:defRPr/>
              </a:pPr>
              <a:t>116</a:t>
            </a:fld>
            <a:endParaRPr lang="en-US" altLang="zh-CN" smtClean="0"/>
          </a:p>
        </p:txBody>
      </p:sp>
      <p:sp>
        <p:nvSpPr>
          <p:cNvPr id="190467" name="Rectangle 2"/>
          <p:cNvSpPr>
            <a:spLocks noGrp="1" noRot="1" noChangeAspect="1" noChangeArrowheads="1" noTextEdit="1"/>
          </p:cNvSpPr>
          <p:nvPr>
            <p:ph type="sldImg"/>
          </p:nvPr>
        </p:nvSpPr>
        <p:spPr>
          <a:xfrm>
            <a:off x="992188" y="768350"/>
            <a:ext cx="5114925" cy="3836988"/>
          </a:xfrm>
          <a:ln/>
        </p:spPr>
      </p:sp>
      <p:sp>
        <p:nvSpPr>
          <p:cNvPr id="190468" name="Rectangle 3"/>
          <p:cNvSpPr>
            <a:spLocks noGrp="1" noChangeArrowheads="1"/>
          </p:cNvSpPr>
          <p:nvPr>
            <p:ph type="body" idx="1"/>
          </p:nvPr>
        </p:nvSpPr>
        <p:spPr>
          <a:xfrm>
            <a:off x="709613" y="4862513"/>
            <a:ext cx="5680075" cy="4603750"/>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p:txBody>
          <a:bodyPr/>
          <a:lstStyle/>
          <a:p>
            <a:pPr>
              <a:defRPr/>
            </a:pPr>
            <a:fld id="{F2C1ACB1-CC70-4AF3-A432-185917A93A64}" type="slidenum">
              <a:rPr lang="zh-CN" altLang="en-US" smtClean="0"/>
              <a:pPr>
                <a:defRPr/>
              </a:pPr>
              <a:t>117</a:t>
            </a:fld>
            <a:endParaRPr lang="en-US" altLang="zh-CN" smtClean="0"/>
          </a:p>
        </p:txBody>
      </p:sp>
      <p:sp>
        <p:nvSpPr>
          <p:cNvPr id="191491" name="Rectangle 2"/>
          <p:cNvSpPr>
            <a:spLocks noGrp="1" noRot="1" noChangeAspect="1" noChangeArrowheads="1" noTextEdit="1"/>
          </p:cNvSpPr>
          <p:nvPr>
            <p:ph type="sldImg"/>
          </p:nvPr>
        </p:nvSpPr>
        <p:spPr>
          <a:xfrm>
            <a:off x="992188" y="768350"/>
            <a:ext cx="5114925" cy="3836988"/>
          </a:xfrm>
          <a:ln/>
        </p:spPr>
      </p:sp>
      <p:sp>
        <p:nvSpPr>
          <p:cNvPr id="191492" name="Rectangle 3"/>
          <p:cNvSpPr>
            <a:spLocks noGrp="1" noChangeArrowheads="1"/>
          </p:cNvSpPr>
          <p:nvPr>
            <p:ph type="body" idx="1"/>
          </p:nvPr>
        </p:nvSpPr>
        <p:spPr>
          <a:xfrm>
            <a:off x="709613" y="4862513"/>
            <a:ext cx="5680075" cy="4603750"/>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E378FC9-89DB-48ED-984A-70BE35269ED6}" type="slidenum">
              <a:rPr lang="zh-CN" altLang="en-US" smtClean="0">
                <a:ea typeface="宋体" charset="-122"/>
              </a:rPr>
              <a:pPr/>
              <a:t>20</a:t>
            </a:fld>
            <a:endParaRPr lang="en-US" altLang="zh-CN" smtClean="0">
              <a:ea typeface="宋体" charset="-122"/>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183217" y="4861441"/>
            <a:ext cx="4732867" cy="4605576"/>
          </a:xfrm>
          <a:noFill/>
          <a:ln/>
        </p:spPr>
        <p:txBody>
          <a:bodyPr/>
          <a:lstStyle/>
          <a:p>
            <a:pPr eaLnBrk="1" hangingPunct="1"/>
            <a:endParaRPr lang="zh-CN" altLang="en-US" smtClean="0">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E378FC9-89DB-48ED-984A-70BE35269ED6}" type="slidenum">
              <a:rPr lang="zh-CN" altLang="en-US" smtClean="0">
                <a:ea typeface="宋体" charset="-122"/>
              </a:rPr>
              <a:pPr/>
              <a:t>27</a:t>
            </a:fld>
            <a:endParaRPr lang="en-US" altLang="zh-CN" smtClean="0">
              <a:ea typeface="宋体" charset="-122"/>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183217" y="4861441"/>
            <a:ext cx="4732867" cy="4605576"/>
          </a:xfrm>
          <a:noFill/>
          <a:ln/>
        </p:spPr>
        <p:txBody>
          <a:bodyPr/>
          <a:lstStyle/>
          <a:p>
            <a:pPr eaLnBrk="1" hangingPunct="1"/>
            <a:endParaRPr lang="zh-CN" altLang="en-US" smtClean="0">
              <a:ea typeface="宋体"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a:ln/>
        </p:spPr>
      </p:sp>
      <p:sp>
        <p:nvSpPr>
          <p:cNvPr id="156675" name="备注占位符 2"/>
          <p:cNvSpPr>
            <a:spLocks noGrp="1"/>
          </p:cNvSpPr>
          <p:nvPr>
            <p:ph type="body" idx="1"/>
          </p:nvPr>
        </p:nvSpPr>
        <p:spPr>
          <a:noFill/>
          <a:ln/>
        </p:spPr>
        <p:txBody>
          <a:bodyPr/>
          <a:lstStyle/>
          <a:p>
            <a:endParaRPr lang="zh-CN" altLang="en-US" smtClean="0">
              <a:ea typeface="宋体" charset="-122"/>
            </a:endParaRPr>
          </a:p>
        </p:txBody>
      </p:sp>
      <p:sp>
        <p:nvSpPr>
          <p:cNvPr id="156676" name="灯片编号占位符 3"/>
          <p:cNvSpPr>
            <a:spLocks noGrp="1"/>
          </p:cNvSpPr>
          <p:nvPr>
            <p:ph type="sldNum" sz="quarter" idx="5"/>
          </p:nvPr>
        </p:nvSpPr>
        <p:spPr>
          <a:noFill/>
        </p:spPr>
        <p:txBody>
          <a:bodyPr/>
          <a:lstStyle/>
          <a:p>
            <a:fld id="{5E606917-8724-4D2B-A1AD-51133F050E45}" type="slidenum">
              <a:rPr lang="en-US" altLang="zh-CN" smtClean="0">
                <a:ea typeface="宋体" charset="-122"/>
              </a:rPr>
              <a:pPr/>
              <a:t>39</a:t>
            </a:fld>
            <a:endParaRPr lang="en-US" altLang="zh-CN" smtClean="0">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57C9C35A-EE07-4D0B-BA9D-CBFC9A66A07C}" type="slidenum">
              <a:rPr lang="zh-CN" altLang="en-US" smtClean="0">
                <a:ea typeface="宋体" charset="-122"/>
              </a:rPr>
              <a:pPr/>
              <a:t>43</a:t>
            </a:fld>
            <a:endParaRPr lang="en-US" altLang="zh-CN" smtClean="0">
              <a:ea typeface="宋体" charset="-122"/>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zh-CN" altLang="en-US" smtClean="0">
                <a:ea typeface="宋体" charset="-122"/>
              </a:rPr>
              <a:t>了解与自己研究方向有关的机构</a:t>
            </a:r>
            <a:r>
              <a:rPr lang="en-US" altLang="zh-CN" smtClean="0">
                <a:ea typeface="宋体" charset="-122"/>
              </a:rPr>
              <a:t>,</a:t>
            </a:r>
            <a:r>
              <a:rPr lang="zh-CN" altLang="en-US" smtClean="0">
                <a:ea typeface="宋体" charset="-122"/>
              </a:rPr>
              <a:t>密切关注在该研究领域和方向的顶尖</a:t>
            </a:r>
            <a:r>
              <a:rPr lang="en-US" altLang="zh-CN" smtClean="0">
                <a:ea typeface="宋体" charset="-122"/>
              </a:rPr>
              <a:t>group</a:t>
            </a:r>
            <a:r>
              <a:rPr lang="zh-CN" altLang="en-US" smtClean="0">
                <a:ea typeface="宋体" charset="-122"/>
              </a:rPr>
              <a:t>所发表的论文并认真研读。对于本研究领域的国际领袖人物和实验室，应该多花一点时间去研究他们的主页。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DBD92B4-4FFE-4B43-AD3A-EB161B15D1BD}" type="slidenum">
              <a:rPr lang="zh-CN" altLang="en-US" smtClean="0">
                <a:ea typeface="宋体" charset="-122"/>
              </a:rPr>
              <a:pPr/>
              <a:t>44</a:t>
            </a:fld>
            <a:endParaRPr lang="en-US" altLang="zh-CN" smtClean="0">
              <a:ea typeface="宋体" charset="-122"/>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zh-CN" altLang="en-US" smtClean="0">
                <a:ea typeface="宋体" charset="-122"/>
              </a:rPr>
              <a:t>了解与自己研究方向有关的机构</a:t>
            </a:r>
            <a:r>
              <a:rPr lang="en-US" altLang="zh-CN" smtClean="0">
                <a:ea typeface="宋体" charset="-122"/>
              </a:rPr>
              <a:t>,</a:t>
            </a:r>
            <a:r>
              <a:rPr lang="zh-CN" altLang="en-US" smtClean="0">
                <a:ea typeface="宋体" charset="-122"/>
              </a:rPr>
              <a:t>密切关注在该研究领域和方向的顶尖</a:t>
            </a:r>
            <a:r>
              <a:rPr lang="en-US" altLang="zh-CN" smtClean="0">
                <a:ea typeface="宋体" charset="-122"/>
              </a:rPr>
              <a:t>group</a:t>
            </a:r>
            <a:r>
              <a:rPr lang="zh-CN" altLang="en-US" smtClean="0">
                <a:ea typeface="宋体" charset="-122"/>
              </a:rPr>
              <a:t>所发表的论文并认真研读。对于本研究领域的国际领袖人物和实验室，应该多花一点时间去研究他们的主页。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C13B98D1-CFF3-4F8A-A60C-F4803F1CC61C}" type="slidenum">
              <a:rPr lang="zh-CN" altLang="en-US" smtClean="0">
                <a:latin typeface="Arial" pitchFamily="34" charset="0"/>
              </a:rPr>
              <a:pPr>
                <a:defRPr/>
              </a:pPr>
              <a:t>48</a:t>
            </a:fld>
            <a:endParaRPr lang="en-US" altLang="zh-CN"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lnSpc>
                <a:spcPct val="150000"/>
              </a:lnSpc>
            </a:pPr>
            <a:r>
              <a:rPr lang="zh-CN" altLang="en-US" smtClean="0">
                <a:latin typeface="黑体" pitchFamily="2" charset="-122"/>
                <a:ea typeface="黑体" pitchFamily="2" charset="-122"/>
              </a:rPr>
              <a:t>被引文献检索（</a:t>
            </a:r>
            <a:r>
              <a:rPr lang="en-US" altLang="zh-CN" smtClean="0">
                <a:latin typeface="黑体" pitchFamily="2" charset="-122"/>
                <a:ea typeface="黑体" pitchFamily="2" charset="-122"/>
              </a:rPr>
              <a:t>Cited Reference Search): </a:t>
            </a:r>
            <a:r>
              <a:rPr lang="zh-CN" altLang="en-US" smtClean="0">
                <a:latin typeface="黑体" pitchFamily="2" charset="-122"/>
                <a:ea typeface="黑体" pitchFamily="2" charset="-122"/>
              </a:rPr>
              <a:t>谁引用这篇论文？引用这篇论文的文献讲了些什么？</a:t>
            </a:r>
          </a:p>
          <a:p>
            <a:pPr eaLnBrk="1" hangingPunct="1"/>
            <a:r>
              <a:rPr lang="zh-CN" altLang="en-US" smtClean="0">
                <a:latin typeface="黑体" pitchFamily="2" charset="-122"/>
                <a:ea typeface="黑体" pitchFamily="2" charset="-122"/>
              </a:rPr>
              <a:t>论文之间的引文连接：反映了科学交流的网络、结构及其随时间的变化、学科间的互动</a:t>
            </a:r>
            <a:endParaRPr lang="en-US" altLang="zh-CN" smtClean="0">
              <a:latin typeface="黑体" pitchFamily="2" charset="-122"/>
              <a:ea typeface="黑体" pitchFamily="2" charset="-122"/>
            </a:endParaRPr>
          </a:p>
          <a:p>
            <a:pPr eaLnBrk="1" hangingPunct="1"/>
            <a:r>
              <a:rPr lang="zh-CN" altLang="en-US" smtClean="0">
                <a:latin typeface="黑体" pitchFamily="2" charset="-122"/>
                <a:ea typeface="黑体" pitchFamily="2" charset="-122"/>
              </a:rPr>
              <a:t>引文统计作为一种文献计量和科学计量的指标：告诉分析人员首先应该关注什么</a:t>
            </a:r>
          </a:p>
          <a:p>
            <a:pPr eaLnBrk="1" hangingPunct="1"/>
            <a:r>
              <a:rPr lang="zh-CN" altLang="en-US" smtClean="0">
                <a:latin typeface="Arial" pitchFamily="34" charset="0"/>
              </a:rPr>
              <a:t>科学研究贵在创新，一篇在严肃的科学期刊上发表的研究论文，必须在某些方面有所创新，否则就没有发表的价值。但是所有的科学研究又都是建立在前人工作的基础之上，在此基础上有所发展，因此又必需对前人工作给以充分的评价。在论文中必需充分回顾与本人结果直接有关的前人工作，然后再恰如其分地介绍自己工作中的创新之处</a:t>
            </a:r>
            <a:r>
              <a:rPr lang="en-US" altLang="zh-CN" smtClean="0">
                <a:latin typeface="Arial" pitchFamily="34" charset="0"/>
              </a:rPr>
              <a:t>… …</a:t>
            </a:r>
          </a:p>
          <a:p>
            <a:pPr eaLnBrk="1" hangingPunct="1"/>
            <a:r>
              <a:rPr lang="en-US" altLang="zh-CN" smtClean="0">
                <a:latin typeface="Arial" pitchFamily="34" charset="0"/>
              </a:rPr>
              <a:t>					- </a:t>
            </a:r>
            <a:r>
              <a:rPr lang="zh-CN" altLang="en-US" smtClean="0">
                <a:latin typeface="Arial" pitchFamily="34" charset="0"/>
              </a:rPr>
              <a:t>邹承鲁，“我的科学之路”，</a:t>
            </a:r>
            <a:r>
              <a:rPr lang="en-US" altLang="zh-CN" smtClean="0">
                <a:latin typeface="Arial" pitchFamily="34" charset="0"/>
              </a:rPr>
              <a:t>2003</a:t>
            </a:r>
            <a:r>
              <a:rPr lang="zh-CN" altLang="en-US" smtClean="0">
                <a:latin typeface="Arial" pitchFamily="34" charset="0"/>
              </a:rPr>
              <a:t>年</a:t>
            </a:r>
          </a:p>
          <a:p>
            <a:pPr eaLnBrk="1" hangingPunct="1"/>
            <a:endParaRPr lang="en-US" altLang="zh-CN" smtClean="0">
              <a:latin typeface="黑体" pitchFamily="2" charset="-122"/>
              <a:ea typeface="黑体" pitchFamily="2" charset="-122"/>
            </a:endParaRPr>
          </a:p>
          <a:p>
            <a:pPr eaLnBrk="1" hangingPunct="1"/>
            <a:r>
              <a:rPr lang="zh-CN" altLang="en-US" smtClean="0">
                <a:latin typeface="Arial" pitchFamily="34" charset="0"/>
              </a:rPr>
              <a:t>引证和被引证的关系揭示了信息的交流与反馈， </a:t>
            </a:r>
          </a:p>
          <a:p>
            <a:pPr eaLnBrk="1" hangingPunct="1"/>
            <a:endParaRPr lang="zh-CN"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6C1EB0E7-5768-484F-8DF3-49FC0AA72B32}"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68AFB48-83BC-48E2-A1F8-A2BE854DCA1D}"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5D07C73F-63F0-4978-9BD9-89D9FF7BC48D}"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917575" y="506413"/>
            <a:ext cx="7369175" cy="55895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62B70CD2-193C-4CCE-B66B-8A7A605E74AD}"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25963"/>
          </a:xfrm>
        </p:spPr>
        <p:txBody>
          <a:bodyPr/>
          <a:lstStyle/>
          <a:p>
            <a:pPr lvl="0"/>
            <a:endParaRPr lang="zh-CN" alt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E69228C-2BC0-492C-A48E-19D47A6359FC}"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7BA43712-DE5C-45F0-BF88-9B6D287F2B02}"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E037F436-4109-48B2-8C69-FFE077490B8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D1FAA4B1-0B12-4AC6-AB22-AC91EE164703}"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A00A7827-F105-43E8-B9F0-1FD2AE090F1D}"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4BD12F77-1E26-417B-A69A-99230F7C2DF0}"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9E5E619D-C9CE-4DF3-AFD0-3A0EC5B27DF7}"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EADDEF41-7C13-4A95-BBE8-EC7CAF4128FE}"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lgn="l">
              <a:spcBef>
                <a:spcPct val="50000"/>
              </a:spcBef>
              <a:buClr>
                <a:schemeClr val="tx2"/>
              </a:buClr>
              <a:buFontTx/>
              <a:buChar char="•"/>
              <a:defRPr/>
            </a:pPr>
            <a:endParaRPr lang="zh-CN" altLang="zh-CN" sz="2400">
              <a:latin typeface="Arial" charset="0"/>
            </a:endParaRPr>
          </a:p>
        </p:txBody>
      </p:sp>
      <p:pic>
        <p:nvPicPr>
          <p:cNvPr id="2051" name="Picture 18" descr="TR_SlideLogo_BW600"/>
          <p:cNvPicPr>
            <a:picLocks noChangeAspect="1" noChangeArrowheads="1"/>
          </p:cNvPicPr>
          <p:nvPr/>
        </p:nvPicPr>
        <p:blipFill>
          <a:blip r:embed="rId15"/>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bg1"/>
                </a:solidFill>
                <a:latin typeface="+mn-lt"/>
                <a:ea typeface="宋体" charset="-122"/>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mn-lt"/>
                <a:ea typeface="宋体" charset="-122"/>
              </a:defRPr>
            </a:lvl1pPr>
          </a:lstStyle>
          <a:p>
            <a:pPr>
              <a:defRPr/>
            </a:pPr>
            <a:fld id="{5D00CC77-918D-425E-8600-A62D6AD437FF}" type="slidenum">
              <a:rPr lang="en-US" altLang="zh-CN"/>
              <a:pPr>
                <a:defRPr/>
              </a:pPr>
              <a:t>‹#›</a:t>
            </a:fld>
            <a:endParaRPr lang="en-US" altLang="zh-CN"/>
          </a:p>
        </p:txBody>
      </p:sp>
      <p:sp>
        <p:nvSpPr>
          <p:cNvPr id="2054"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2055"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2056" name="Picture 17" descr="slideMaster_Logo600"/>
          <p:cNvPicPr>
            <a:picLocks noChangeAspect="1" noChangeArrowheads="1"/>
          </p:cNvPicPr>
          <p:nvPr/>
        </p:nvPicPr>
        <p:blipFill>
          <a:blip r:embed="rId16"/>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lgn="l">
              <a:spcBef>
                <a:spcPct val="50000"/>
              </a:spcBef>
              <a:defRPr/>
            </a:pPr>
            <a:endParaRPr lang="zh-CN" altLang="en-US" sz="2400">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 id="2147484548" r:id="rId12"/>
    <p:sldLayoutId id="2147484549" r:id="rId13"/>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0" fontAlgn="base" hangingPunct="0">
        <a:lnSpc>
          <a:spcPct val="90000"/>
        </a:lnSpc>
        <a:spcBef>
          <a:spcPct val="0"/>
        </a:spcBef>
        <a:spcAft>
          <a:spcPct val="0"/>
        </a:spcAft>
        <a:defRPr sz="2800">
          <a:solidFill>
            <a:schemeClr val="tx2"/>
          </a:solidFill>
          <a:latin typeface="Arial" charset="0"/>
        </a:defRPr>
      </a:lvl6pPr>
      <a:lvl7pPr marL="914400" algn="l" rtl="0" eaLnBrk="0" fontAlgn="base" hangingPunct="0">
        <a:lnSpc>
          <a:spcPct val="90000"/>
        </a:lnSpc>
        <a:spcBef>
          <a:spcPct val="0"/>
        </a:spcBef>
        <a:spcAft>
          <a:spcPct val="0"/>
        </a:spcAft>
        <a:defRPr sz="2800">
          <a:solidFill>
            <a:schemeClr val="tx2"/>
          </a:solidFill>
          <a:latin typeface="Arial" charset="0"/>
        </a:defRPr>
      </a:lvl7pPr>
      <a:lvl8pPr marL="1371600" algn="l" rtl="0" eaLnBrk="0" fontAlgn="base" hangingPunct="0">
        <a:lnSpc>
          <a:spcPct val="90000"/>
        </a:lnSpc>
        <a:spcBef>
          <a:spcPct val="0"/>
        </a:spcBef>
        <a:spcAft>
          <a:spcPct val="0"/>
        </a:spcAft>
        <a:defRPr sz="2800">
          <a:solidFill>
            <a:schemeClr val="tx2"/>
          </a:solidFill>
          <a:latin typeface="Arial" charset="0"/>
        </a:defRPr>
      </a:lvl8pPr>
      <a:lvl9pPr marL="1828800" algn="l" rtl="0" eaLnBrk="0" fontAlgn="base" hangingPunct="0">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0" fontAlgn="base" hangingPunct="0">
        <a:spcBef>
          <a:spcPct val="20000"/>
        </a:spcBef>
        <a:spcAft>
          <a:spcPct val="0"/>
        </a:spcAft>
        <a:buClr>
          <a:schemeClr val="tx2"/>
        </a:buClr>
        <a:buChar char="•"/>
        <a:defRPr sz="1400">
          <a:solidFill>
            <a:schemeClr val="tx1"/>
          </a:solidFill>
          <a:latin typeface="+mn-lt"/>
        </a:defRPr>
      </a:lvl6pPr>
      <a:lvl7pPr marL="2400300" indent="-114300" algn="l" rtl="0" eaLnBrk="0" fontAlgn="base" hangingPunct="0">
        <a:spcBef>
          <a:spcPct val="20000"/>
        </a:spcBef>
        <a:spcAft>
          <a:spcPct val="0"/>
        </a:spcAft>
        <a:buClr>
          <a:schemeClr val="tx2"/>
        </a:buClr>
        <a:buChar char="•"/>
        <a:defRPr sz="1400">
          <a:solidFill>
            <a:schemeClr val="tx1"/>
          </a:solidFill>
          <a:latin typeface="+mn-lt"/>
        </a:defRPr>
      </a:lvl7pPr>
      <a:lvl8pPr marL="2857500" indent="-114300" algn="l" rtl="0" eaLnBrk="0" fontAlgn="base" hangingPunct="0">
        <a:spcBef>
          <a:spcPct val="20000"/>
        </a:spcBef>
        <a:spcAft>
          <a:spcPct val="0"/>
        </a:spcAft>
        <a:buClr>
          <a:schemeClr val="tx2"/>
        </a:buClr>
        <a:buChar char="•"/>
        <a:defRPr sz="1400">
          <a:solidFill>
            <a:schemeClr val="tx1"/>
          </a:solidFill>
          <a:latin typeface="+mn-lt"/>
        </a:defRPr>
      </a:lvl8pPr>
      <a:lvl9pPr marL="3314700" indent="-114300" algn="l" rtl="0" eaLnBrk="0" fontAlgn="base" hangingPunct="0">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ts.support.china@thomsonreuters.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jpe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wm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3.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304800" y="3276600"/>
            <a:ext cx="8839200" cy="1143000"/>
          </a:xfrm>
        </p:spPr>
        <p:txBody>
          <a:bodyPr/>
          <a:lstStyle/>
          <a:p>
            <a:pPr eaLnBrk="1" hangingPunct="1">
              <a:defRPr/>
            </a:pPr>
            <a:r>
              <a:rPr lang="en-US" altLang="zh-CN" sz="2400" b="1" dirty="0" smtClean="0">
                <a:ea typeface="宋体" pitchFamily="2" charset="-122"/>
              </a:rPr>
              <a:t>Web of Science</a:t>
            </a:r>
            <a:r>
              <a:rPr lang="zh-CN" sz="2400" b="1" dirty="0" smtClean="0">
                <a:ea typeface="宋体" pitchFamily="2" charset="-122"/>
              </a:rPr>
              <a:t>数据库在科研中的价值与应用</a:t>
            </a:r>
            <a:r>
              <a:rPr lang="zh-CN" altLang="en-US" sz="2400" dirty="0" smtClean="0">
                <a:solidFill>
                  <a:srgbClr val="006600"/>
                </a:solidFill>
                <a:latin typeface="宋体" pitchFamily="2" charset="-122"/>
                <a:ea typeface="宋体" pitchFamily="2" charset="-122"/>
              </a:rPr>
              <a:t/>
            </a:r>
            <a:br>
              <a:rPr lang="zh-CN" altLang="en-US" sz="2400" dirty="0" smtClean="0">
                <a:solidFill>
                  <a:srgbClr val="006600"/>
                </a:solidFill>
                <a:latin typeface="宋体" pitchFamily="2" charset="-122"/>
                <a:ea typeface="宋体" pitchFamily="2" charset="-122"/>
              </a:rPr>
            </a:br>
            <a:endParaRPr lang="en-US" altLang="zh-CN" sz="2400" b="1" dirty="0" smtClean="0">
              <a:effectLst>
                <a:outerShdw blurRad="38100" dist="38100" dir="2700000" algn="tl">
                  <a:srgbClr val="C0C0C0"/>
                </a:outerShdw>
              </a:effectLst>
              <a:latin typeface="宋体" pitchFamily="2" charset="-122"/>
              <a:ea typeface="宋体" pitchFamily="2" charset="-122"/>
            </a:endParaRPr>
          </a:p>
        </p:txBody>
      </p:sp>
      <p:sp>
        <p:nvSpPr>
          <p:cNvPr id="210949" name="Text Box 5"/>
          <p:cNvSpPr txBox="1">
            <a:spLocks noChangeArrowheads="1"/>
          </p:cNvSpPr>
          <p:nvPr/>
        </p:nvSpPr>
        <p:spPr bwMode="auto">
          <a:xfrm>
            <a:off x="609600" y="4800600"/>
            <a:ext cx="6477000" cy="1200329"/>
          </a:xfrm>
          <a:prstGeom prst="rect">
            <a:avLst/>
          </a:prstGeom>
          <a:noFill/>
          <a:ln w="9525" algn="ctr">
            <a:noFill/>
            <a:miter lim="800000"/>
            <a:headEnd/>
            <a:tailEnd/>
          </a:ln>
          <a:effectLst/>
        </p:spPr>
        <p:txBody>
          <a:bodyPr>
            <a:spAutoFit/>
          </a:bodyPr>
          <a:lstStyle/>
          <a:p>
            <a:pPr algn="l">
              <a:spcBef>
                <a:spcPct val="50000"/>
              </a:spcBef>
              <a:defRPr/>
            </a:pPr>
            <a:r>
              <a:rPr lang="zh-CN" altLang="en-US" b="1" dirty="0">
                <a:effectLst>
                  <a:outerShdw blurRad="38100" dist="38100" dir="2700000" algn="tl">
                    <a:srgbClr val="C0C0C0"/>
                  </a:outerShdw>
                </a:effectLst>
                <a:ea typeface="+mn-ea"/>
              </a:rPr>
              <a:t>               </a:t>
            </a:r>
            <a:r>
              <a:rPr lang="zh-CN" altLang="zh-CN" b="1" dirty="0">
                <a:effectLst>
                  <a:outerShdw blurRad="38100" dist="38100" dir="2700000" algn="tl">
                    <a:srgbClr val="C0C0C0"/>
                  </a:outerShdw>
                </a:effectLst>
                <a:ea typeface="+mn-ea"/>
              </a:rPr>
              <a:t>张</a:t>
            </a:r>
            <a:r>
              <a:rPr lang="zh-CN" altLang="en-US" b="1" dirty="0">
                <a:effectLst>
                  <a:outerShdw blurRad="38100" dist="38100" dir="2700000" algn="tl">
                    <a:srgbClr val="C0C0C0"/>
                  </a:outerShdw>
                </a:effectLst>
                <a:ea typeface="+mn-ea"/>
              </a:rPr>
              <a:t>  </a:t>
            </a:r>
            <a:r>
              <a:rPr lang="zh-CN" altLang="en-US" b="1" dirty="0" smtClean="0">
                <a:effectLst>
                  <a:outerShdw blurRad="38100" dist="38100" dir="2700000" algn="tl">
                    <a:srgbClr val="C0C0C0"/>
                  </a:outerShdw>
                </a:effectLst>
                <a:ea typeface="+mn-ea"/>
              </a:rPr>
              <a:t>帆</a:t>
            </a:r>
            <a:endParaRPr lang="en-US" altLang="zh-CN" b="1" dirty="0" smtClean="0">
              <a:effectLst>
                <a:outerShdw blurRad="38100" dist="38100" dir="2700000" algn="tl">
                  <a:srgbClr val="C0C0C0"/>
                </a:outerShdw>
              </a:effectLst>
              <a:ea typeface="+mn-ea"/>
            </a:endParaRPr>
          </a:p>
          <a:p>
            <a:pPr algn="l">
              <a:spcBef>
                <a:spcPct val="50000"/>
              </a:spcBef>
              <a:defRPr/>
            </a:pPr>
            <a:r>
              <a:rPr lang="zh-CN" altLang="en-US" b="1" dirty="0" smtClean="0">
                <a:effectLst>
                  <a:outerShdw blurRad="38100" dist="38100" dir="2700000" algn="tl">
                    <a:srgbClr val="C0C0C0"/>
                  </a:outerShdw>
                </a:effectLst>
                <a:ea typeface="+mn-ea"/>
              </a:rPr>
              <a:t>汤森路透科技信息服务（北京）</a:t>
            </a:r>
            <a:r>
              <a:rPr lang="zh-CN" altLang="en-US" b="1" dirty="0" smtClean="0">
                <a:effectLst>
                  <a:outerShdw blurRad="38100" dist="38100" dir="2700000" algn="tl">
                    <a:srgbClr val="C0C0C0"/>
                  </a:outerShdw>
                </a:effectLst>
                <a:ea typeface="+mn-ea"/>
              </a:rPr>
              <a:t>有限公司</a:t>
            </a:r>
            <a:endParaRPr lang="en-US" altLang="zh-CN" b="1" dirty="0" smtClean="0">
              <a:effectLst>
                <a:outerShdw blurRad="38100" dist="38100" dir="2700000" algn="tl">
                  <a:srgbClr val="C0C0C0"/>
                </a:outerShdw>
              </a:effectLst>
              <a:ea typeface="+mn-ea"/>
            </a:endParaRPr>
          </a:p>
          <a:p>
            <a:pPr algn="l">
              <a:spcBef>
                <a:spcPct val="50000"/>
              </a:spcBef>
              <a:defRPr/>
            </a:pPr>
            <a:endParaRPr lang="en-US" altLang="zh-CN" b="1" dirty="0" smtClean="0">
              <a:effectLst>
                <a:outerShdw blurRad="38100" dist="38100" dir="2700000" algn="tl">
                  <a:srgbClr val="C0C0C0"/>
                </a:outerShdw>
              </a:effectLst>
              <a:ea typeface="+mn-ea"/>
            </a:endParaRPr>
          </a:p>
        </p:txBody>
      </p:sp>
      <p:pic>
        <p:nvPicPr>
          <p:cNvPr id="5124" name="Picture 4" descr="global2"/>
          <p:cNvPicPr>
            <a:picLocks noChangeAspect="1" noChangeArrowheads="1"/>
          </p:cNvPicPr>
          <p:nvPr/>
        </p:nvPicPr>
        <p:blipFill>
          <a:blip r:embed="rId3"/>
          <a:srcRect/>
          <a:stretch>
            <a:fillRect/>
          </a:stretch>
        </p:blipFill>
        <p:spPr bwMode="auto">
          <a:xfrm>
            <a:off x="228600" y="381000"/>
            <a:ext cx="8455025" cy="3108325"/>
          </a:xfrm>
          <a:prstGeom prst="rect">
            <a:avLst/>
          </a:prstGeom>
          <a:noFill/>
          <a:ln w="9525">
            <a:noFill/>
            <a:miter lim="800000"/>
            <a:headEnd/>
            <a:tailEnd/>
          </a:ln>
        </p:spPr>
      </p:pic>
      <p:sp>
        <p:nvSpPr>
          <p:cNvPr id="5" name="矩形 4"/>
          <p:cNvSpPr/>
          <p:nvPr/>
        </p:nvSpPr>
        <p:spPr>
          <a:xfrm>
            <a:off x="838200" y="6019800"/>
            <a:ext cx="1354858" cy="369332"/>
          </a:xfrm>
          <a:prstGeom prst="rect">
            <a:avLst/>
          </a:prstGeom>
        </p:spPr>
        <p:txBody>
          <a:bodyPr wrap="none">
            <a:spAutoFit/>
          </a:bodyPr>
          <a:lstStyle/>
          <a:p>
            <a:r>
              <a:rPr lang="en-US" altLang="zh-CN" b="1" dirty="0" smtClean="0">
                <a:effectLst>
                  <a:outerShdw blurRad="38100" dist="38100" dir="2700000" algn="tl">
                    <a:srgbClr val="C0C0C0"/>
                  </a:outerShdw>
                </a:effectLst>
                <a:latin typeface="宋体" pitchFamily="2" charset="-122"/>
              </a:rPr>
              <a:t>2012.2.27 </a:t>
            </a: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灯片编号占位符 1"/>
          <p:cNvSpPr>
            <a:spLocks noGrp="1"/>
          </p:cNvSpPr>
          <p:nvPr>
            <p:ph type="sldNum" sz="quarter" idx="11"/>
          </p:nvPr>
        </p:nvSpPr>
        <p:spPr>
          <a:noFill/>
        </p:spPr>
        <p:txBody>
          <a:bodyPr/>
          <a:lstStyle/>
          <a:p>
            <a:fld id="{DA3E6F7C-8BAD-42F9-A766-3541FC58733B}" type="slidenum">
              <a:rPr lang="en-US" altLang="en-US" smtClean="0"/>
              <a:pPr/>
              <a:t>10</a:t>
            </a:fld>
            <a:endParaRPr lang="en-US" altLang="en-US" smtClean="0"/>
          </a:p>
        </p:txBody>
      </p:sp>
      <p:pic>
        <p:nvPicPr>
          <p:cNvPr id="54275" name="图片 7" descr="WOK平台截图.jpg"/>
          <p:cNvPicPr>
            <a:picLocks noChangeAspect="1"/>
          </p:cNvPicPr>
          <p:nvPr/>
        </p:nvPicPr>
        <p:blipFill>
          <a:blip r:embed="rId3"/>
          <a:srcRect/>
          <a:stretch>
            <a:fillRect/>
          </a:stretch>
        </p:blipFill>
        <p:spPr bwMode="auto">
          <a:xfrm>
            <a:off x="0" y="0"/>
            <a:ext cx="9144000" cy="6842125"/>
          </a:xfrm>
          <a:prstGeom prst="rect">
            <a:avLst/>
          </a:prstGeom>
          <a:noFill/>
          <a:ln w="9525">
            <a:noFill/>
            <a:miter lim="800000"/>
            <a:headEnd/>
            <a:tailEnd/>
          </a:ln>
        </p:spPr>
      </p:pic>
      <p:sp>
        <p:nvSpPr>
          <p:cNvPr id="9" name="圆角矩形 8"/>
          <p:cNvSpPr>
            <a:spLocks noChangeArrowheads="1"/>
          </p:cNvSpPr>
          <p:nvPr/>
        </p:nvSpPr>
        <p:spPr bwMode="auto">
          <a:xfrm>
            <a:off x="0" y="981075"/>
            <a:ext cx="971550"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0" name="圆角矩形 9"/>
          <p:cNvSpPr>
            <a:spLocks noChangeArrowheads="1"/>
          </p:cNvSpPr>
          <p:nvPr/>
        </p:nvSpPr>
        <p:spPr bwMode="auto">
          <a:xfrm>
            <a:off x="250825" y="1989138"/>
            <a:ext cx="6624638" cy="2376487"/>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1" name="圆角矩形 10"/>
          <p:cNvSpPr>
            <a:spLocks noChangeArrowheads="1"/>
          </p:cNvSpPr>
          <p:nvPr/>
        </p:nvSpPr>
        <p:spPr bwMode="auto">
          <a:xfrm>
            <a:off x="152400" y="6021388"/>
            <a:ext cx="2259013" cy="360362"/>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2" name="圆角矩形 11"/>
          <p:cNvSpPr>
            <a:spLocks noChangeArrowheads="1"/>
          </p:cNvSpPr>
          <p:nvPr/>
        </p:nvSpPr>
        <p:spPr bwMode="auto">
          <a:xfrm>
            <a:off x="2627313" y="549275"/>
            <a:ext cx="6516687" cy="35877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3" name="Text Box 39"/>
          <p:cNvSpPr txBox="1">
            <a:spLocks noChangeArrowheads="1"/>
          </p:cNvSpPr>
          <p:nvPr/>
        </p:nvSpPr>
        <p:spPr bwMode="auto">
          <a:xfrm>
            <a:off x="611188" y="495300"/>
            <a:ext cx="1439862" cy="341313"/>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zh-CN" altLang="en-US" b="1" dirty="0">
                <a:latin typeface="Impact" pitchFamily="34" charset="0"/>
                <a:ea typeface="宋体" pitchFamily="2" charset="-122"/>
              </a:rPr>
              <a:t>个性化服务</a:t>
            </a:r>
          </a:p>
        </p:txBody>
      </p:sp>
      <p:sp>
        <p:nvSpPr>
          <p:cNvPr id="14" name="圆角矩形 13"/>
          <p:cNvSpPr>
            <a:spLocks noChangeArrowheads="1"/>
          </p:cNvSpPr>
          <p:nvPr/>
        </p:nvSpPr>
        <p:spPr bwMode="auto">
          <a:xfrm>
            <a:off x="6875463" y="5805488"/>
            <a:ext cx="2089150" cy="1052512"/>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autoUpdateAnimBg="0"/>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p:cNvPicPr>
            <a:picLocks noChangeAspect="1" noChangeArrowheads="1"/>
          </p:cNvPicPr>
          <p:nvPr/>
        </p:nvPicPr>
        <p:blipFill>
          <a:blip r:embed="rId3"/>
          <a:srcRect/>
          <a:stretch>
            <a:fillRect/>
          </a:stretch>
        </p:blipFill>
        <p:spPr bwMode="auto">
          <a:xfrm>
            <a:off x="0" y="0"/>
            <a:ext cx="6618288" cy="5286375"/>
          </a:xfrm>
          <a:prstGeom prst="rect">
            <a:avLst/>
          </a:prstGeom>
          <a:noFill/>
          <a:ln w="9525" algn="ctr">
            <a:noFill/>
            <a:miter lim="800000"/>
            <a:headEnd/>
            <a:tailEnd/>
          </a:ln>
        </p:spPr>
      </p:pic>
      <p:sp>
        <p:nvSpPr>
          <p:cNvPr id="8195" name="灯片编号占位符 2"/>
          <p:cNvSpPr>
            <a:spLocks noGrp="1"/>
          </p:cNvSpPr>
          <p:nvPr>
            <p:ph type="sldNum" sz="quarter" idx="11"/>
          </p:nvPr>
        </p:nvSpPr>
        <p:spPr>
          <a:noFill/>
        </p:spPr>
        <p:txBody>
          <a:bodyPr/>
          <a:lstStyle/>
          <a:p>
            <a:fld id="{DB7BAF01-00E6-4F86-97F2-14CCAEFB4B8F}" type="slidenum">
              <a:rPr lang="en-US" altLang="zh-CN" smtClean="0"/>
              <a:pPr/>
              <a:t>100</a:t>
            </a:fld>
            <a:endParaRPr lang="en-US" altLang="zh-CN" smtClean="0"/>
          </a:p>
        </p:txBody>
      </p:sp>
      <p:sp>
        <p:nvSpPr>
          <p:cNvPr id="1949699" name="Line 3"/>
          <p:cNvSpPr>
            <a:spLocks noChangeShapeType="1"/>
          </p:cNvSpPr>
          <p:nvPr/>
        </p:nvSpPr>
        <p:spPr bwMode="auto">
          <a:xfrm flipH="1">
            <a:off x="2000250" y="285750"/>
            <a:ext cx="914400" cy="228600"/>
          </a:xfrm>
          <a:prstGeom prst="line">
            <a:avLst/>
          </a:prstGeom>
          <a:noFill/>
          <a:ln w="47625">
            <a:solidFill>
              <a:srgbClr val="FF6600"/>
            </a:solidFill>
            <a:round/>
            <a:headEnd/>
            <a:tailEnd type="triangle" w="med" len="med"/>
          </a:ln>
        </p:spPr>
        <p:txBody>
          <a:bodyPr/>
          <a:lstStyle/>
          <a:p>
            <a:endParaRPr lang="zh-CN" altLang="en-US"/>
          </a:p>
        </p:txBody>
      </p:sp>
      <p:sp>
        <p:nvSpPr>
          <p:cNvPr id="1949700" name="Rectangle 4"/>
          <p:cNvSpPr>
            <a:spLocks noChangeArrowheads="1"/>
          </p:cNvSpPr>
          <p:nvPr/>
        </p:nvSpPr>
        <p:spPr bwMode="gray">
          <a:xfrm>
            <a:off x="2928938" y="0"/>
            <a:ext cx="2667000" cy="4572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sz="1400"/>
              <a:t>输入</a:t>
            </a:r>
            <a:r>
              <a:rPr lang="en-US" altLang="zh-CN" sz="1400"/>
              <a:t>ABELEV</a:t>
            </a:r>
            <a:r>
              <a:rPr lang="zh-CN" altLang="en-US" sz="1400"/>
              <a:t>的姓氏</a:t>
            </a:r>
          </a:p>
        </p:txBody>
      </p:sp>
      <p:sp>
        <p:nvSpPr>
          <p:cNvPr id="1949702" name="Rectangle 6"/>
          <p:cNvSpPr>
            <a:spLocks noChangeArrowheads="1"/>
          </p:cNvSpPr>
          <p:nvPr/>
        </p:nvSpPr>
        <p:spPr bwMode="gray">
          <a:xfrm>
            <a:off x="5572125" y="1571625"/>
            <a:ext cx="2667000" cy="4572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sz="2000"/>
              <a:t>选中所需的引文</a:t>
            </a:r>
          </a:p>
        </p:txBody>
      </p:sp>
      <p:sp>
        <p:nvSpPr>
          <p:cNvPr id="1949703" name="Line 7"/>
          <p:cNvSpPr>
            <a:spLocks noChangeShapeType="1"/>
          </p:cNvSpPr>
          <p:nvPr/>
        </p:nvSpPr>
        <p:spPr bwMode="auto">
          <a:xfrm flipH="1" flipV="1">
            <a:off x="4786313" y="1071563"/>
            <a:ext cx="762000" cy="533400"/>
          </a:xfrm>
          <a:prstGeom prst="line">
            <a:avLst/>
          </a:prstGeom>
          <a:noFill/>
          <a:ln w="47625">
            <a:solidFill>
              <a:srgbClr val="FF6600"/>
            </a:solidFill>
            <a:round/>
            <a:headEnd/>
            <a:tailEnd type="triangle" w="med" len="med"/>
          </a:ln>
        </p:spPr>
        <p:txBody>
          <a:bodyPr/>
          <a:lstStyle/>
          <a:p>
            <a:endParaRPr lang="zh-CN" altLang="en-US"/>
          </a:p>
        </p:txBody>
      </p:sp>
      <p:grpSp>
        <p:nvGrpSpPr>
          <p:cNvPr id="2" name="组合 11"/>
          <p:cNvGrpSpPr>
            <a:grpSpLocks/>
          </p:cNvGrpSpPr>
          <p:nvPr/>
        </p:nvGrpSpPr>
        <p:grpSpPr bwMode="auto">
          <a:xfrm>
            <a:off x="4286250" y="3643313"/>
            <a:ext cx="3657600" cy="1371600"/>
            <a:chOff x="4495800" y="4343400"/>
            <a:chExt cx="3657600" cy="1371600"/>
          </a:xfrm>
        </p:grpSpPr>
        <p:sp>
          <p:nvSpPr>
            <p:cNvPr id="8203" name="Rectangle 9"/>
            <p:cNvSpPr>
              <a:spLocks noChangeArrowheads="1"/>
            </p:cNvSpPr>
            <p:nvPr/>
          </p:nvSpPr>
          <p:spPr bwMode="gray">
            <a:xfrm>
              <a:off x="6019800" y="4343400"/>
              <a:ext cx="2133600" cy="4572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sz="2000">
                  <a:latin typeface="微软雅黑" pitchFamily="34" charset="-122"/>
                  <a:ea typeface="微软雅黑" pitchFamily="34" charset="-122"/>
                </a:rPr>
                <a:t>添加引文成功</a:t>
              </a:r>
            </a:p>
          </p:txBody>
        </p:sp>
        <p:sp>
          <p:nvSpPr>
            <p:cNvPr id="8204" name="Line 10"/>
            <p:cNvSpPr>
              <a:spLocks noChangeShapeType="1"/>
            </p:cNvSpPr>
            <p:nvPr/>
          </p:nvSpPr>
          <p:spPr bwMode="auto">
            <a:xfrm flipH="1">
              <a:off x="5791200" y="4800600"/>
              <a:ext cx="914400" cy="609600"/>
            </a:xfrm>
            <a:prstGeom prst="line">
              <a:avLst/>
            </a:prstGeom>
            <a:noFill/>
            <a:ln w="47625">
              <a:solidFill>
                <a:srgbClr val="FF6600"/>
              </a:solidFill>
              <a:round/>
              <a:headEnd/>
              <a:tailEnd type="triangle" w="med" len="med"/>
            </a:ln>
          </p:spPr>
          <p:txBody>
            <a:bodyPr/>
            <a:lstStyle/>
            <a:p>
              <a:endParaRPr lang="zh-CN" altLang="en-US"/>
            </a:p>
          </p:txBody>
        </p:sp>
        <p:sp>
          <p:nvSpPr>
            <p:cNvPr id="8205" name="Oval 11"/>
            <p:cNvSpPr>
              <a:spLocks noChangeArrowheads="1"/>
            </p:cNvSpPr>
            <p:nvPr/>
          </p:nvSpPr>
          <p:spPr bwMode="auto">
            <a:xfrm>
              <a:off x="4495800" y="5257800"/>
              <a:ext cx="1371600" cy="457200"/>
            </a:xfrm>
            <a:prstGeom prst="ellipse">
              <a:avLst/>
            </a:prstGeom>
            <a:noFill/>
            <a:ln w="38100">
              <a:solidFill>
                <a:srgbClr val="FF6600"/>
              </a:solidFill>
              <a:round/>
              <a:headEnd/>
              <a:tailEnd/>
            </a:ln>
          </p:spPr>
          <p:txBody>
            <a:bodyPr wrap="none" anchor="ctr"/>
            <a:lstStyle/>
            <a:p>
              <a:pPr eaLnBrk="1" hangingPunct="1"/>
              <a:endParaRPr lang="zh-CN" altLang="en-US" b="0">
                <a:latin typeface="Impact" pitchFamily="34" charset="0"/>
              </a:endParaRPr>
            </a:p>
          </p:txBody>
        </p:sp>
      </p:grpSp>
      <p:pic>
        <p:nvPicPr>
          <p:cNvPr id="245773" name="Picture 13"/>
          <p:cNvPicPr>
            <a:picLocks noChangeAspect="1" noChangeArrowheads="1"/>
          </p:cNvPicPr>
          <p:nvPr/>
        </p:nvPicPr>
        <p:blipFill>
          <a:blip r:embed="rId4"/>
          <a:srcRect/>
          <a:stretch>
            <a:fillRect/>
          </a:stretch>
        </p:blipFill>
        <p:spPr bwMode="auto">
          <a:xfrm>
            <a:off x="571500" y="642938"/>
            <a:ext cx="8739188" cy="6215062"/>
          </a:xfrm>
          <a:prstGeom prst="rect">
            <a:avLst/>
          </a:prstGeom>
          <a:no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pic>
      <p:sp>
        <p:nvSpPr>
          <p:cNvPr id="17" name="Rectangle 5"/>
          <p:cNvSpPr>
            <a:spLocks noChangeArrowheads="1"/>
          </p:cNvSpPr>
          <p:nvPr/>
        </p:nvSpPr>
        <p:spPr bwMode="auto">
          <a:xfrm>
            <a:off x="6286500" y="5643563"/>
            <a:ext cx="914400" cy="304800"/>
          </a:xfrm>
          <a:prstGeom prst="rect">
            <a:avLst/>
          </a:prstGeom>
          <a:noFill/>
          <a:ln w="31750">
            <a:solidFill>
              <a:srgbClr val="FF6600"/>
            </a:solidFill>
            <a:miter lim="800000"/>
            <a:headEnd/>
            <a:tailEnd/>
          </a:ln>
        </p:spPr>
        <p:txBody>
          <a:bodyPr wrap="none" anchor="ctr"/>
          <a:lstStyle/>
          <a:p>
            <a:pPr eaLnBrk="1" hangingPunct="1"/>
            <a:endParaRPr lang="zh-CN" altLang="en-US" b="0">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497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4969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4970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497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45773"/>
                                        </p:tgtEl>
                                        <p:attrNameLst>
                                          <p:attrName>style.visibility</p:attrName>
                                        </p:attrNameLst>
                                      </p:cBhvr>
                                      <p:to>
                                        <p:strVal val="visible"/>
                                      </p:to>
                                    </p:set>
                                    <p:animEffect transition="in" filter="blinds(horizontal)">
                                      <p:cBhvr>
                                        <p:cTn id="28" dur="500"/>
                                        <p:tgtEl>
                                          <p:spTgt spid="24577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699" grpId="0" animBg="1"/>
      <p:bldP spid="1949700" grpId="0" animBg="1"/>
      <p:bldP spid="1949702" grpId="0" animBg="1"/>
      <p:bldP spid="1949703"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3"/>
          <a:srcRect/>
          <a:stretch>
            <a:fillRect/>
          </a:stretch>
        </p:blipFill>
        <p:spPr bwMode="auto">
          <a:xfrm>
            <a:off x="0" y="0"/>
            <a:ext cx="9144000" cy="6858000"/>
          </a:xfrm>
          <a:prstGeom prst="rect">
            <a:avLst/>
          </a:prstGeom>
          <a:noFill/>
          <a:ln w="9525" algn="ctr">
            <a:noFill/>
            <a:miter lim="800000"/>
            <a:headEnd/>
            <a:tailEnd/>
          </a:ln>
        </p:spPr>
      </p:pic>
      <p:sp>
        <p:nvSpPr>
          <p:cNvPr id="9219" name="灯片编号占位符 2"/>
          <p:cNvSpPr>
            <a:spLocks noGrp="1"/>
          </p:cNvSpPr>
          <p:nvPr>
            <p:ph type="sldNum" sz="quarter" idx="11"/>
          </p:nvPr>
        </p:nvSpPr>
        <p:spPr>
          <a:noFill/>
        </p:spPr>
        <p:txBody>
          <a:bodyPr/>
          <a:lstStyle/>
          <a:p>
            <a:fld id="{2BA50435-B6F2-4BD8-B2EB-0FE98964C19B}" type="slidenum">
              <a:rPr lang="en-US" altLang="zh-CN" smtClean="0"/>
              <a:pPr/>
              <a:t>101</a:t>
            </a:fld>
            <a:endParaRPr lang="en-US" altLang="zh-CN" smtClean="0"/>
          </a:p>
        </p:txBody>
      </p:sp>
      <p:sp>
        <p:nvSpPr>
          <p:cNvPr id="1951747" name="Rectangle 3"/>
          <p:cNvSpPr>
            <a:spLocks noChangeArrowheads="1"/>
          </p:cNvSpPr>
          <p:nvPr/>
        </p:nvSpPr>
        <p:spPr bwMode="gray">
          <a:xfrm>
            <a:off x="1928813" y="1643063"/>
            <a:ext cx="3962400" cy="7620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en-US" altLang="zh-CN">
                <a:latin typeface="微软雅黑" pitchFamily="34" charset="-122"/>
                <a:ea typeface="微软雅黑" pitchFamily="34" charset="-122"/>
              </a:rPr>
              <a:t>Format Bibliography</a:t>
            </a:r>
          </a:p>
          <a:p>
            <a:pPr marL="285750" indent="-285750" eaLnBrk="1" hangingPunct="1">
              <a:spcBef>
                <a:spcPct val="20000"/>
              </a:spcBef>
              <a:buClr>
                <a:srgbClr val="236402"/>
              </a:buClr>
              <a:buSzPct val="60000"/>
              <a:buFont typeface="Wingdings" pitchFamily="2" charset="2"/>
              <a:buNone/>
            </a:pPr>
            <a:r>
              <a:rPr lang="zh-CN" altLang="en-US">
                <a:latin typeface="微软雅黑" pitchFamily="34" charset="-122"/>
                <a:ea typeface="微软雅黑" pitchFamily="34" charset="-122"/>
              </a:rPr>
              <a:t>格式化文中与文后的参考文献</a:t>
            </a:r>
          </a:p>
        </p:txBody>
      </p:sp>
      <p:sp>
        <p:nvSpPr>
          <p:cNvPr id="1951748" name="Line 4"/>
          <p:cNvSpPr>
            <a:spLocks noChangeShapeType="1"/>
          </p:cNvSpPr>
          <p:nvPr/>
        </p:nvSpPr>
        <p:spPr bwMode="auto">
          <a:xfrm>
            <a:off x="3143250" y="1000125"/>
            <a:ext cx="381000" cy="533400"/>
          </a:xfrm>
          <a:prstGeom prst="line">
            <a:avLst/>
          </a:prstGeom>
          <a:noFill/>
          <a:ln w="47625">
            <a:solidFill>
              <a:srgbClr val="FF6600"/>
            </a:solidFill>
            <a:round/>
            <a:headEnd/>
            <a:tailEnd type="triangle" w="med" len="med"/>
          </a:ln>
        </p:spPr>
        <p:txBody>
          <a:bodyPr/>
          <a:lstStyle/>
          <a:p>
            <a:endParaRPr lang="zh-CN" altLang="en-US"/>
          </a:p>
        </p:txBody>
      </p:sp>
      <p:pic>
        <p:nvPicPr>
          <p:cNvPr id="247815" name="Picture 7"/>
          <p:cNvPicPr>
            <a:picLocks noChangeAspect="1" noChangeArrowheads="1"/>
          </p:cNvPicPr>
          <p:nvPr/>
        </p:nvPicPr>
        <p:blipFill>
          <a:blip r:embed="rId4"/>
          <a:srcRect/>
          <a:stretch>
            <a:fillRect/>
          </a:stretch>
        </p:blipFill>
        <p:spPr bwMode="auto">
          <a:xfrm>
            <a:off x="2143125" y="571500"/>
            <a:ext cx="3214688" cy="2871788"/>
          </a:xfrm>
          <a:prstGeom prst="rect">
            <a:avLst/>
          </a:prstGeom>
          <a:no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pic>
      <p:sp>
        <p:nvSpPr>
          <p:cNvPr id="10" name="Oval 5"/>
          <p:cNvSpPr>
            <a:spLocks noChangeArrowheads="1"/>
          </p:cNvSpPr>
          <p:nvPr/>
        </p:nvSpPr>
        <p:spPr bwMode="auto">
          <a:xfrm>
            <a:off x="2143125" y="571500"/>
            <a:ext cx="2571750" cy="404813"/>
          </a:xfrm>
          <a:prstGeom prst="ellipse">
            <a:avLst/>
          </a:prstGeom>
          <a:noFill/>
          <a:ln w="38100">
            <a:solidFill>
              <a:srgbClr val="FF6600"/>
            </a:solidFill>
            <a:round/>
            <a:headEnd/>
            <a:tailEnd/>
          </a:ln>
        </p:spPr>
        <p:txBody>
          <a:bodyPr wrap="none" anchor="ctr"/>
          <a:lstStyle/>
          <a:p>
            <a:pPr eaLnBrk="1" hangingPunct="1"/>
            <a:endParaRPr lang="zh-CN" altLang="en-US" b="0">
              <a:latin typeface="Impact" pitchFamily="34" charset="0"/>
            </a:endParaRPr>
          </a:p>
        </p:txBody>
      </p:sp>
      <p:pic>
        <p:nvPicPr>
          <p:cNvPr id="247816" name="Picture 8"/>
          <p:cNvPicPr>
            <a:picLocks noChangeAspect="1" noChangeArrowheads="1"/>
          </p:cNvPicPr>
          <p:nvPr/>
        </p:nvPicPr>
        <p:blipFill>
          <a:blip r:embed="rId5"/>
          <a:srcRect/>
          <a:stretch>
            <a:fillRect/>
          </a:stretch>
        </p:blipFill>
        <p:spPr bwMode="auto">
          <a:xfrm>
            <a:off x="2714625" y="2598738"/>
            <a:ext cx="5214938" cy="3725862"/>
          </a:xfrm>
          <a:prstGeom prst="rect">
            <a:avLst/>
          </a:prstGeom>
          <a:no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17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17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47815"/>
                                        </p:tgtEl>
                                        <p:attrNameLst>
                                          <p:attrName>style.visibility</p:attrName>
                                        </p:attrNameLst>
                                      </p:cBhvr>
                                      <p:to>
                                        <p:strVal val="visible"/>
                                      </p:to>
                                    </p:set>
                                    <p:animEffect transition="in" filter="blinds(horizontal)">
                                      <p:cBhvr>
                                        <p:cTn id="13" dur="500"/>
                                        <p:tgtEl>
                                          <p:spTgt spid="2478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7816"/>
                                        </p:tgtEl>
                                        <p:attrNameLst>
                                          <p:attrName>style.visibility</p:attrName>
                                        </p:attrNameLst>
                                      </p:cBhvr>
                                      <p:to>
                                        <p:strVal val="visible"/>
                                      </p:to>
                                    </p:set>
                                    <p:animEffect transition="in" filter="blinds(horizontal)">
                                      <p:cBhvr>
                                        <p:cTn id="22" dur="5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747" grpId="0" animBg="1"/>
      <p:bldP spid="1951748"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a:spLocks noGrp="1"/>
          </p:cNvSpPr>
          <p:nvPr>
            <p:ph type="sldNum" sz="quarter" idx="11"/>
          </p:nvPr>
        </p:nvSpPr>
        <p:spPr>
          <a:noFill/>
        </p:spPr>
        <p:txBody>
          <a:bodyPr/>
          <a:lstStyle/>
          <a:p>
            <a:fld id="{46E9020E-717E-4C5D-A406-3482BEA0C22D}" type="slidenum">
              <a:rPr lang="en-US" altLang="zh-CN" smtClean="0"/>
              <a:pPr/>
              <a:t>102</a:t>
            </a:fld>
            <a:endParaRPr lang="en-US" altLang="zh-CN" smtClean="0"/>
          </a:p>
        </p:txBody>
      </p:sp>
      <p:pic>
        <p:nvPicPr>
          <p:cNvPr id="1024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lgn="ctr">
            <a:noFill/>
            <a:miter lim="800000"/>
            <a:headEnd/>
            <a:tailEnd/>
          </a:ln>
        </p:spPr>
      </p:pic>
      <p:sp>
        <p:nvSpPr>
          <p:cNvPr id="4" name="Oval 7"/>
          <p:cNvSpPr>
            <a:spLocks noChangeArrowheads="1"/>
          </p:cNvSpPr>
          <p:nvPr/>
        </p:nvSpPr>
        <p:spPr bwMode="auto">
          <a:xfrm>
            <a:off x="1571625" y="5257800"/>
            <a:ext cx="6781800" cy="1600200"/>
          </a:xfrm>
          <a:prstGeom prst="ellipse">
            <a:avLst/>
          </a:prstGeom>
          <a:noFill/>
          <a:ln w="34925" algn="ctr">
            <a:solidFill>
              <a:srgbClr val="FF6600"/>
            </a:solidFill>
            <a:round/>
            <a:headEnd/>
            <a:tailEnd/>
          </a:ln>
        </p:spPr>
        <p:txBody>
          <a:bodyPr vert="eaVert" wrap="none" anchor="ctr"/>
          <a:lstStyle/>
          <a:p>
            <a:pPr eaLnBrk="1" hangingPunct="1"/>
            <a:endParaRPr lang="zh-CN" altLang="en-US" b="0">
              <a:latin typeface="Impact" pitchFamily="34" charset="0"/>
            </a:endParaRPr>
          </a:p>
        </p:txBody>
      </p:sp>
      <p:sp>
        <p:nvSpPr>
          <p:cNvPr id="5" name="Rectangle 9"/>
          <p:cNvSpPr>
            <a:spLocks noChangeArrowheads="1"/>
          </p:cNvSpPr>
          <p:nvPr/>
        </p:nvSpPr>
        <p:spPr bwMode="auto">
          <a:xfrm>
            <a:off x="1785938" y="428625"/>
            <a:ext cx="2071687" cy="714375"/>
          </a:xfrm>
          <a:prstGeom prst="rect">
            <a:avLst/>
          </a:prstGeom>
          <a:noFill/>
          <a:ln w="28575">
            <a:solidFill>
              <a:srgbClr val="FF0000"/>
            </a:solidFill>
            <a:miter lim="800000"/>
            <a:headEnd/>
            <a:tailEnd/>
          </a:ln>
        </p:spPr>
        <p:txBody>
          <a:bodyPr wrap="none" anchor="ctr"/>
          <a:lstStyle/>
          <a:p>
            <a:pPr algn="l"/>
            <a:endParaRPr lang="zh-CN" altLang="en-US" sz="2400" b="0"/>
          </a:p>
        </p:txBody>
      </p:sp>
      <p:sp>
        <p:nvSpPr>
          <p:cNvPr id="6" name="Rectangle 4"/>
          <p:cNvSpPr>
            <a:spLocks noChangeArrowheads="1"/>
          </p:cNvSpPr>
          <p:nvPr/>
        </p:nvSpPr>
        <p:spPr bwMode="gray">
          <a:xfrm>
            <a:off x="4214813" y="1000125"/>
            <a:ext cx="3657600" cy="5334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a:ea typeface="微软雅黑" pitchFamily="34" charset="-122"/>
              </a:rPr>
              <a:t>变更不同期刊的参考文献格式</a:t>
            </a:r>
          </a:p>
        </p:txBody>
      </p:sp>
      <p:sp>
        <p:nvSpPr>
          <p:cNvPr id="7" name="Line 4"/>
          <p:cNvSpPr>
            <a:spLocks noChangeShapeType="1"/>
          </p:cNvSpPr>
          <p:nvPr/>
        </p:nvSpPr>
        <p:spPr bwMode="auto">
          <a:xfrm flipH="1" flipV="1">
            <a:off x="3857625" y="571500"/>
            <a:ext cx="357188" cy="428625"/>
          </a:xfrm>
          <a:prstGeom prst="line">
            <a:avLst/>
          </a:prstGeom>
          <a:noFill/>
          <a:ln w="47625">
            <a:solidFill>
              <a:srgbClr val="FF6600"/>
            </a:solidFill>
            <a:round/>
            <a:headEnd/>
            <a:tailEnd type="triangle" w="med" len="me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p:cNvPicPr>
            <a:picLocks noChangeAspect="1" noChangeArrowheads="1"/>
          </p:cNvPicPr>
          <p:nvPr/>
        </p:nvPicPr>
        <p:blipFill>
          <a:blip r:embed="rId2"/>
          <a:srcRect/>
          <a:stretch>
            <a:fillRect/>
          </a:stretch>
        </p:blipFill>
        <p:spPr bwMode="auto">
          <a:xfrm>
            <a:off x="0" y="0"/>
            <a:ext cx="4783138" cy="3357563"/>
          </a:xfrm>
          <a:prstGeom prst="rect">
            <a:avLst/>
          </a:prstGeom>
          <a:noFill/>
          <a:ln w="9525" algn="ctr">
            <a:noFill/>
            <a:miter lim="800000"/>
            <a:headEnd/>
            <a:tailEnd/>
          </a:ln>
        </p:spPr>
      </p:pic>
      <p:pic>
        <p:nvPicPr>
          <p:cNvPr id="249868" name="Picture 12"/>
          <p:cNvPicPr>
            <a:picLocks noChangeAspect="1" noChangeArrowheads="1"/>
          </p:cNvPicPr>
          <p:nvPr/>
        </p:nvPicPr>
        <p:blipFill>
          <a:blip r:embed="rId3"/>
          <a:srcRect/>
          <a:stretch>
            <a:fillRect/>
          </a:stretch>
        </p:blipFill>
        <p:spPr bwMode="auto">
          <a:xfrm>
            <a:off x="1143000" y="2928938"/>
            <a:ext cx="7772400" cy="3724275"/>
          </a:xfrm>
          <a:prstGeom prst="rect">
            <a:avLst/>
          </a:prstGeom>
          <a:noFill/>
          <a:ln w="9525" algn="ctr">
            <a:noFill/>
            <a:miter lim="800000"/>
            <a:headEnd/>
            <a:tailEnd/>
          </a:ln>
        </p:spPr>
      </p:pic>
      <p:sp>
        <p:nvSpPr>
          <p:cNvPr id="11268" name="灯片编号占位符 2"/>
          <p:cNvSpPr>
            <a:spLocks noGrp="1"/>
          </p:cNvSpPr>
          <p:nvPr>
            <p:ph type="sldNum" sz="quarter" idx="11"/>
          </p:nvPr>
        </p:nvSpPr>
        <p:spPr>
          <a:noFill/>
        </p:spPr>
        <p:txBody>
          <a:bodyPr/>
          <a:lstStyle/>
          <a:p>
            <a:fld id="{4AD0627F-D5B0-4835-A4A9-30A5391B5A25}" type="slidenum">
              <a:rPr lang="en-US" altLang="zh-CN" smtClean="0"/>
              <a:pPr/>
              <a:t>103</a:t>
            </a:fld>
            <a:endParaRPr lang="en-US" altLang="zh-CN" smtClean="0"/>
          </a:p>
        </p:txBody>
      </p:sp>
      <p:sp>
        <p:nvSpPr>
          <p:cNvPr id="1955844" name="Rectangle 4"/>
          <p:cNvSpPr>
            <a:spLocks noChangeArrowheads="1"/>
          </p:cNvSpPr>
          <p:nvPr/>
        </p:nvSpPr>
        <p:spPr bwMode="gray">
          <a:xfrm>
            <a:off x="4786313" y="1785938"/>
            <a:ext cx="3657600" cy="5334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a:ea typeface="微软雅黑" pitchFamily="34" charset="-122"/>
              </a:rPr>
              <a:t>按照</a:t>
            </a:r>
            <a:r>
              <a:rPr lang="en-US" altLang="zh-CN">
                <a:ea typeface="微软雅黑" pitchFamily="34" charset="-122"/>
              </a:rPr>
              <a:t>Nature</a:t>
            </a:r>
            <a:r>
              <a:rPr lang="zh-CN" altLang="en-US">
                <a:ea typeface="微软雅黑" pitchFamily="34" charset="-122"/>
              </a:rPr>
              <a:t>格式化后的参考文献</a:t>
            </a:r>
          </a:p>
        </p:txBody>
      </p:sp>
      <p:sp>
        <p:nvSpPr>
          <p:cNvPr id="1955845" name="Oval 5"/>
          <p:cNvSpPr>
            <a:spLocks noChangeArrowheads="1"/>
          </p:cNvSpPr>
          <p:nvPr/>
        </p:nvSpPr>
        <p:spPr bwMode="auto">
          <a:xfrm>
            <a:off x="7286625" y="3286125"/>
            <a:ext cx="304800" cy="533400"/>
          </a:xfrm>
          <a:prstGeom prst="ellipse">
            <a:avLst/>
          </a:prstGeom>
          <a:noFill/>
          <a:ln w="34925" algn="ctr">
            <a:solidFill>
              <a:srgbClr val="FF6600"/>
            </a:solidFill>
            <a:round/>
            <a:headEnd/>
            <a:tailEnd/>
          </a:ln>
        </p:spPr>
        <p:txBody>
          <a:bodyPr vert="eaVert" wrap="none" anchor="ctr"/>
          <a:lstStyle/>
          <a:p>
            <a:pPr eaLnBrk="1" hangingPunct="1"/>
            <a:endParaRPr lang="zh-CN" altLang="en-US" b="0">
              <a:latin typeface="Impact" pitchFamily="34" charset="0"/>
            </a:endParaRPr>
          </a:p>
        </p:txBody>
      </p:sp>
      <p:sp>
        <p:nvSpPr>
          <p:cNvPr id="1955846" name="Oval 6"/>
          <p:cNvSpPr>
            <a:spLocks noChangeArrowheads="1"/>
          </p:cNvSpPr>
          <p:nvPr/>
        </p:nvSpPr>
        <p:spPr bwMode="auto">
          <a:xfrm>
            <a:off x="5357813" y="4143375"/>
            <a:ext cx="304800" cy="533400"/>
          </a:xfrm>
          <a:prstGeom prst="ellipse">
            <a:avLst/>
          </a:prstGeom>
          <a:noFill/>
          <a:ln w="34925" algn="ctr">
            <a:solidFill>
              <a:srgbClr val="FF6600"/>
            </a:solidFill>
            <a:round/>
            <a:headEnd/>
            <a:tailEnd/>
          </a:ln>
        </p:spPr>
        <p:txBody>
          <a:bodyPr vert="eaVert" wrap="none" anchor="ctr"/>
          <a:lstStyle/>
          <a:p>
            <a:pPr eaLnBrk="1" hangingPunct="1"/>
            <a:endParaRPr lang="zh-CN" altLang="en-US" b="0">
              <a:latin typeface="Impact" pitchFamily="34" charset="0"/>
            </a:endParaRPr>
          </a:p>
        </p:txBody>
      </p:sp>
      <p:sp>
        <p:nvSpPr>
          <p:cNvPr id="1955847" name="Oval 7"/>
          <p:cNvSpPr>
            <a:spLocks noChangeArrowheads="1"/>
          </p:cNvSpPr>
          <p:nvPr/>
        </p:nvSpPr>
        <p:spPr bwMode="auto">
          <a:xfrm>
            <a:off x="1785938" y="4929188"/>
            <a:ext cx="6781800" cy="1643062"/>
          </a:xfrm>
          <a:prstGeom prst="ellipse">
            <a:avLst/>
          </a:prstGeom>
          <a:noFill/>
          <a:ln w="34925" algn="ctr">
            <a:solidFill>
              <a:srgbClr val="FF6600"/>
            </a:solidFill>
            <a:round/>
            <a:headEnd/>
            <a:tailEnd/>
          </a:ln>
        </p:spPr>
        <p:txBody>
          <a:bodyPr vert="eaVert" wrap="none" anchor="ctr"/>
          <a:lstStyle/>
          <a:p>
            <a:pPr eaLnBrk="1" hangingPunct="1"/>
            <a:endParaRPr lang="zh-CN" altLang="en-US" b="0">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55844"/>
                                        </p:tgtEl>
                                        <p:attrNameLst>
                                          <p:attrName>style.visibility</p:attrName>
                                        </p:attrNameLst>
                                      </p:cBhvr>
                                      <p:to>
                                        <p:strVal val="visible"/>
                                      </p:to>
                                    </p:set>
                                    <p:animEffect transition="in" filter="blinds(horizontal)">
                                      <p:cBhvr>
                                        <p:cTn id="7" dur="500"/>
                                        <p:tgtEl>
                                          <p:spTgt spid="19558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9868"/>
                                        </p:tgtEl>
                                        <p:attrNameLst>
                                          <p:attrName>style.visibility</p:attrName>
                                        </p:attrNameLst>
                                      </p:cBhvr>
                                      <p:to>
                                        <p:strVal val="visible"/>
                                      </p:to>
                                    </p:set>
                                    <p:animEffect transition="in" filter="blinds(horizontal)">
                                      <p:cBhvr>
                                        <p:cTn id="12" dur="500"/>
                                        <p:tgtEl>
                                          <p:spTgt spid="24986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55845"/>
                                        </p:tgtEl>
                                        <p:attrNameLst>
                                          <p:attrName>style.visibility</p:attrName>
                                        </p:attrNameLst>
                                      </p:cBhvr>
                                      <p:to>
                                        <p:strVal val="visible"/>
                                      </p:to>
                                    </p:set>
                                    <p:animEffect transition="in" filter="blinds(horizontal)">
                                      <p:cBhvr>
                                        <p:cTn id="17" dur="500"/>
                                        <p:tgtEl>
                                          <p:spTgt spid="195584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955846"/>
                                        </p:tgtEl>
                                        <p:attrNameLst>
                                          <p:attrName>style.visibility</p:attrName>
                                        </p:attrNameLst>
                                      </p:cBhvr>
                                      <p:to>
                                        <p:strVal val="visible"/>
                                      </p:to>
                                    </p:set>
                                    <p:animEffect transition="in" filter="blinds(horizontal)">
                                      <p:cBhvr>
                                        <p:cTn id="20" dur="500"/>
                                        <p:tgtEl>
                                          <p:spTgt spid="195584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55847"/>
                                        </p:tgtEl>
                                        <p:attrNameLst>
                                          <p:attrName>style.visibility</p:attrName>
                                        </p:attrNameLst>
                                      </p:cBhvr>
                                      <p:to>
                                        <p:strVal val="visible"/>
                                      </p:to>
                                    </p:set>
                                    <p:animEffect transition="in" filter="blinds(horizontal)">
                                      <p:cBhvr>
                                        <p:cTn id="23" dur="500"/>
                                        <p:tgtEl>
                                          <p:spTgt spid="195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44" grpId="0" animBg="1"/>
      <p:bldP spid="1955845" grpId="0" animBg="1"/>
      <p:bldP spid="1955846" grpId="0" animBg="1"/>
      <p:bldP spid="195584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482" name="Text Box 2"/>
          <p:cNvSpPr txBox="1">
            <a:spLocks noChangeArrowheads="1"/>
          </p:cNvSpPr>
          <p:nvPr/>
        </p:nvSpPr>
        <p:spPr bwMode="auto">
          <a:xfrm>
            <a:off x="457200" y="1600200"/>
            <a:ext cx="8153400" cy="4484688"/>
          </a:xfrm>
          <a:prstGeom prst="rect">
            <a:avLst/>
          </a:prstGeom>
          <a:solidFill>
            <a:schemeClr val="bg1"/>
          </a:solidFill>
          <a:ln w="9525">
            <a:solidFill>
              <a:srgbClr val="008000"/>
            </a:solidFill>
            <a:miter lim="800000"/>
            <a:headEnd/>
            <a:tailEnd/>
          </a:ln>
        </p:spPr>
        <p:txBody>
          <a:bodyPr>
            <a:spAutoFit/>
          </a:bodyPr>
          <a:lstStyle/>
          <a:p>
            <a:pPr lvl="1" algn="l" eaLnBrk="0" hangingPunct="0">
              <a:lnSpc>
                <a:spcPct val="180000"/>
              </a:lnSpc>
              <a:spcBef>
                <a:spcPct val="50000"/>
              </a:spcBef>
              <a:buSzPct val="50000"/>
              <a:buFont typeface="Wingdings" pitchFamily="2" charset="2"/>
              <a:buChar char="n"/>
            </a:pPr>
            <a:r>
              <a:rPr lang="zh-CN" altLang="en-US" b="1">
                <a:latin typeface="Arial" pitchFamily="34" charset="0"/>
              </a:rPr>
              <a:t> 与</a:t>
            </a:r>
            <a:r>
              <a:rPr lang="en-US" altLang="zh-CN" b="1">
                <a:latin typeface="Arial" pitchFamily="34" charset="0"/>
              </a:rPr>
              <a:t>Microsoft Word</a:t>
            </a:r>
            <a:r>
              <a:rPr lang="zh-CN" altLang="en-US" b="1">
                <a:latin typeface="Arial" pitchFamily="34" charset="0"/>
              </a:rPr>
              <a:t>自动连接</a:t>
            </a:r>
            <a:r>
              <a:rPr lang="en-US" altLang="zh-CN" b="1">
                <a:latin typeface="Arial" pitchFamily="34" charset="0"/>
              </a:rPr>
              <a:t>, </a:t>
            </a:r>
            <a:r>
              <a:rPr lang="zh-CN" altLang="en-US" sz="2000" b="1">
                <a:latin typeface="Arial" pitchFamily="34" charset="0"/>
                <a:ea typeface="微软雅黑" pitchFamily="34" charset="-122"/>
              </a:rPr>
              <a:t>边写作边引用</a:t>
            </a:r>
          </a:p>
          <a:p>
            <a:pPr lvl="1" algn="l">
              <a:lnSpc>
                <a:spcPct val="180000"/>
              </a:lnSpc>
              <a:buSzPct val="50000"/>
              <a:buFont typeface="Wingdings" pitchFamily="2" charset="2"/>
              <a:buChar char="n"/>
            </a:pPr>
            <a:r>
              <a:rPr lang="zh-CN" altLang="en-US" sz="2000" b="1">
                <a:latin typeface="Arial" pitchFamily="34" charset="0"/>
                <a:ea typeface="微软雅黑" pitchFamily="34" charset="-122"/>
              </a:rPr>
              <a:t> 自动生成文中和文后参考文献</a:t>
            </a:r>
            <a:endParaRPr lang="zh-CN" altLang="en-US" sz="2000">
              <a:latin typeface="Arial" pitchFamily="34" charset="0"/>
              <a:ea typeface="微软雅黑" pitchFamily="34" charset="-122"/>
            </a:endParaRPr>
          </a:p>
          <a:p>
            <a:pPr lvl="1" algn="l">
              <a:lnSpc>
                <a:spcPct val="180000"/>
              </a:lnSpc>
              <a:buSzPct val="50000"/>
              <a:buFont typeface="Wingdings" pitchFamily="2" charset="2"/>
              <a:buChar char="n"/>
            </a:pPr>
            <a:r>
              <a:rPr lang="zh-CN" altLang="en-US" sz="2000" b="1">
                <a:latin typeface="Arial" pitchFamily="34" charset="0"/>
                <a:ea typeface="微软雅黑" pitchFamily="34" charset="-122"/>
              </a:rPr>
              <a:t> 提供</a:t>
            </a:r>
            <a:r>
              <a:rPr lang="en-US" altLang="zh-CN" sz="2000" b="1">
                <a:latin typeface="Arial" pitchFamily="34" charset="0"/>
                <a:ea typeface="微软雅黑" pitchFamily="34" charset="-122"/>
              </a:rPr>
              <a:t>3300</a:t>
            </a:r>
            <a:r>
              <a:rPr lang="zh-CN" altLang="en-US" sz="2000" b="1">
                <a:latin typeface="Arial" pitchFamily="34" charset="0"/>
                <a:ea typeface="微软雅黑" pitchFamily="34" charset="-122"/>
              </a:rPr>
              <a:t>多种期刊的参考文献格式</a:t>
            </a:r>
          </a:p>
          <a:p>
            <a:pPr algn="l" eaLnBrk="0" hangingPunct="0">
              <a:lnSpc>
                <a:spcPct val="180000"/>
              </a:lnSpc>
              <a:spcBef>
                <a:spcPct val="50000"/>
              </a:spcBef>
              <a:buSzPct val="60000"/>
              <a:buFont typeface="Wingdings" pitchFamily="2" charset="2"/>
              <a:buNone/>
            </a:pPr>
            <a:r>
              <a:rPr lang="zh-CN" altLang="en-US" sz="2400" b="1">
                <a:solidFill>
                  <a:srgbClr val="236402"/>
                </a:solidFill>
                <a:latin typeface="宋体" pitchFamily="2" charset="-122"/>
              </a:rPr>
              <a:t>提高写作效率</a:t>
            </a:r>
            <a:r>
              <a:rPr lang="en-US" altLang="zh-CN" sz="2400" b="1">
                <a:solidFill>
                  <a:srgbClr val="236402"/>
                </a:solidFill>
                <a:latin typeface="宋体" pitchFamily="2" charset="-122"/>
              </a:rPr>
              <a:t>:</a:t>
            </a:r>
          </a:p>
          <a:p>
            <a:pPr lvl="1" algn="l" eaLnBrk="0" hangingPunct="0">
              <a:lnSpc>
                <a:spcPct val="180000"/>
              </a:lnSpc>
              <a:spcBef>
                <a:spcPct val="50000"/>
              </a:spcBef>
              <a:buSzPct val="60000"/>
              <a:buFont typeface="Wingdings" pitchFamily="2" charset="2"/>
              <a:buChar char="n"/>
            </a:pPr>
            <a:r>
              <a:rPr lang="zh-CN" altLang="en-US" b="1"/>
              <a:t>按拟投稿期刊的格式要求自动生成参考文献</a:t>
            </a:r>
            <a:r>
              <a:rPr lang="en-US" altLang="zh-CN" b="1"/>
              <a:t>, </a:t>
            </a:r>
            <a:r>
              <a:rPr lang="zh-CN" altLang="en-US" b="1"/>
              <a:t>节约了大量的时间和精力</a:t>
            </a:r>
          </a:p>
          <a:p>
            <a:pPr lvl="1" algn="l" eaLnBrk="0" hangingPunct="0">
              <a:lnSpc>
                <a:spcPct val="180000"/>
              </a:lnSpc>
              <a:spcBef>
                <a:spcPct val="50000"/>
              </a:spcBef>
              <a:buSzPct val="60000"/>
              <a:buFont typeface="Wingdings" pitchFamily="2" charset="2"/>
              <a:buChar char="n"/>
            </a:pPr>
            <a:r>
              <a:rPr lang="zh-CN" altLang="en-US" b="1"/>
              <a:t>对文章中的引用进行增、删、改以及位置调整都会自动重新排好序</a:t>
            </a:r>
          </a:p>
          <a:p>
            <a:pPr lvl="1" algn="l" eaLnBrk="0" hangingPunct="0">
              <a:lnSpc>
                <a:spcPct val="180000"/>
              </a:lnSpc>
              <a:spcBef>
                <a:spcPct val="50000"/>
              </a:spcBef>
              <a:buSzPct val="60000"/>
              <a:buFont typeface="Wingdings" pitchFamily="2" charset="2"/>
              <a:buChar char="n"/>
            </a:pPr>
            <a:r>
              <a:rPr lang="zh-CN" altLang="en-US" b="1"/>
              <a:t>修改退稿</a:t>
            </a:r>
            <a:r>
              <a:rPr lang="en-US" altLang="zh-CN" b="1"/>
              <a:t>, </a:t>
            </a:r>
            <a:r>
              <a:rPr lang="zh-CN" altLang="en-US" b="1"/>
              <a:t>准备另投它刊时</a:t>
            </a:r>
            <a:r>
              <a:rPr lang="en-US" altLang="zh-CN" b="1"/>
              <a:t>, </a:t>
            </a:r>
            <a:r>
              <a:rPr lang="zh-CN" altLang="en-US" b="1"/>
              <a:t>瞬间调整参考文献格式</a:t>
            </a:r>
            <a:endParaRPr lang="zh-CN" altLang="en-US" sz="2000" b="1">
              <a:solidFill>
                <a:srgbClr val="236402"/>
              </a:solidFill>
              <a:latin typeface="Arial" pitchFamily="34" charset="0"/>
              <a:ea typeface="微软雅黑" pitchFamily="34" charset="-122"/>
            </a:endParaRPr>
          </a:p>
        </p:txBody>
      </p:sp>
      <p:sp>
        <p:nvSpPr>
          <p:cNvPr id="125955" name="Rectangle 3"/>
          <p:cNvSpPr>
            <a:spLocks noGrp="1" noChangeArrowheads="1"/>
          </p:cNvSpPr>
          <p:nvPr>
            <p:ph type="title"/>
          </p:nvPr>
        </p:nvSpPr>
        <p:spPr>
          <a:xfrm>
            <a:off x="457200" y="609600"/>
            <a:ext cx="8229600" cy="808038"/>
          </a:xfrm>
        </p:spPr>
        <p:txBody>
          <a:bodyPr/>
          <a:lstStyle/>
          <a:p>
            <a:pPr eaLnBrk="1" hangingPunct="1"/>
            <a:r>
              <a:rPr lang="en-US" altLang="zh-CN" i="1" smtClean="0">
                <a:solidFill>
                  <a:srgbClr val="236402"/>
                </a:solidFill>
                <a:ea typeface="宋体" pitchFamily="2" charset="-122"/>
              </a:rPr>
              <a:t>Endnote Web </a:t>
            </a:r>
            <a:r>
              <a:rPr lang="en-US" altLang="zh-CN" smtClean="0">
                <a:solidFill>
                  <a:srgbClr val="236402"/>
                </a:solidFill>
                <a:latin typeface="Times" pitchFamily="18" charset="0"/>
                <a:ea typeface="宋体" pitchFamily="2" charset="-122"/>
              </a:rPr>
              <a:t>–</a:t>
            </a:r>
            <a:r>
              <a:rPr lang="en-US" altLang="zh-CN" smtClean="0">
                <a:solidFill>
                  <a:srgbClr val="236402"/>
                </a:solidFill>
                <a:ea typeface="宋体" pitchFamily="2" charset="-122"/>
              </a:rPr>
              <a:t> </a:t>
            </a:r>
            <a:r>
              <a:rPr lang="zh-CN" altLang="en-US" smtClean="0">
                <a:solidFill>
                  <a:srgbClr val="236402"/>
                </a:solidFill>
                <a:ea typeface="宋体" pitchFamily="2" charset="-122"/>
              </a:rPr>
              <a:t>写作工具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84482">
                                            <p:txEl>
                                              <p:pRg st="0" end="0"/>
                                            </p:txEl>
                                          </p:spTgt>
                                        </p:tgtEl>
                                        <p:attrNameLst>
                                          <p:attrName>style.visibility</p:attrName>
                                        </p:attrNameLst>
                                      </p:cBhvr>
                                      <p:to>
                                        <p:strVal val="visible"/>
                                      </p:to>
                                    </p:set>
                                    <p:animEffect transition="in" filter="dissolve">
                                      <p:cBhvr>
                                        <p:cTn id="7" dur="500"/>
                                        <p:tgtEl>
                                          <p:spTgt spid="168448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84482">
                                            <p:txEl>
                                              <p:pRg st="1" end="1"/>
                                            </p:txEl>
                                          </p:spTgt>
                                        </p:tgtEl>
                                        <p:attrNameLst>
                                          <p:attrName>style.visibility</p:attrName>
                                        </p:attrNameLst>
                                      </p:cBhvr>
                                      <p:to>
                                        <p:strVal val="visible"/>
                                      </p:to>
                                    </p:set>
                                    <p:animEffect transition="in" filter="dissolve">
                                      <p:cBhvr>
                                        <p:cTn id="10" dur="500"/>
                                        <p:tgtEl>
                                          <p:spTgt spid="168448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684482">
                                            <p:txEl>
                                              <p:pRg st="2" end="2"/>
                                            </p:txEl>
                                          </p:spTgt>
                                        </p:tgtEl>
                                        <p:attrNameLst>
                                          <p:attrName>style.visibility</p:attrName>
                                        </p:attrNameLst>
                                      </p:cBhvr>
                                      <p:to>
                                        <p:strVal val="visible"/>
                                      </p:to>
                                    </p:set>
                                    <p:animEffect transition="in" filter="dissolve">
                                      <p:cBhvr>
                                        <p:cTn id="13" dur="500"/>
                                        <p:tgtEl>
                                          <p:spTgt spid="168448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84482">
                                            <p:txEl>
                                              <p:pRg st="3" end="3"/>
                                            </p:txEl>
                                          </p:spTgt>
                                        </p:tgtEl>
                                        <p:attrNameLst>
                                          <p:attrName>style.visibility</p:attrName>
                                        </p:attrNameLst>
                                      </p:cBhvr>
                                      <p:to>
                                        <p:strVal val="visible"/>
                                      </p:to>
                                    </p:set>
                                    <p:animEffect transition="in" filter="dissolve">
                                      <p:cBhvr>
                                        <p:cTn id="18" dur="500"/>
                                        <p:tgtEl>
                                          <p:spTgt spid="168448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448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8448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844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382000" cy="47990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ISI Web of Knowledge</a:t>
            </a:r>
            <a:r>
              <a:rPr lang="zh-CN" altLang="en-US" sz="2400" b="1" dirty="0" smtClean="0">
                <a:ea typeface="黑体" pitchFamily="2" charset="-122"/>
              </a:rPr>
              <a:t>平台及</a:t>
            </a:r>
            <a:r>
              <a:rPr lang="en-US" altLang="zh-CN" sz="2400" b="1" dirty="0" smtClean="0">
                <a:ea typeface="黑体" pitchFamily="2" charset="-122"/>
              </a:rPr>
              <a:t>Web of Science</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SSCI/AHCI</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lnSpc>
                <a:spcPct val="150000"/>
              </a:lnSpc>
              <a:spcBef>
                <a:spcPct val="50000"/>
              </a:spcBef>
              <a:buFontTx/>
              <a:buChar char="•"/>
              <a:defRPr/>
            </a:pPr>
            <a:endParaRPr lang="zh-CN" altLang="en-US" sz="2400" b="1" dirty="0" smtClean="0">
              <a:ea typeface="黑体" pitchFamily="2" charset="-122"/>
            </a:endParaRPr>
          </a:p>
          <a:p>
            <a:pPr marL="228600" lvl="1" indent="-228600">
              <a:lnSpc>
                <a:spcPct val="150000"/>
              </a:lnSpc>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7D13C140-B596-4AFD-82C5-E5EA49DF9620}" type="slidenum">
              <a:rPr lang="en-US" altLang="zh-CN" smtClean="0"/>
              <a:pPr>
                <a:defRPr/>
              </a:pPr>
              <a:t>105</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314325" y="1066800"/>
            <a:ext cx="8372475" cy="5638800"/>
          </a:xfrm>
          <a:prstGeom prst="rect">
            <a:avLst/>
          </a:prstGeom>
          <a:noFill/>
          <a:ln w="9525">
            <a:noFill/>
            <a:miter lim="800000"/>
            <a:headEnd/>
            <a:tailEnd/>
          </a:ln>
          <a:effectLst/>
        </p:spPr>
      </p:pic>
      <p:sp>
        <p:nvSpPr>
          <p:cNvPr id="128002" name="标题 1"/>
          <p:cNvSpPr>
            <a:spLocks noGrp="1"/>
          </p:cNvSpPr>
          <p:nvPr>
            <p:ph type="title"/>
          </p:nvPr>
        </p:nvSpPr>
        <p:spPr>
          <a:xfrm>
            <a:off x="0" y="0"/>
            <a:ext cx="7905750" cy="836613"/>
          </a:xfrm>
        </p:spPr>
        <p:txBody>
          <a:bodyPr/>
          <a:lstStyle/>
          <a:p>
            <a:r>
              <a:rPr lang="zh-CN" altLang="en-US" smtClean="0">
                <a:ea typeface="宋体" pitchFamily="2" charset="-122"/>
              </a:rPr>
              <a:t>利用</a:t>
            </a:r>
            <a:r>
              <a:rPr lang="en-US" altLang="zh-CN" smtClean="0">
                <a:ea typeface="宋体" pitchFamily="2" charset="-122"/>
              </a:rPr>
              <a:t>ResearchID</a:t>
            </a:r>
            <a:r>
              <a:rPr lang="zh-CN" altLang="en-US" smtClean="0">
                <a:ea typeface="宋体" pitchFamily="2" charset="-122"/>
              </a:rPr>
              <a:t>促进学术交流</a:t>
            </a:r>
          </a:p>
        </p:txBody>
      </p:sp>
      <p:sp>
        <p:nvSpPr>
          <p:cNvPr id="4" name="椭圆 3"/>
          <p:cNvSpPr/>
          <p:nvPr/>
        </p:nvSpPr>
        <p:spPr>
          <a:xfrm>
            <a:off x="3962400" y="1295400"/>
            <a:ext cx="1295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标题 1"/>
          <p:cNvSpPr>
            <a:spLocks noGrp="1"/>
          </p:cNvSpPr>
          <p:nvPr>
            <p:ph type="title" idx="4294967295"/>
          </p:nvPr>
        </p:nvSpPr>
        <p:spPr/>
        <p:txBody>
          <a:bodyPr/>
          <a:lstStyle/>
          <a:p>
            <a:pPr eaLnBrk="1" hangingPunct="1"/>
            <a:r>
              <a:rPr lang="en-US" altLang="zh-CN" smtClean="0">
                <a:ea typeface="宋体" pitchFamily="2" charset="-122"/>
              </a:rPr>
              <a:t>ResearcherID——</a:t>
            </a:r>
            <a:r>
              <a:rPr lang="zh-CN" altLang="en-US" smtClean="0">
                <a:ea typeface="宋体" pitchFamily="2" charset="-122"/>
              </a:rPr>
              <a:t>全球学术人才库</a:t>
            </a:r>
          </a:p>
        </p:txBody>
      </p:sp>
      <p:pic>
        <p:nvPicPr>
          <p:cNvPr id="129027" name="Picture 5"/>
          <p:cNvPicPr>
            <a:picLocks noGrp="1" noChangeAspect="1" noChangeArrowheads="1"/>
          </p:cNvPicPr>
          <p:nvPr>
            <p:ph idx="4294967295"/>
          </p:nvPr>
        </p:nvPicPr>
        <p:blipFill>
          <a:blip r:embed="rId3"/>
          <a:srcRect/>
          <a:stretch>
            <a:fillRect/>
          </a:stretch>
        </p:blipFill>
        <p:spPr>
          <a:xfrm>
            <a:off x="917575" y="1743075"/>
            <a:ext cx="7369175" cy="4135438"/>
          </a:xfrm>
        </p:spPr>
      </p:pic>
      <p:sp>
        <p:nvSpPr>
          <p:cNvPr id="4" name="灯片编号占位符 3"/>
          <p:cNvSpPr txBox="1">
            <a:spLocks noGrp="1"/>
          </p:cNvSpPr>
          <p:nvPr/>
        </p:nvSpPr>
        <p:spPr bwMode="auto">
          <a:xfrm>
            <a:off x="8424863" y="6394450"/>
            <a:ext cx="457200" cy="231775"/>
          </a:xfrm>
          <a:prstGeom prst="rect">
            <a:avLst/>
          </a:prstGeom>
          <a:noFill/>
          <a:ln>
            <a:miter lim="800000"/>
            <a:headEnd/>
            <a:tailEnd/>
          </a:ln>
        </p:spPr>
        <p:txBody>
          <a:bodyPr/>
          <a:lstStyle/>
          <a:p>
            <a:pPr algn="r" fontAlgn="auto">
              <a:spcAft>
                <a:spcPts val="0"/>
              </a:spcAft>
              <a:defRPr/>
            </a:pPr>
            <a:fld id="{D435432D-07A3-4334-991F-CD309524E914}" type="slidenum">
              <a:rPr lang="zh-CN" altLang="en-US" sz="900">
                <a:latin typeface="+mn-lt"/>
                <a:ea typeface="宋体" charset="-122"/>
              </a:rPr>
              <a:pPr algn="r" fontAlgn="auto">
                <a:spcAft>
                  <a:spcPts val="0"/>
                </a:spcAft>
                <a:defRPr/>
              </a:pPr>
              <a:t>107</a:t>
            </a:fld>
            <a:endParaRPr lang="zh-CN" altLang="en-US" sz="900">
              <a:latin typeface="+mn-lt"/>
              <a:ea typeface="宋体" charset="-122"/>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内容占位符 6" descr="2008-12-22_230223.tif"/>
          <p:cNvPicPr>
            <a:picLocks noGrp="1" noChangeAspect="1"/>
          </p:cNvPicPr>
          <p:nvPr>
            <p:ph idx="4294967295"/>
          </p:nvPr>
        </p:nvPicPr>
        <p:blipFill>
          <a:blip r:embed="rId3"/>
          <a:srcRect/>
          <a:stretch>
            <a:fillRect/>
          </a:stretch>
        </p:blipFill>
        <p:spPr>
          <a:xfrm>
            <a:off x="22225" y="1500188"/>
            <a:ext cx="9121775" cy="4572000"/>
          </a:xfrm>
        </p:spPr>
      </p:pic>
      <p:sp>
        <p:nvSpPr>
          <p:cNvPr id="130051" name="标题 1"/>
          <p:cNvSpPr>
            <a:spLocks noGrp="1"/>
          </p:cNvSpPr>
          <p:nvPr>
            <p:ph type="title" idx="4294967295"/>
          </p:nvPr>
        </p:nvSpPr>
        <p:spPr/>
        <p:txBody>
          <a:bodyPr/>
          <a:lstStyle/>
          <a:p>
            <a:pPr eaLnBrk="1" hangingPunct="1"/>
            <a:r>
              <a:rPr lang="en-US" altLang="zh-CN" smtClean="0">
                <a:ea typeface="宋体" pitchFamily="2" charset="-122"/>
              </a:rPr>
              <a:t>ResearcherID.com</a:t>
            </a:r>
            <a:endParaRPr lang="zh-CN" altLang="en-US" smtClean="0">
              <a:ea typeface="宋体" pitchFamily="2" charset="-122"/>
            </a:endParaRPr>
          </a:p>
        </p:txBody>
      </p:sp>
      <p:sp>
        <p:nvSpPr>
          <p:cNvPr id="4" name="灯片编号占位符 3"/>
          <p:cNvSpPr txBox="1">
            <a:spLocks noGrp="1"/>
          </p:cNvSpPr>
          <p:nvPr/>
        </p:nvSpPr>
        <p:spPr bwMode="auto">
          <a:xfrm>
            <a:off x="8424863" y="6394450"/>
            <a:ext cx="457200" cy="231775"/>
          </a:xfrm>
          <a:prstGeom prst="rect">
            <a:avLst/>
          </a:prstGeom>
          <a:noFill/>
          <a:ln>
            <a:miter lim="800000"/>
            <a:headEnd/>
            <a:tailEnd/>
          </a:ln>
        </p:spPr>
        <p:txBody>
          <a:bodyPr/>
          <a:lstStyle/>
          <a:p>
            <a:pPr algn="r" fontAlgn="auto">
              <a:spcAft>
                <a:spcPts val="0"/>
              </a:spcAft>
              <a:defRPr/>
            </a:pPr>
            <a:fld id="{4CF5EC94-0A16-420C-ABC1-439A092F0BE2}" type="slidenum">
              <a:rPr lang="zh-CN" altLang="en-US" sz="900">
                <a:latin typeface="+mn-lt"/>
                <a:ea typeface="宋体" charset="-122"/>
              </a:rPr>
              <a:pPr algn="r" fontAlgn="auto">
                <a:spcAft>
                  <a:spcPts val="0"/>
                </a:spcAft>
                <a:defRPr/>
              </a:pPr>
              <a:t>108</a:t>
            </a:fld>
            <a:endParaRPr lang="zh-CN" altLang="en-US" sz="900">
              <a:latin typeface="+mn-lt"/>
              <a:ea typeface="宋体" charset="-122"/>
            </a:endParaRPr>
          </a:p>
        </p:txBody>
      </p:sp>
      <p:sp>
        <p:nvSpPr>
          <p:cNvPr id="130053" name="矩形 7"/>
          <p:cNvSpPr>
            <a:spLocks noChangeArrowheads="1"/>
          </p:cNvSpPr>
          <p:nvPr/>
        </p:nvSpPr>
        <p:spPr bwMode="auto">
          <a:xfrm>
            <a:off x="214313" y="3429000"/>
            <a:ext cx="8358187" cy="285750"/>
          </a:xfrm>
          <a:prstGeom prst="rect">
            <a:avLst/>
          </a:prstGeom>
          <a:noFill/>
          <a:ln w="28575" algn="ctr">
            <a:solidFill>
              <a:srgbClr val="FF0000"/>
            </a:solidFill>
            <a:round/>
            <a:headEnd/>
            <a:tailEnd/>
          </a:ln>
        </p:spPr>
        <p:txBody>
          <a:bodyPr lIns="0" tIns="0" rIns="182880" bIns="0"/>
          <a:lstStyle/>
          <a:p>
            <a:pPr>
              <a:spcBef>
                <a:spcPct val="50000"/>
              </a:spcBef>
            </a:pPr>
            <a:endParaRPr lang="zh-CN" altLang="en-US" sz="24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图片 8" descr="2008-12-22_230410.tif"/>
          <p:cNvPicPr>
            <a:picLocks noChangeAspect="1"/>
          </p:cNvPicPr>
          <p:nvPr/>
        </p:nvPicPr>
        <p:blipFill>
          <a:blip r:embed="rId3"/>
          <a:srcRect/>
          <a:stretch>
            <a:fillRect/>
          </a:stretch>
        </p:blipFill>
        <p:spPr bwMode="auto">
          <a:xfrm>
            <a:off x="0" y="0"/>
            <a:ext cx="5934075" cy="6858000"/>
          </a:xfrm>
          <a:prstGeom prst="rect">
            <a:avLst/>
          </a:prstGeom>
          <a:noFill/>
          <a:ln w="9525">
            <a:noFill/>
            <a:miter lim="800000"/>
            <a:headEnd/>
            <a:tailEnd/>
          </a:ln>
        </p:spPr>
      </p:pic>
      <p:sp>
        <p:nvSpPr>
          <p:cNvPr id="6" name="Oval 3"/>
          <p:cNvSpPr>
            <a:spLocks noChangeArrowheads="1"/>
          </p:cNvSpPr>
          <p:nvPr/>
        </p:nvSpPr>
        <p:spPr bwMode="auto">
          <a:xfrm>
            <a:off x="785813" y="1571625"/>
            <a:ext cx="1447800" cy="381000"/>
          </a:xfrm>
          <a:prstGeom prst="ellipse">
            <a:avLst/>
          </a:prstGeom>
          <a:noFill/>
          <a:ln w="31750">
            <a:solidFill>
              <a:schemeClr val="tx2"/>
            </a:solidFill>
            <a:round/>
            <a:headEnd/>
            <a:tailEnd/>
          </a:ln>
        </p:spPr>
        <p:txBody>
          <a:bodyPr wrap="none" anchor="ctr"/>
          <a:lstStyle/>
          <a:p>
            <a:endParaRPr lang="zh-CN" altLang="en-US"/>
          </a:p>
        </p:txBody>
      </p:sp>
      <p:pic>
        <p:nvPicPr>
          <p:cNvPr id="8" name="Picture 4"/>
          <p:cNvPicPr>
            <a:picLocks noChangeAspect="1" noChangeArrowheads="1"/>
          </p:cNvPicPr>
          <p:nvPr/>
        </p:nvPicPr>
        <p:blipFill>
          <a:blip r:embed="rId4"/>
          <a:srcRect/>
          <a:stretch>
            <a:fillRect/>
          </a:stretch>
        </p:blipFill>
        <p:spPr bwMode="auto">
          <a:xfrm>
            <a:off x="7215188" y="128588"/>
            <a:ext cx="1857375" cy="371475"/>
          </a:xfrm>
          <a:prstGeom prst="rect">
            <a:avLst/>
          </a:prstGeom>
          <a:noFill/>
          <a:ln w="9525" algn="ctr">
            <a:noFill/>
            <a:miter lim="800000"/>
            <a:headEnd/>
            <a:tailEnd/>
          </a:ln>
        </p:spPr>
      </p:pic>
      <p:pic>
        <p:nvPicPr>
          <p:cNvPr id="10" name="图片 9" descr="2008-12-22_230513.gif"/>
          <p:cNvPicPr>
            <a:picLocks noChangeAspect="1"/>
          </p:cNvPicPr>
          <p:nvPr/>
        </p:nvPicPr>
        <p:blipFill>
          <a:blip r:embed="rId5"/>
          <a:srcRect/>
          <a:stretch>
            <a:fillRect/>
          </a:stretch>
        </p:blipFill>
        <p:spPr bwMode="auto">
          <a:xfrm>
            <a:off x="962025" y="2590800"/>
            <a:ext cx="8181975" cy="426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灯片编号占位符 1"/>
          <p:cNvSpPr>
            <a:spLocks noGrp="1"/>
          </p:cNvSpPr>
          <p:nvPr>
            <p:ph type="sldNum" sz="quarter" idx="11"/>
          </p:nvPr>
        </p:nvSpPr>
        <p:spPr>
          <a:noFill/>
        </p:spPr>
        <p:txBody>
          <a:bodyPr/>
          <a:lstStyle/>
          <a:p>
            <a:fld id="{89A7AFA0-0957-4A98-AE3C-2327A61C206E}" type="slidenum">
              <a:rPr lang="en-US" altLang="en-US" smtClean="0"/>
              <a:pPr/>
              <a:t>11</a:t>
            </a:fld>
            <a:endParaRPr lang="en-US" altLang="en-US" smtClean="0"/>
          </a:p>
        </p:txBody>
      </p:sp>
      <p:pic>
        <p:nvPicPr>
          <p:cNvPr id="55299" name="图片 7" descr="WOK平台截图.jpg"/>
          <p:cNvPicPr>
            <a:picLocks noChangeAspect="1"/>
          </p:cNvPicPr>
          <p:nvPr/>
        </p:nvPicPr>
        <p:blipFill>
          <a:blip r:embed="rId3"/>
          <a:srcRect/>
          <a:stretch>
            <a:fillRect/>
          </a:stretch>
        </p:blipFill>
        <p:spPr bwMode="auto">
          <a:xfrm>
            <a:off x="0" y="0"/>
            <a:ext cx="9144000" cy="6842125"/>
          </a:xfrm>
          <a:prstGeom prst="rect">
            <a:avLst/>
          </a:prstGeom>
          <a:noFill/>
          <a:ln w="9525">
            <a:noFill/>
            <a:miter lim="800000"/>
            <a:headEnd/>
            <a:tailEnd/>
          </a:ln>
        </p:spPr>
      </p:pic>
      <p:sp>
        <p:nvSpPr>
          <p:cNvPr id="9" name="圆角矩形 8"/>
          <p:cNvSpPr>
            <a:spLocks noChangeArrowheads="1"/>
          </p:cNvSpPr>
          <p:nvPr/>
        </p:nvSpPr>
        <p:spPr bwMode="auto">
          <a:xfrm>
            <a:off x="971550" y="981075"/>
            <a:ext cx="971550"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pic>
        <p:nvPicPr>
          <p:cNvPr id="15" name="图片 14" descr="select a database.jpg"/>
          <p:cNvPicPr>
            <a:picLocks noChangeAspect="1"/>
          </p:cNvPicPr>
          <p:nvPr/>
        </p:nvPicPr>
        <p:blipFill>
          <a:blip r:embed="rId4"/>
          <a:srcRect/>
          <a:stretch>
            <a:fillRect/>
          </a:stretch>
        </p:blipFill>
        <p:spPr bwMode="auto">
          <a:xfrm>
            <a:off x="539750" y="1341438"/>
            <a:ext cx="8604250" cy="5516562"/>
          </a:xfrm>
          <a:prstGeom prst="rect">
            <a:avLst/>
          </a:prstGeom>
          <a:noFill/>
          <a:ln w="9525">
            <a:noFill/>
            <a:miter lim="800000"/>
            <a:headEnd/>
            <a:tailEnd/>
          </a:ln>
        </p:spPr>
      </p:pic>
      <p:sp>
        <p:nvSpPr>
          <p:cNvPr id="16" name="圆角矩形 15"/>
          <p:cNvSpPr>
            <a:spLocks noChangeArrowheads="1"/>
          </p:cNvSpPr>
          <p:nvPr/>
        </p:nvSpPr>
        <p:spPr bwMode="auto">
          <a:xfrm>
            <a:off x="900113" y="2349500"/>
            <a:ext cx="3887787" cy="6477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7" name="圆角矩形 16"/>
          <p:cNvSpPr>
            <a:spLocks noChangeArrowheads="1"/>
          </p:cNvSpPr>
          <p:nvPr/>
        </p:nvSpPr>
        <p:spPr bwMode="auto">
          <a:xfrm>
            <a:off x="3132138" y="1989138"/>
            <a:ext cx="971550" cy="2159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amond(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amond(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图片 6" descr="2008-12-22_230814.gif"/>
          <p:cNvPicPr>
            <a:picLocks noChangeAspect="1"/>
          </p:cNvPicPr>
          <p:nvPr/>
        </p:nvPicPr>
        <p:blipFill>
          <a:blip r:embed="rId3"/>
          <a:srcRect/>
          <a:stretch>
            <a:fillRect/>
          </a:stretch>
        </p:blipFill>
        <p:spPr bwMode="auto">
          <a:xfrm>
            <a:off x="0" y="0"/>
            <a:ext cx="5786438" cy="4635500"/>
          </a:xfrm>
          <a:prstGeom prst="rect">
            <a:avLst/>
          </a:prstGeom>
          <a:noFill/>
          <a:ln w="9525">
            <a:noFill/>
            <a:miter lim="800000"/>
            <a:headEnd/>
            <a:tailEnd/>
          </a:ln>
        </p:spPr>
      </p:pic>
      <p:pic>
        <p:nvPicPr>
          <p:cNvPr id="8" name="图片 7" descr="2008-12-22_230922.gif"/>
          <p:cNvPicPr>
            <a:picLocks noChangeAspect="1"/>
          </p:cNvPicPr>
          <p:nvPr/>
        </p:nvPicPr>
        <p:blipFill>
          <a:blip r:embed="rId4"/>
          <a:srcRect/>
          <a:stretch>
            <a:fillRect/>
          </a:stretch>
        </p:blipFill>
        <p:spPr bwMode="auto">
          <a:xfrm>
            <a:off x="1714500" y="1643063"/>
            <a:ext cx="7429500" cy="4637087"/>
          </a:xfrm>
          <a:prstGeom prst="rect">
            <a:avLst/>
          </a:prstGeom>
          <a:noFill/>
          <a:ln w="9525">
            <a:noFill/>
            <a:miter lim="800000"/>
            <a:headEnd/>
            <a:tailEnd/>
          </a:ln>
        </p:spPr>
      </p:pic>
      <p:sp>
        <p:nvSpPr>
          <p:cNvPr id="161800" name="Rectangle 8"/>
          <p:cNvSpPr>
            <a:spLocks noChangeArrowheads="1"/>
          </p:cNvSpPr>
          <p:nvPr/>
        </p:nvSpPr>
        <p:spPr bwMode="auto">
          <a:xfrm>
            <a:off x="1857375" y="285750"/>
            <a:ext cx="2714625" cy="228600"/>
          </a:xfrm>
          <a:prstGeom prst="rect">
            <a:avLst/>
          </a:prstGeom>
          <a:noFill/>
          <a:ln w="31750">
            <a:solidFill>
              <a:schemeClr val="tx2"/>
            </a:solidFill>
            <a:miter lim="800000"/>
            <a:headEnd/>
            <a:tailEnd/>
          </a:ln>
        </p:spPr>
        <p:txBody>
          <a:bodyPr wrap="none" anchor="ctr"/>
          <a:lstStyle/>
          <a:p>
            <a:endParaRPr lang="zh-CN" altLang="en-US"/>
          </a:p>
        </p:txBody>
      </p:sp>
      <p:pic>
        <p:nvPicPr>
          <p:cNvPr id="6" name="Picture 4"/>
          <p:cNvPicPr>
            <a:picLocks noChangeAspect="1" noChangeArrowheads="1"/>
          </p:cNvPicPr>
          <p:nvPr/>
        </p:nvPicPr>
        <p:blipFill>
          <a:blip r:embed="rId5"/>
          <a:srcRect/>
          <a:stretch>
            <a:fillRect/>
          </a:stretch>
        </p:blipFill>
        <p:spPr bwMode="auto">
          <a:xfrm>
            <a:off x="7215188" y="128588"/>
            <a:ext cx="1857375" cy="371475"/>
          </a:xfrm>
          <a:prstGeom prst="rect">
            <a:avLst/>
          </a:prstGeom>
          <a:noFill/>
          <a:ln w="9525" algn="ctr">
            <a:noFill/>
            <a:miter lim="800000"/>
            <a:headEnd/>
            <a:tailEnd/>
          </a:ln>
        </p:spPr>
      </p:pic>
      <p:sp>
        <p:nvSpPr>
          <p:cNvPr id="161798" name="Rectangle 6"/>
          <p:cNvSpPr>
            <a:spLocks noChangeArrowheads="1"/>
          </p:cNvSpPr>
          <p:nvPr/>
        </p:nvSpPr>
        <p:spPr bwMode="auto">
          <a:xfrm>
            <a:off x="4286250" y="2928938"/>
            <a:ext cx="3571875" cy="228600"/>
          </a:xfrm>
          <a:prstGeom prst="rect">
            <a:avLst/>
          </a:prstGeom>
          <a:noFill/>
          <a:ln w="31750">
            <a:solidFill>
              <a:schemeClr val="tx2"/>
            </a:solidFill>
            <a:miter lim="800000"/>
            <a:headEnd/>
            <a:tailEnd/>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diamond(in)">
                                      <p:cBhvr>
                                        <p:cTn id="7" dur="2000"/>
                                        <p:tgtEl>
                                          <p:spTgt spid="1618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1798"/>
                                        </p:tgtEl>
                                        <p:attrNameLst>
                                          <p:attrName>style.visibility</p:attrName>
                                        </p:attrNameLst>
                                      </p:cBhvr>
                                      <p:to>
                                        <p:strVal val="visible"/>
                                      </p:to>
                                    </p:set>
                                    <p:animEffect transition="in" filter="blinds(horizontal)">
                                      <p:cBhvr>
                                        <p:cTn id="12" dur="500"/>
                                        <p:tgtEl>
                                          <p:spTgt spid="161798"/>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0" grpId="0" animBg="1"/>
      <p:bldP spid="16179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2395538" y="1339850"/>
            <a:ext cx="1600200" cy="228600"/>
          </a:xfrm>
          <a:prstGeom prst="rect">
            <a:avLst/>
          </a:prstGeom>
          <a:noFill/>
          <a:ln w="31750">
            <a:solidFill>
              <a:schemeClr val="tx2"/>
            </a:solidFill>
            <a:miter lim="800000"/>
            <a:headEnd/>
            <a:tailEnd/>
          </a:ln>
        </p:spPr>
        <p:txBody>
          <a:bodyPr wrap="none" anchor="ctr"/>
          <a:lstStyle/>
          <a:p>
            <a:endParaRPr lang="zh-CN" altLang="en-US"/>
          </a:p>
        </p:txBody>
      </p:sp>
      <p:sp>
        <p:nvSpPr>
          <p:cNvPr id="156677" name="Rectangle 5"/>
          <p:cNvSpPr>
            <a:spLocks noChangeArrowheads="1"/>
          </p:cNvSpPr>
          <p:nvPr/>
        </p:nvSpPr>
        <p:spPr bwMode="auto">
          <a:xfrm>
            <a:off x="2143125" y="1000125"/>
            <a:ext cx="3429000" cy="228600"/>
          </a:xfrm>
          <a:prstGeom prst="rect">
            <a:avLst/>
          </a:prstGeom>
          <a:noFill/>
          <a:ln w="31750">
            <a:solidFill>
              <a:schemeClr val="tx2"/>
            </a:solidFill>
            <a:miter lim="800000"/>
            <a:headEnd/>
            <a:tailEnd/>
          </a:ln>
        </p:spPr>
        <p:txBody>
          <a:bodyPr wrap="none" anchor="ctr"/>
          <a:lstStyle/>
          <a:p>
            <a:endParaRPr lang="zh-CN" altLang="en-US"/>
          </a:p>
        </p:txBody>
      </p:sp>
      <p:pic>
        <p:nvPicPr>
          <p:cNvPr id="7" name="Picture 4"/>
          <p:cNvPicPr>
            <a:picLocks noChangeAspect="1" noChangeArrowheads="1"/>
          </p:cNvPicPr>
          <p:nvPr/>
        </p:nvPicPr>
        <p:blipFill>
          <a:blip r:embed="rId3"/>
          <a:srcRect/>
          <a:stretch>
            <a:fillRect/>
          </a:stretch>
        </p:blipFill>
        <p:spPr bwMode="auto">
          <a:xfrm>
            <a:off x="7215188" y="128588"/>
            <a:ext cx="1857375" cy="371475"/>
          </a:xfrm>
          <a:prstGeom prst="rect">
            <a:avLst/>
          </a:prstGeom>
          <a:noFill/>
          <a:ln w="9525" algn="ctr">
            <a:noFill/>
            <a:miter lim="800000"/>
            <a:headEnd/>
            <a:tailEnd/>
          </a:ln>
        </p:spPr>
      </p:pic>
      <p:pic>
        <p:nvPicPr>
          <p:cNvPr id="133125" name="图片 7" descr="2008-12-22_231116.gif"/>
          <p:cNvPicPr>
            <a:picLocks noChangeAspect="1"/>
          </p:cNvPicPr>
          <p:nvPr/>
        </p:nvPicPr>
        <p:blipFill>
          <a:blip r:embed="rId4"/>
          <a:srcRect/>
          <a:stretch>
            <a:fillRect/>
          </a:stretch>
        </p:blipFill>
        <p:spPr bwMode="auto">
          <a:xfrm>
            <a:off x="0" y="0"/>
            <a:ext cx="5786438" cy="4602163"/>
          </a:xfrm>
          <a:prstGeom prst="rect">
            <a:avLst/>
          </a:prstGeom>
          <a:noFill/>
          <a:ln w="9525">
            <a:noFill/>
            <a:miter lim="800000"/>
            <a:headEnd/>
            <a:tailEnd/>
          </a:ln>
        </p:spPr>
      </p:pic>
      <p:pic>
        <p:nvPicPr>
          <p:cNvPr id="9" name="图片 8" descr="2008-12-22_231203.gif"/>
          <p:cNvPicPr>
            <a:picLocks noChangeAspect="1"/>
          </p:cNvPicPr>
          <p:nvPr/>
        </p:nvPicPr>
        <p:blipFill>
          <a:blip r:embed="rId5"/>
          <a:srcRect/>
          <a:stretch>
            <a:fillRect/>
          </a:stretch>
        </p:blipFill>
        <p:spPr bwMode="auto">
          <a:xfrm>
            <a:off x="1785938" y="1214438"/>
            <a:ext cx="5835650" cy="4616450"/>
          </a:xfrm>
          <a:prstGeom prst="rect">
            <a:avLst/>
          </a:prstGeom>
          <a:noFill/>
          <a:ln w="9525">
            <a:noFill/>
            <a:miter lim="800000"/>
            <a:headEnd/>
            <a:tailEnd/>
          </a:ln>
        </p:spPr>
      </p:pic>
      <p:pic>
        <p:nvPicPr>
          <p:cNvPr id="10" name="图片 9" descr="2008-12-22_231352.gif"/>
          <p:cNvPicPr>
            <a:picLocks noChangeAspect="1"/>
          </p:cNvPicPr>
          <p:nvPr/>
        </p:nvPicPr>
        <p:blipFill>
          <a:blip r:embed="rId6"/>
          <a:srcRect/>
          <a:stretch>
            <a:fillRect/>
          </a:stretch>
        </p:blipFill>
        <p:spPr bwMode="auto">
          <a:xfrm>
            <a:off x="2571750" y="2428875"/>
            <a:ext cx="6572250" cy="4098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box(in)">
                                      <p:cBhvr>
                                        <p:cTn id="7" dur="500"/>
                                        <p:tgtEl>
                                          <p:spTgt spid="1566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6677"/>
                                        </p:tgtEl>
                                        <p:attrNameLst>
                                          <p:attrName>style.visibility</p:attrName>
                                        </p:attrNameLst>
                                      </p:cBhvr>
                                      <p:to>
                                        <p:strVal val="visible"/>
                                      </p:to>
                                    </p:set>
                                    <p:animEffect transition="in" filter="checkerboard(across)">
                                      <p:cBhvr>
                                        <p:cTn id="12" dur="500"/>
                                        <p:tgtEl>
                                          <p:spTgt spid="156677"/>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nimBg="1"/>
      <p:bldP spid="15667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endParaRPr lang="zh-CN" altLang="en-US" smtClean="0">
              <a:ea typeface="宋体" pitchFamily="2" charset="-122"/>
            </a:endParaRPr>
          </a:p>
        </p:txBody>
      </p:sp>
      <p:pic>
        <p:nvPicPr>
          <p:cNvPr id="134147" name="Picture 3"/>
          <p:cNvPicPr>
            <a:picLocks noGrp="1" noChangeAspect="1" noChangeArrowheads="1"/>
          </p:cNvPicPr>
          <p:nvPr>
            <p:ph type="body" idx="1"/>
          </p:nvPr>
        </p:nvPicPr>
        <p:blipFill>
          <a:blip r:embed="rId2"/>
          <a:srcRect/>
          <a:stretch>
            <a:fillRect/>
          </a:stretch>
        </p:blipFill>
        <p:spPr>
          <a:xfrm>
            <a:off x="0" y="0"/>
            <a:ext cx="9144000" cy="6553200"/>
          </a:xfrm>
        </p:spPr>
      </p:pic>
      <p:pic>
        <p:nvPicPr>
          <p:cNvPr id="264197" name="Picture 5" descr="图片1"/>
          <p:cNvPicPr>
            <a:picLocks noChangeAspect="1" noChangeArrowheads="1"/>
          </p:cNvPicPr>
          <p:nvPr/>
        </p:nvPicPr>
        <p:blipFill>
          <a:blip r:embed="rId3"/>
          <a:srcRect/>
          <a:stretch>
            <a:fillRect/>
          </a:stretch>
        </p:blipFill>
        <p:spPr bwMode="auto">
          <a:xfrm>
            <a:off x="3124200" y="2209800"/>
            <a:ext cx="5494338" cy="4273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7369175" cy="836613"/>
          </a:xfrm>
        </p:spPr>
        <p:txBody>
          <a:bodyPr/>
          <a:lstStyle/>
          <a:p>
            <a:pPr eaLnBrk="1" hangingPunct="1"/>
            <a:r>
              <a:rPr lang="en-US" altLang="zh-CN" sz="2400" i="1" dirty="0" smtClean="0">
                <a:solidFill>
                  <a:srgbClr val="236402"/>
                </a:solidFill>
                <a:ea typeface="宋体" pitchFamily="2" charset="-122"/>
              </a:rPr>
              <a:t>Web of Knowledge</a:t>
            </a:r>
            <a:r>
              <a:rPr lang="en-US" altLang="zh-CN" sz="2400" dirty="0" smtClean="0">
                <a:solidFill>
                  <a:srgbClr val="236402"/>
                </a:solidFill>
                <a:ea typeface="宋体" pitchFamily="2" charset="-122"/>
              </a:rPr>
              <a:t>: </a:t>
            </a:r>
            <a:br>
              <a:rPr lang="en-US" altLang="zh-CN" sz="2400" dirty="0" smtClean="0">
                <a:solidFill>
                  <a:srgbClr val="236402"/>
                </a:solidFill>
                <a:ea typeface="宋体" pitchFamily="2" charset="-122"/>
              </a:rPr>
            </a:br>
            <a:r>
              <a:rPr lang="zh-CN" altLang="en-US" sz="2400" dirty="0" smtClean="0">
                <a:solidFill>
                  <a:srgbClr val="236402"/>
                </a:solidFill>
                <a:ea typeface="宋体" pitchFamily="2" charset="-122"/>
              </a:rPr>
              <a:t>为科研人员研究工作流建立整合的创新研究平台</a:t>
            </a:r>
            <a:endParaRPr lang="zh-CN" altLang="zh-CN" sz="2400" dirty="0" smtClean="0">
              <a:ea typeface="宋体" pitchFamily="2" charset="-122"/>
            </a:endParaRPr>
          </a:p>
        </p:txBody>
      </p:sp>
      <p:grpSp>
        <p:nvGrpSpPr>
          <p:cNvPr id="135171" name="Group 4"/>
          <p:cNvGrpSpPr>
            <a:grpSpLocks/>
          </p:cNvGrpSpPr>
          <p:nvPr/>
        </p:nvGrpSpPr>
        <p:grpSpPr bwMode="auto">
          <a:xfrm>
            <a:off x="838200" y="1447800"/>
            <a:ext cx="7567613" cy="5040313"/>
            <a:chOff x="218" y="436"/>
            <a:chExt cx="5467" cy="3603"/>
          </a:xfrm>
        </p:grpSpPr>
        <p:sp>
          <p:nvSpPr>
            <p:cNvPr id="135172" name="AutoShape 5"/>
            <p:cNvSpPr>
              <a:spLocks noChangeArrowheads="1"/>
            </p:cNvSpPr>
            <p:nvPr/>
          </p:nvSpPr>
          <p:spPr bwMode="auto">
            <a:xfrm rot="-5400000">
              <a:off x="1149" y="589"/>
              <a:ext cx="3463" cy="33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2 h 21600"/>
                <a:gd name="T20" fmla="*/ 18438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23" y="12054"/>
                  </a:moveTo>
                  <a:cubicBezTo>
                    <a:pt x="18888" y="11639"/>
                    <a:pt x="18921" y="11220"/>
                    <a:pt x="18921" y="10800"/>
                  </a:cubicBezTo>
                  <a:cubicBezTo>
                    <a:pt x="18921" y="6753"/>
                    <a:pt x="15942" y="3325"/>
                    <a:pt x="11936" y="2758"/>
                  </a:cubicBezTo>
                  <a:lnTo>
                    <a:pt x="12311" y="106"/>
                  </a:lnTo>
                  <a:cubicBezTo>
                    <a:pt x="17639" y="859"/>
                    <a:pt x="21600" y="5419"/>
                    <a:pt x="21600" y="10800"/>
                  </a:cubicBezTo>
                  <a:cubicBezTo>
                    <a:pt x="21600" y="11358"/>
                    <a:pt x="21556" y="11916"/>
                    <a:pt x="21470" y="12468"/>
                  </a:cubicBezTo>
                  <a:lnTo>
                    <a:pt x="24137" y="12886"/>
                  </a:lnTo>
                  <a:lnTo>
                    <a:pt x="19523" y="16253"/>
                  </a:lnTo>
                  <a:lnTo>
                    <a:pt x="16155" y="11637"/>
                  </a:lnTo>
                  <a:lnTo>
                    <a:pt x="18823" y="12054"/>
                  </a:lnTo>
                  <a:close/>
                </a:path>
              </a:pathLst>
            </a:custGeom>
            <a:gradFill rotWithShape="1">
              <a:gsLst>
                <a:gs pos="0">
                  <a:srgbClr val="78A22F">
                    <a:alpha val="0"/>
                  </a:srgbClr>
                </a:gs>
                <a:gs pos="100000">
                  <a:srgbClr val="688C29"/>
                </a:gs>
              </a:gsLst>
              <a:lin ang="5400000" scaled="1"/>
            </a:gradFill>
            <a:ln w="9525" algn="ctr">
              <a:noFill/>
              <a:miter lim="800000"/>
              <a:headEnd/>
              <a:tailEnd/>
            </a:ln>
          </p:spPr>
          <p:txBody>
            <a:bodyPr wrap="none" lIns="0" tIns="0" rIns="182880" bIns="0" anchor="ctr"/>
            <a:lstStyle/>
            <a:p>
              <a:endParaRPr lang="zh-CN" altLang="en-US"/>
            </a:p>
          </p:txBody>
        </p:sp>
        <p:sp>
          <p:nvSpPr>
            <p:cNvPr id="531462" name="AutoShape 6"/>
            <p:cNvSpPr>
              <a:spLocks noChangeArrowheads="1"/>
            </p:cNvSpPr>
            <p:nvPr/>
          </p:nvSpPr>
          <p:spPr bwMode="auto">
            <a:xfrm rot="16200000">
              <a:off x="1112" y="480"/>
              <a:ext cx="3463" cy="3375"/>
            </a:xfrm>
            <a:custGeom>
              <a:avLst/>
              <a:gdLst>
                <a:gd name="G0" fmla="+- -6235455 0 0"/>
                <a:gd name="G1" fmla="+- -9870530 0 0"/>
                <a:gd name="G2" fmla="+- -6235455 0 -9870530"/>
                <a:gd name="G3" fmla="+- 10800 0 0"/>
                <a:gd name="G4" fmla="+- 0 0 -6235455"/>
                <a:gd name="T0" fmla="*/ 360 256 1"/>
                <a:gd name="T1" fmla="*/ 0 256 1"/>
                <a:gd name="G5" fmla="+- G2 T0 T1"/>
                <a:gd name="G6" fmla="?: G2 G2 G5"/>
                <a:gd name="G7" fmla="+- 0 0 G6"/>
                <a:gd name="G8" fmla="+- 7950 0 0"/>
                <a:gd name="G9" fmla="+- 0 0 -9870530"/>
                <a:gd name="G10" fmla="+- 7950 0 2700"/>
                <a:gd name="G11" fmla="cos G10 -6235455"/>
                <a:gd name="G12" fmla="sin G10 -6235455"/>
                <a:gd name="G13" fmla="cos 13500 -6235455"/>
                <a:gd name="G14" fmla="sin 13500 -6235455"/>
                <a:gd name="G15" fmla="+- G11 10800 0"/>
                <a:gd name="G16" fmla="+- G12 10800 0"/>
                <a:gd name="G17" fmla="+- G13 10800 0"/>
                <a:gd name="G18" fmla="+- G14 10800 0"/>
                <a:gd name="G19" fmla="*/ 7950 1 2"/>
                <a:gd name="G20" fmla="+- G19 5400 0"/>
                <a:gd name="G21" fmla="cos G20 -6235455"/>
                <a:gd name="G22" fmla="sin G20 -6235455"/>
                <a:gd name="G23" fmla="+- G21 10800 0"/>
                <a:gd name="G24" fmla="+- G12 G23 G22"/>
                <a:gd name="G25" fmla="+- G22 G23 G11"/>
                <a:gd name="G26" fmla="cos 10800 -6235455"/>
                <a:gd name="G27" fmla="sin 10800 -6235455"/>
                <a:gd name="G28" fmla="cos 7950 -6235455"/>
                <a:gd name="G29" fmla="sin 7950 -6235455"/>
                <a:gd name="G30" fmla="+- G26 10800 0"/>
                <a:gd name="G31" fmla="+- G27 10800 0"/>
                <a:gd name="G32" fmla="+- G28 10800 0"/>
                <a:gd name="G33" fmla="+- G29 10800 0"/>
                <a:gd name="G34" fmla="+- G19 5400 0"/>
                <a:gd name="G35" fmla="cos G34 -9870530"/>
                <a:gd name="G36" fmla="sin G34 -9870530"/>
                <a:gd name="G37" fmla="+/ -9870530 -6235455 2"/>
                <a:gd name="T2" fmla="*/ 180 256 1"/>
                <a:gd name="T3" fmla="*/ 0 256 1"/>
                <a:gd name="G38" fmla="+- G37 T2 T3"/>
                <a:gd name="G39" fmla="?: G2 G37 G38"/>
                <a:gd name="G40" fmla="cos 10800 G39"/>
                <a:gd name="G41" fmla="sin 10800 G39"/>
                <a:gd name="G42" fmla="cos 7950 G39"/>
                <a:gd name="G43" fmla="sin 7950 G39"/>
                <a:gd name="G44" fmla="+- G40 10800 0"/>
                <a:gd name="G45" fmla="+- G41 10800 0"/>
                <a:gd name="G46" fmla="+- G42 10800 0"/>
                <a:gd name="G47" fmla="+- G43 10800 0"/>
                <a:gd name="G48" fmla="+- G35 10800 0"/>
                <a:gd name="G49" fmla="+- G36 10800 0"/>
                <a:gd name="T4" fmla="*/ 4937 w 21600"/>
                <a:gd name="T5" fmla="*/ 1729 h 21600"/>
                <a:gd name="T6" fmla="*/ 2631 w 21600"/>
                <a:gd name="T7" fmla="*/ 6199 h 21600"/>
                <a:gd name="T8" fmla="*/ 6484 w 21600"/>
                <a:gd name="T9" fmla="*/ 4123 h 21600"/>
                <a:gd name="T10" fmla="*/ 9589 w 21600"/>
                <a:gd name="T11" fmla="*/ -2646 h 21600"/>
                <a:gd name="T12" fmla="*/ 14068 w 21600"/>
                <a:gd name="T13" fmla="*/ 1092 h 21600"/>
                <a:gd name="T14" fmla="*/ 10329 w 21600"/>
                <a:gd name="T15" fmla="*/ 557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087" y="2882"/>
                  </a:moveTo>
                  <a:cubicBezTo>
                    <a:pt x="7480" y="3116"/>
                    <a:pt x="5157" y="4618"/>
                    <a:pt x="3873" y="6898"/>
                  </a:cubicBezTo>
                  <a:lnTo>
                    <a:pt x="1389" y="5500"/>
                  </a:lnTo>
                  <a:cubicBezTo>
                    <a:pt x="3134" y="2402"/>
                    <a:pt x="6290" y="362"/>
                    <a:pt x="9831" y="43"/>
                  </a:cubicBezTo>
                  <a:lnTo>
                    <a:pt x="9589" y="-2646"/>
                  </a:lnTo>
                  <a:lnTo>
                    <a:pt x="14068" y="1092"/>
                  </a:lnTo>
                  <a:lnTo>
                    <a:pt x="10329" y="5571"/>
                  </a:lnTo>
                  <a:lnTo>
                    <a:pt x="10087" y="2882"/>
                  </a:lnTo>
                  <a:close/>
                </a:path>
              </a:pathLst>
            </a:custGeom>
            <a:gradFill rotWithShape="1">
              <a:gsLst>
                <a:gs pos="0">
                  <a:srgbClr val="FFB400">
                    <a:alpha val="0"/>
                  </a:srgbClr>
                </a:gs>
                <a:gs pos="50000">
                  <a:srgbClr val="FFB400">
                    <a:gamma/>
                    <a:tint val="73725"/>
                    <a:invGamma/>
                  </a:srgbClr>
                </a:gs>
                <a:gs pos="100000">
                  <a:srgbClr val="FFB400">
                    <a:alpha val="0"/>
                  </a:srgbClr>
                </a:gs>
              </a:gsLst>
              <a:lin ang="0" scaled="1"/>
            </a:gradFill>
            <a:ln w="9525" algn="ctr">
              <a:noFill/>
              <a:miter lim="800000"/>
              <a:headEnd/>
              <a:tailEnd/>
            </a:ln>
            <a:effectLst/>
          </p:spPr>
          <p:txBody>
            <a:bodyPr wrap="none" lIns="0" tIns="0" rIns="182880" bIns="0" anchor="ctr"/>
            <a:lstStyle/>
            <a:p>
              <a:pPr>
                <a:defRPr/>
              </a:pPr>
              <a:endParaRPr lang="zh-CN" altLang="en-US"/>
            </a:p>
          </p:txBody>
        </p:sp>
        <p:sp>
          <p:nvSpPr>
            <p:cNvPr id="135176" name="AutoShape 7"/>
            <p:cNvSpPr>
              <a:spLocks noChangeArrowheads="1"/>
            </p:cNvSpPr>
            <p:nvPr/>
          </p:nvSpPr>
          <p:spPr bwMode="auto">
            <a:xfrm rot="-5400000">
              <a:off x="1116" y="507"/>
              <a:ext cx="3397" cy="34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59 h 21600"/>
                <a:gd name="T20" fmla="*/ 18440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762" y="8427"/>
                  </a:moveTo>
                  <a:cubicBezTo>
                    <a:pt x="2535" y="9197"/>
                    <a:pt x="2420" y="9996"/>
                    <a:pt x="2420" y="10799"/>
                  </a:cubicBezTo>
                  <a:cubicBezTo>
                    <a:pt x="2419" y="13095"/>
                    <a:pt x="3361" y="15290"/>
                    <a:pt x="5025" y="16872"/>
                  </a:cubicBezTo>
                  <a:lnTo>
                    <a:pt x="3357" y="18626"/>
                  </a:lnTo>
                  <a:cubicBezTo>
                    <a:pt x="1213" y="16587"/>
                    <a:pt x="0" y="13758"/>
                    <a:pt x="0" y="10800"/>
                  </a:cubicBezTo>
                  <a:cubicBezTo>
                    <a:pt x="-1" y="9764"/>
                    <a:pt x="148" y="8734"/>
                    <a:pt x="441" y="7742"/>
                  </a:cubicBezTo>
                  <a:lnTo>
                    <a:pt x="-2148" y="6977"/>
                  </a:lnTo>
                  <a:lnTo>
                    <a:pt x="2709" y="4334"/>
                  </a:lnTo>
                  <a:lnTo>
                    <a:pt x="5352" y="9191"/>
                  </a:lnTo>
                  <a:lnTo>
                    <a:pt x="2762" y="8427"/>
                  </a:lnTo>
                  <a:close/>
                </a:path>
              </a:pathLst>
            </a:custGeom>
            <a:gradFill rotWithShape="1">
              <a:gsLst>
                <a:gs pos="0">
                  <a:srgbClr val="0071A5"/>
                </a:gs>
                <a:gs pos="100000">
                  <a:srgbClr val="0083BF">
                    <a:alpha val="0"/>
                  </a:srgbClr>
                </a:gs>
              </a:gsLst>
              <a:lin ang="5400000" scaled="1"/>
            </a:gradFill>
            <a:ln w="9525" algn="ctr">
              <a:noFill/>
              <a:miter lim="800000"/>
              <a:headEnd/>
              <a:tailEnd/>
            </a:ln>
          </p:spPr>
          <p:txBody>
            <a:bodyPr wrap="none" lIns="0" tIns="0" rIns="182880" bIns="0" anchor="ctr"/>
            <a:lstStyle/>
            <a:p>
              <a:endParaRPr lang="zh-CN" altLang="en-US"/>
            </a:p>
          </p:txBody>
        </p:sp>
        <p:sp>
          <p:nvSpPr>
            <p:cNvPr id="531464" name="AutoShape 8"/>
            <p:cNvSpPr>
              <a:spLocks noChangeArrowheads="1"/>
            </p:cNvSpPr>
            <p:nvPr/>
          </p:nvSpPr>
          <p:spPr bwMode="auto">
            <a:xfrm rot="16200000">
              <a:off x="1149" y="599"/>
              <a:ext cx="3461" cy="3375"/>
            </a:xfrm>
            <a:custGeom>
              <a:avLst/>
              <a:gdLst>
                <a:gd name="G0" fmla="+- 7926124 0 0"/>
                <a:gd name="G1" fmla="+- 1537744 0 0"/>
                <a:gd name="G2" fmla="+- 7926124 0 1537744"/>
                <a:gd name="G3" fmla="+- 10800 0 0"/>
                <a:gd name="G4" fmla="+- 0 0 7926124"/>
                <a:gd name="T0" fmla="*/ 360 256 1"/>
                <a:gd name="T1" fmla="*/ 0 256 1"/>
                <a:gd name="G5" fmla="+- G2 T0 T1"/>
                <a:gd name="G6" fmla="?: G2 G2 G5"/>
                <a:gd name="G7" fmla="+- 0 0 G6"/>
                <a:gd name="G8" fmla="+- 8072 0 0"/>
                <a:gd name="G9" fmla="+- 0 0 1537744"/>
                <a:gd name="G10" fmla="+- 8072 0 2700"/>
                <a:gd name="G11" fmla="cos G10 7926124"/>
                <a:gd name="G12" fmla="sin G10 7926124"/>
                <a:gd name="G13" fmla="cos 13500 7926124"/>
                <a:gd name="G14" fmla="sin 13500 7926124"/>
                <a:gd name="G15" fmla="+- G11 10800 0"/>
                <a:gd name="G16" fmla="+- G12 10800 0"/>
                <a:gd name="G17" fmla="+- G13 10800 0"/>
                <a:gd name="G18" fmla="+- G14 10800 0"/>
                <a:gd name="G19" fmla="*/ 8072 1 2"/>
                <a:gd name="G20" fmla="+- G19 5400 0"/>
                <a:gd name="G21" fmla="cos G20 7926124"/>
                <a:gd name="G22" fmla="sin G20 7926124"/>
                <a:gd name="G23" fmla="+- G21 10800 0"/>
                <a:gd name="G24" fmla="+- G12 G23 G22"/>
                <a:gd name="G25" fmla="+- G22 G23 G11"/>
                <a:gd name="G26" fmla="cos 10800 7926124"/>
                <a:gd name="G27" fmla="sin 10800 7926124"/>
                <a:gd name="G28" fmla="cos 8072 7926124"/>
                <a:gd name="G29" fmla="sin 8072 7926124"/>
                <a:gd name="G30" fmla="+- G26 10800 0"/>
                <a:gd name="G31" fmla="+- G27 10800 0"/>
                <a:gd name="G32" fmla="+- G28 10800 0"/>
                <a:gd name="G33" fmla="+- G29 10800 0"/>
                <a:gd name="G34" fmla="+- G19 5400 0"/>
                <a:gd name="G35" fmla="cos G34 1537744"/>
                <a:gd name="G36" fmla="sin G34 1537744"/>
                <a:gd name="G37" fmla="+/ 1537744 7926124 2"/>
                <a:gd name="T2" fmla="*/ 180 256 1"/>
                <a:gd name="T3" fmla="*/ 0 256 1"/>
                <a:gd name="G38" fmla="+- G37 T2 T3"/>
                <a:gd name="G39" fmla="?: G2 G37 G38"/>
                <a:gd name="G40" fmla="cos 10800 G39"/>
                <a:gd name="G41" fmla="sin 10800 G39"/>
                <a:gd name="G42" fmla="cos 8072 G39"/>
                <a:gd name="G43" fmla="sin 8072 G39"/>
                <a:gd name="G44" fmla="+- G40 10800 0"/>
                <a:gd name="G45" fmla="+- G41 10800 0"/>
                <a:gd name="G46" fmla="+- G42 10800 0"/>
                <a:gd name="G47" fmla="+- G43 10800 0"/>
                <a:gd name="G48" fmla="+- G35 10800 0"/>
                <a:gd name="G49" fmla="+- G36 10800 0"/>
                <a:gd name="T4" fmla="*/ 14100 w 21600"/>
                <a:gd name="T5" fmla="*/ 21083 h 21600"/>
                <a:gd name="T6" fmla="*/ 19455 w 21600"/>
                <a:gd name="T7" fmla="*/ 14557 h 21600"/>
                <a:gd name="T8" fmla="*/ 13267 w 21600"/>
                <a:gd name="T9" fmla="*/ 18485 h 21600"/>
                <a:gd name="T10" fmla="*/ 3858 w 21600"/>
                <a:gd name="T11" fmla="*/ 22378 h 21600"/>
                <a:gd name="T12" fmla="*/ 2462 w 21600"/>
                <a:gd name="T13" fmla="*/ 16804 h 21600"/>
                <a:gd name="T14" fmla="*/ 8037 w 21600"/>
                <a:gd name="T15" fmla="*/ 154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6649" y="17723"/>
                  </a:moveTo>
                  <a:cubicBezTo>
                    <a:pt x="7903" y="18474"/>
                    <a:pt x="9337" y="18872"/>
                    <a:pt x="10800" y="18872"/>
                  </a:cubicBezTo>
                  <a:cubicBezTo>
                    <a:pt x="14015" y="18871"/>
                    <a:pt x="16924" y="16963"/>
                    <a:pt x="18204" y="14014"/>
                  </a:cubicBezTo>
                  <a:lnTo>
                    <a:pt x="20706" y="15100"/>
                  </a:lnTo>
                  <a:cubicBezTo>
                    <a:pt x="18993" y="19046"/>
                    <a:pt x="15102" y="21599"/>
                    <a:pt x="10800" y="21600"/>
                  </a:cubicBezTo>
                  <a:cubicBezTo>
                    <a:pt x="8843" y="21600"/>
                    <a:pt x="6924" y="21068"/>
                    <a:pt x="5246" y="20062"/>
                  </a:cubicBezTo>
                  <a:lnTo>
                    <a:pt x="3858" y="22378"/>
                  </a:lnTo>
                  <a:lnTo>
                    <a:pt x="2462" y="16804"/>
                  </a:lnTo>
                  <a:lnTo>
                    <a:pt x="8037" y="15407"/>
                  </a:lnTo>
                  <a:lnTo>
                    <a:pt x="6649" y="17723"/>
                  </a:lnTo>
                  <a:close/>
                </a:path>
              </a:pathLst>
            </a:custGeom>
            <a:gradFill rotWithShape="1">
              <a:gsLst>
                <a:gs pos="0">
                  <a:schemeClr val="folHlink">
                    <a:gamma/>
                    <a:shade val="46275"/>
                    <a:invGamma/>
                  </a:schemeClr>
                </a:gs>
                <a:gs pos="100000">
                  <a:schemeClr val="folHlink">
                    <a:alpha val="0"/>
                  </a:schemeClr>
                </a:gs>
              </a:gsLst>
              <a:lin ang="0" scaled="1"/>
            </a:gradFill>
            <a:ln w="9525" algn="ctr">
              <a:noFill/>
              <a:miter lim="800000"/>
              <a:headEnd/>
              <a:tailEnd/>
            </a:ln>
            <a:effectLst/>
          </p:spPr>
          <p:txBody>
            <a:bodyPr wrap="none" lIns="0" tIns="0" rIns="182880" bIns="0" anchor="ctr"/>
            <a:lstStyle/>
            <a:p>
              <a:pPr>
                <a:defRPr/>
              </a:pPr>
              <a:endParaRPr lang="zh-CN" altLang="en-US"/>
            </a:p>
          </p:txBody>
        </p:sp>
        <p:sp>
          <p:nvSpPr>
            <p:cNvPr id="135178" name="Text Box 9"/>
            <p:cNvSpPr txBox="1">
              <a:spLocks noChangeArrowheads="1"/>
            </p:cNvSpPr>
            <p:nvPr/>
          </p:nvSpPr>
          <p:spPr bwMode="auto">
            <a:xfrm>
              <a:off x="4218" y="1361"/>
              <a:ext cx="1467" cy="528"/>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Web of Science</a:t>
              </a:r>
              <a:br>
                <a:rPr lang="en-US" altLang="ja-JP" sz="1600">
                  <a:solidFill>
                    <a:srgbClr val="4B4B4B"/>
                  </a:solidFill>
                  <a:latin typeface="Arial" pitchFamily="34" charset="0"/>
                  <a:ea typeface="MS PGothic" pitchFamily="34" charset="-128"/>
                </a:rPr>
              </a:br>
              <a:r>
                <a:rPr lang="zh-CN" altLang="en-US" sz="1600">
                  <a:solidFill>
                    <a:srgbClr val="4B4B4B"/>
                  </a:solidFill>
                  <a:latin typeface="Arial" pitchFamily="34" charset="0"/>
                  <a:ea typeface="MS PGothic" pitchFamily="34" charset="-128"/>
                </a:rPr>
                <a:t>同平台其它数据库</a:t>
              </a:r>
              <a:r>
                <a:rPr lang="ja-JP" altLang="en-US" sz="1600">
                  <a:solidFill>
                    <a:srgbClr val="4B4B4B"/>
                  </a:solidFill>
                  <a:latin typeface="Arial" pitchFamily="34" charset="0"/>
                  <a:ea typeface="MS PGothic" pitchFamily="34" charset="-128"/>
                </a:rPr>
                <a:t/>
              </a:r>
              <a:br>
                <a:rPr lang="ja-JP" altLang="en-US" sz="1600">
                  <a:solidFill>
                    <a:srgbClr val="4B4B4B"/>
                  </a:solidFill>
                  <a:latin typeface="Arial" pitchFamily="34" charset="0"/>
                  <a:ea typeface="MS PGothic" pitchFamily="34" charset="-128"/>
                </a:rPr>
              </a:br>
              <a:r>
                <a:rPr lang="zh-CN" altLang="en-US" sz="1600">
                  <a:solidFill>
                    <a:srgbClr val="4B4B4B"/>
                  </a:solidFill>
                  <a:latin typeface="Arial" pitchFamily="34" charset="0"/>
                  <a:ea typeface="MS PGothic" pitchFamily="34" charset="-128"/>
                </a:rPr>
                <a:t>与其它数据库的链接</a:t>
              </a:r>
            </a:p>
          </p:txBody>
        </p:sp>
        <p:sp>
          <p:nvSpPr>
            <p:cNvPr id="135179" name="Text Box 10"/>
            <p:cNvSpPr txBox="1">
              <a:spLocks noChangeArrowheads="1"/>
            </p:cNvSpPr>
            <p:nvPr/>
          </p:nvSpPr>
          <p:spPr bwMode="auto">
            <a:xfrm>
              <a:off x="3061" y="3866"/>
              <a:ext cx="1011" cy="173"/>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a:solidFill>
                    <a:srgbClr val="4B4B4B"/>
                  </a:solidFill>
                  <a:latin typeface="Arial" pitchFamily="34" charset="0"/>
                  <a:ea typeface="MS PGothic" pitchFamily="34" charset="-128"/>
                </a:rPr>
                <a:t>EndNoteWeb</a:t>
              </a:r>
            </a:p>
          </p:txBody>
        </p:sp>
        <p:sp>
          <p:nvSpPr>
            <p:cNvPr id="135180" name="Text Box 11"/>
            <p:cNvSpPr txBox="1">
              <a:spLocks noChangeArrowheads="1"/>
            </p:cNvSpPr>
            <p:nvPr/>
          </p:nvSpPr>
          <p:spPr bwMode="auto">
            <a:xfrm>
              <a:off x="218" y="2664"/>
              <a:ext cx="1377" cy="440"/>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ScholarOne-</a:t>
              </a:r>
            </a:p>
            <a:p>
              <a:pPr>
                <a:spcBef>
                  <a:spcPct val="50000"/>
                </a:spcBef>
              </a:pPr>
              <a:r>
                <a:rPr lang="en-US" altLang="ja-JP" sz="1600">
                  <a:solidFill>
                    <a:srgbClr val="4B4B4B"/>
                  </a:solidFill>
                  <a:latin typeface="Arial" pitchFamily="34" charset="0"/>
                  <a:ea typeface="MS PGothic" pitchFamily="34" charset="-128"/>
                </a:rPr>
                <a:t>Manuscript Central</a:t>
              </a:r>
            </a:p>
          </p:txBody>
        </p:sp>
        <p:sp>
          <p:nvSpPr>
            <p:cNvPr id="135181" name="Text Box 12"/>
            <p:cNvSpPr txBox="1">
              <a:spLocks noChangeArrowheads="1"/>
            </p:cNvSpPr>
            <p:nvPr/>
          </p:nvSpPr>
          <p:spPr bwMode="auto">
            <a:xfrm>
              <a:off x="393" y="924"/>
              <a:ext cx="1310" cy="440"/>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zh-CN" altLang="en-US" sz="1600">
                  <a:solidFill>
                    <a:srgbClr val="4B4B4B"/>
                  </a:solidFill>
                  <a:latin typeface="Arial" pitchFamily="34" charset="0"/>
                  <a:ea typeface="MS PGothic" pitchFamily="34" charset="-128"/>
                </a:rPr>
                <a:t>期刊引证报告</a:t>
              </a:r>
              <a:r>
                <a:rPr lang="en-US" altLang="zh-CN" sz="1600">
                  <a:solidFill>
                    <a:srgbClr val="4B4B4B"/>
                  </a:solidFill>
                  <a:latin typeface="Arial" pitchFamily="34" charset="0"/>
                  <a:ea typeface="MS PGothic" pitchFamily="34" charset="-128"/>
                </a:rPr>
                <a:t>JCR</a:t>
              </a:r>
            </a:p>
            <a:p>
              <a:pPr>
                <a:spcBef>
                  <a:spcPct val="50000"/>
                </a:spcBef>
              </a:pPr>
              <a:r>
                <a:rPr lang="zh-CN" altLang="en-US" sz="1600">
                  <a:solidFill>
                    <a:srgbClr val="4B4B4B"/>
                  </a:solidFill>
                  <a:latin typeface="Arial" pitchFamily="34" charset="0"/>
                  <a:ea typeface="MS PGothic" pitchFamily="34" charset="-128"/>
                </a:rPr>
                <a:t>基本科学指标</a:t>
              </a:r>
              <a:r>
                <a:rPr lang="en-US" altLang="zh-CN" sz="1600">
                  <a:solidFill>
                    <a:srgbClr val="4B4B4B"/>
                  </a:solidFill>
                  <a:latin typeface="Arial" pitchFamily="34" charset="0"/>
                  <a:ea typeface="MS PGothic" pitchFamily="34" charset="-128"/>
                </a:rPr>
                <a:t>ESI</a:t>
              </a:r>
              <a:endParaRPr lang="en-US" altLang="ja-JP" sz="1600">
                <a:solidFill>
                  <a:srgbClr val="4B4B4B"/>
                </a:solidFill>
                <a:latin typeface="Arial" pitchFamily="34" charset="0"/>
                <a:ea typeface="MS PGothic" pitchFamily="34" charset="-128"/>
              </a:endParaRPr>
            </a:p>
          </p:txBody>
        </p:sp>
        <p:sp>
          <p:nvSpPr>
            <p:cNvPr id="135182" name="Text Box 13"/>
            <p:cNvSpPr txBox="1">
              <a:spLocks noChangeArrowheads="1"/>
            </p:cNvSpPr>
            <p:nvPr/>
          </p:nvSpPr>
          <p:spPr bwMode="auto">
            <a:xfrm>
              <a:off x="1484" y="545"/>
              <a:ext cx="1369" cy="176"/>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ResearcherID.com</a:t>
              </a:r>
            </a:p>
          </p:txBody>
        </p:sp>
        <p:grpSp>
          <p:nvGrpSpPr>
            <p:cNvPr id="135183" name="Group 14"/>
            <p:cNvGrpSpPr>
              <a:grpSpLocks/>
            </p:cNvGrpSpPr>
            <p:nvPr/>
          </p:nvGrpSpPr>
          <p:grpSpPr bwMode="auto">
            <a:xfrm>
              <a:off x="1519" y="965"/>
              <a:ext cx="2775" cy="2667"/>
              <a:chOff x="1519" y="956"/>
              <a:chExt cx="2775" cy="2667"/>
            </a:xfrm>
          </p:grpSpPr>
          <p:sp>
            <p:nvSpPr>
              <p:cNvPr id="135184" name="AutoShape 15"/>
              <p:cNvSpPr>
                <a:spLocks noChangeArrowheads="1"/>
              </p:cNvSpPr>
              <p:nvPr/>
            </p:nvSpPr>
            <p:spPr bwMode="auto">
              <a:xfrm rot="-6886644">
                <a:off x="1566" y="979"/>
                <a:ext cx="2667" cy="26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3 h 21600"/>
                  <a:gd name="T20" fmla="*/ 18433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395" y="10529"/>
                    </a:moveTo>
                    <a:cubicBezTo>
                      <a:pt x="17250" y="6991"/>
                      <a:pt x="14340" y="4199"/>
                      <a:pt x="10800" y="4199"/>
                    </a:cubicBezTo>
                    <a:cubicBezTo>
                      <a:pt x="7154" y="4199"/>
                      <a:pt x="4199" y="7154"/>
                      <a:pt x="4199" y="10800"/>
                    </a:cubicBezTo>
                    <a:cubicBezTo>
                      <a:pt x="4199" y="14445"/>
                      <a:pt x="7154" y="17401"/>
                      <a:pt x="10800" y="17401"/>
                    </a:cubicBezTo>
                    <a:cubicBezTo>
                      <a:pt x="13667" y="17401"/>
                      <a:pt x="16206" y="15549"/>
                      <a:pt x="17084" y="12820"/>
                    </a:cubicBezTo>
                    <a:lnTo>
                      <a:pt x="21081" y="14104"/>
                    </a:lnTo>
                    <a:cubicBezTo>
                      <a:pt x="19646" y="18571"/>
                      <a:pt x="15491" y="21599"/>
                      <a:pt x="10800" y="21600"/>
                    </a:cubicBezTo>
                    <a:cubicBezTo>
                      <a:pt x="4835" y="21600"/>
                      <a:pt x="0" y="16764"/>
                      <a:pt x="0" y="10800"/>
                    </a:cubicBezTo>
                    <a:cubicBezTo>
                      <a:pt x="0" y="4835"/>
                      <a:pt x="4835" y="0"/>
                      <a:pt x="10800" y="0"/>
                    </a:cubicBezTo>
                    <a:cubicBezTo>
                      <a:pt x="16592" y="-1"/>
                      <a:pt x="21353" y="4569"/>
                      <a:pt x="21590" y="10356"/>
                    </a:cubicBezTo>
                    <a:lnTo>
                      <a:pt x="24288" y="10245"/>
                    </a:lnTo>
                    <a:lnTo>
                      <a:pt x="19690" y="15238"/>
                    </a:lnTo>
                    <a:lnTo>
                      <a:pt x="14697" y="10639"/>
                    </a:lnTo>
                    <a:lnTo>
                      <a:pt x="17395" y="10529"/>
                    </a:lnTo>
                    <a:close/>
                  </a:path>
                </a:pathLst>
              </a:custGeom>
              <a:solidFill>
                <a:srgbClr val="DC0A0A"/>
              </a:solidFill>
              <a:ln w="9525" algn="ctr">
                <a:noFill/>
                <a:miter lim="800000"/>
                <a:headEnd/>
                <a:tailEnd/>
              </a:ln>
            </p:spPr>
            <p:txBody>
              <a:bodyPr wrap="none" lIns="0" tIns="0" rIns="182880" bIns="0" anchor="ctr"/>
              <a:lstStyle/>
              <a:p>
                <a:endParaRPr lang="zh-CN" altLang="en-US"/>
              </a:p>
            </p:txBody>
          </p:sp>
          <p:sp>
            <p:nvSpPr>
              <p:cNvPr id="135185" name="Text Box 16"/>
              <p:cNvSpPr txBox="1">
                <a:spLocks noChangeArrowheads="1"/>
              </p:cNvSpPr>
              <p:nvPr/>
            </p:nvSpPr>
            <p:spPr bwMode="auto">
              <a:xfrm>
                <a:off x="3122" y="1329"/>
                <a:ext cx="794"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检索</a:t>
                </a:r>
              </a:p>
            </p:txBody>
          </p:sp>
          <p:sp>
            <p:nvSpPr>
              <p:cNvPr id="135186" name="Text Box 17"/>
              <p:cNvSpPr txBox="1">
                <a:spLocks noChangeArrowheads="1"/>
              </p:cNvSpPr>
              <p:nvPr/>
            </p:nvSpPr>
            <p:spPr bwMode="auto">
              <a:xfrm>
                <a:off x="3442" y="1835"/>
                <a:ext cx="794"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分析</a:t>
                </a:r>
              </a:p>
            </p:txBody>
          </p:sp>
          <p:sp>
            <p:nvSpPr>
              <p:cNvPr id="135187" name="Text Box 18"/>
              <p:cNvSpPr txBox="1">
                <a:spLocks noChangeArrowheads="1"/>
              </p:cNvSpPr>
              <p:nvPr/>
            </p:nvSpPr>
            <p:spPr bwMode="auto">
              <a:xfrm>
                <a:off x="3499" y="2417"/>
                <a:ext cx="795"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发现</a:t>
                </a:r>
              </a:p>
            </p:txBody>
          </p:sp>
          <p:sp>
            <p:nvSpPr>
              <p:cNvPr id="135188" name="Text Box 19"/>
              <p:cNvSpPr txBox="1">
                <a:spLocks noChangeArrowheads="1"/>
              </p:cNvSpPr>
              <p:nvPr/>
            </p:nvSpPr>
            <p:spPr bwMode="auto">
              <a:xfrm>
                <a:off x="2667" y="3222"/>
                <a:ext cx="791"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写作</a:t>
                </a:r>
              </a:p>
            </p:txBody>
          </p:sp>
          <p:sp>
            <p:nvSpPr>
              <p:cNvPr id="135189" name="Text Box 20"/>
              <p:cNvSpPr txBox="1">
                <a:spLocks noChangeArrowheads="1"/>
              </p:cNvSpPr>
              <p:nvPr/>
            </p:nvSpPr>
            <p:spPr bwMode="auto">
              <a:xfrm>
                <a:off x="3246" y="2878"/>
                <a:ext cx="729"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引用</a:t>
                </a:r>
              </a:p>
            </p:txBody>
          </p:sp>
          <p:sp>
            <p:nvSpPr>
              <p:cNvPr id="135190" name="Text Box 21"/>
              <p:cNvSpPr txBox="1">
                <a:spLocks noChangeArrowheads="1"/>
              </p:cNvSpPr>
              <p:nvPr/>
            </p:nvSpPr>
            <p:spPr bwMode="auto">
              <a:xfrm>
                <a:off x="1613" y="2546"/>
                <a:ext cx="793"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审稿</a:t>
                </a:r>
              </a:p>
            </p:txBody>
          </p:sp>
          <p:sp>
            <p:nvSpPr>
              <p:cNvPr id="135191" name="Text Box 22"/>
              <p:cNvSpPr txBox="1">
                <a:spLocks noChangeArrowheads="1"/>
              </p:cNvSpPr>
              <p:nvPr/>
            </p:nvSpPr>
            <p:spPr bwMode="auto">
              <a:xfrm>
                <a:off x="1836" y="1442"/>
                <a:ext cx="791"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评估</a:t>
                </a:r>
              </a:p>
            </p:txBody>
          </p:sp>
          <p:sp>
            <p:nvSpPr>
              <p:cNvPr id="135192" name="Text Box 23"/>
              <p:cNvSpPr txBox="1">
                <a:spLocks noChangeArrowheads="1"/>
              </p:cNvSpPr>
              <p:nvPr/>
            </p:nvSpPr>
            <p:spPr bwMode="auto">
              <a:xfrm>
                <a:off x="1519" y="1934"/>
                <a:ext cx="795" cy="236"/>
              </a:xfrm>
              <a:prstGeom prst="rect">
                <a:avLst/>
              </a:prstGeom>
              <a:noFill/>
              <a:ln w="9525" algn="ctr">
                <a:noFill/>
                <a:miter lim="800000"/>
                <a:headEnd/>
                <a:tailEnd/>
              </a:ln>
            </p:spPr>
            <p:txBody>
              <a:bodyPr lIns="0" tIns="0" rIns="182880" bIns="0" anchor="ctr" anchorCtr="1">
                <a:spAutoFit/>
              </a:bodyPr>
              <a:lstStyle/>
              <a:p>
                <a:pPr>
                  <a:lnSpc>
                    <a:spcPct val="40000"/>
                  </a:lnSpc>
                  <a:spcBef>
                    <a:spcPct val="50000"/>
                  </a:spcBef>
                </a:pPr>
                <a:r>
                  <a:rPr lang="zh-CN" altLang="en-US" sz="1600">
                    <a:solidFill>
                      <a:schemeClr val="bg1"/>
                    </a:solidFill>
                    <a:latin typeface="宋体" pitchFamily="2" charset="-122"/>
                  </a:rPr>
                  <a:t>论文</a:t>
                </a:r>
              </a:p>
              <a:p>
                <a:pPr>
                  <a:lnSpc>
                    <a:spcPct val="40000"/>
                  </a:lnSpc>
                  <a:spcBef>
                    <a:spcPct val="50000"/>
                  </a:spcBef>
                </a:pPr>
                <a:r>
                  <a:rPr lang="zh-CN" altLang="en-US" sz="1600">
                    <a:solidFill>
                      <a:schemeClr val="bg1"/>
                    </a:solidFill>
                    <a:latin typeface="宋体" pitchFamily="2" charset="-122"/>
                  </a:rPr>
                  <a:t>发表</a:t>
                </a:r>
              </a:p>
            </p:txBody>
          </p:sp>
          <p:sp>
            <p:nvSpPr>
              <p:cNvPr id="135193" name="Rectangle 24"/>
              <p:cNvSpPr>
                <a:spLocks noChangeArrowheads="1"/>
              </p:cNvSpPr>
              <p:nvPr/>
            </p:nvSpPr>
            <p:spPr bwMode="auto">
              <a:xfrm>
                <a:off x="2599" y="962"/>
                <a:ext cx="308" cy="517"/>
              </a:xfrm>
              <a:prstGeom prst="rect">
                <a:avLst/>
              </a:prstGeom>
              <a:solidFill>
                <a:srgbClr val="DC0A0A"/>
              </a:solidFill>
              <a:ln w="9525" algn="ctr">
                <a:noFill/>
                <a:miter lim="800000"/>
                <a:headEnd/>
                <a:tailEnd/>
              </a:ln>
            </p:spPr>
            <p:txBody>
              <a:bodyPr wrap="none" lIns="0" tIns="0" rIns="182880" bIns="0" anchor="ctr"/>
              <a:lstStyle/>
              <a:p>
                <a:endParaRPr lang="zh-CN" altLang="en-US"/>
              </a:p>
            </p:txBody>
          </p:sp>
          <p:sp>
            <p:nvSpPr>
              <p:cNvPr id="135194" name="Text Box 25"/>
              <p:cNvSpPr txBox="1">
                <a:spLocks noChangeArrowheads="1"/>
              </p:cNvSpPr>
              <p:nvPr/>
            </p:nvSpPr>
            <p:spPr bwMode="auto">
              <a:xfrm>
                <a:off x="2372" y="1116"/>
                <a:ext cx="789"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晋升</a:t>
                </a:r>
                <a:r>
                  <a:rPr lang="en-US" altLang="zh-CN" sz="1600">
                    <a:solidFill>
                      <a:schemeClr val="bg1"/>
                    </a:solidFill>
                    <a:latin typeface="Arial" pitchFamily="34" charset="0"/>
                    <a:ea typeface="MS PGothic" pitchFamily="34" charset="-128"/>
                  </a:rPr>
                  <a:t>/</a:t>
                </a:r>
                <a:r>
                  <a:rPr lang="zh-CN" altLang="en-US" sz="1600">
                    <a:solidFill>
                      <a:schemeClr val="bg1"/>
                    </a:solidFill>
                    <a:latin typeface="Arial" pitchFamily="34" charset="0"/>
                    <a:ea typeface="MS PGothic" pitchFamily="34" charset="-128"/>
                  </a:rPr>
                  <a:t>基金</a:t>
                </a:r>
              </a:p>
            </p:txBody>
          </p:sp>
          <p:sp>
            <p:nvSpPr>
              <p:cNvPr id="135195" name="Text Box 26"/>
              <p:cNvSpPr txBox="1">
                <a:spLocks noChangeArrowheads="1"/>
              </p:cNvSpPr>
              <p:nvPr/>
            </p:nvSpPr>
            <p:spPr bwMode="auto">
              <a:xfrm>
                <a:off x="1960" y="3002"/>
                <a:ext cx="790"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论文提交</a:t>
                </a:r>
              </a:p>
            </p:txBody>
          </p:sp>
          <p:sp>
            <p:nvSpPr>
              <p:cNvPr id="135196" name="Text Box 27"/>
              <p:cNvSpPr txBox="1">
                <a:spLocks noChangeArrowheads="1"/>
              </p:cNvSpPr>
              <p:nvPr/>
            </p:nvSpPr>
            <p:spPr bwMode="auto">
              <a:xfrm>
                <a:off x="2200" y="2170"/>
                <a:ext cx="1580" cy="198"/>
              </a:xfrm>
              <a:prstGeom prst="rect">
                <a:avLst/>
              </a:prstGeom>
              <a:noFill/>
              <a:ln w="9525" algn="ctr">
                <a:noFill/>
                <a:miter lim="800000"/>
                <a:headEnd/>
                <a:tailEnd/>
              </a:ln>
            </p:spPr>
            <p:txBody>
              <a:bodyPr lIns="0" tIns="0" rIns="182880" bIns="0" anchor="ctr" anchorCtr="1">
                <a:spAutoFit/>
              </a:bodyPr>
              <a:lstStyle/>
              <a:p>
                <a:pPr>
                  <a:spcBef>
                    <a:spcPct val="50000"/>
                  </a:spcBef>
                </a:pPr>
                <a:r>
                  <a:rPr lang="en-US" altLang="ja-JP" dirty="0" smtClean="0">
                    <a:solidFill>
                      <a:srgbClr val="4B4B4B"/>
                    </a:solidFill>
                    <a:latin typeface="Arial" pitchFamily="34" charset="0"/>
                    <a:ea typeface="MS PGothic" pitchFamily="34" charset="-128"/>
                  </a:rPr>
                  <a:t> </a:t>
                </a:r>
                <a:r>
                  <a:rPr lang="en-US" altLang="ja-JP" dirty="0">
                    <a:solidFill>
                      <a:srgbClr val="4B4B4B"/>
                    </a:solidFill>
                    <a:latin typeface="Arial" pitchFamily="34" charset="0"/>
                    <a:ea typeface="MS PGothic" pitchFamily="34" charset="-128"/>
                  </a:rPr>
                  <a:t>Web of Knowledge</a:t>
                </a:r>
              </a:p>
            </p:txBody>
          </p:sp>
        </p:gr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143000" y="152400"/>
            <a:ext cx="8001000" cy="533400"/>
          </a:xfrm>
        </p:spPr>
        <p:txBody>
          <a:bodyPr/>
          <a:lstStyle/>
          <a:p>
            <a:r>
              <a:rPr lang="en-US" altLang="zh-CN" sz="2400" smtClean="0">
                <a:solidFill>
                  <a:srgbClr val="236402"/>
                </a:solidFill>
                <a:ea typeface="宋体" pitchFamily="2" charset="-122"/>
              </a:rPr>
              <a:t>ISI Web of Knowledge </a:t>
            </a:r>
            <a:r>
              <a:rPr lang="zh-CN" altLang="en-US" sz="2400" smtClean="0">
                <a:solidFill>
                  <a:srgbClr val="236402"/>
                </a:solidFill>
                <a:ea typeface="宋体" pitchFamily="2" charset="-122"/>
              </a:rPr>
              <a:t>在科研人员的工作中</a:t>
            </a:r>
            <a:endParaRPr lang="en-US" altLang="zh-CN" sz="2400" smtClean="0">
              <a:solidFill>
                <a:srgbClr val="236402"/>
              </a:solidFill>
              <a:ea typeface="宋体" pitchFamily="2" charset="-122"/>
            </a:endParaRPr>
          </a:p>
        </p:txBody>
      </p:sp>
      <p:sp>
        <p:nvSpPr>
          <p:cNvPr id="145411" name="Rectangle 3"/>
          <p:cNvSpPr>
            <a:spLocks noGrp="1" noChangeArrowheads="1"/>
          </p:cNvSpPr>
          <p:nvPr>
            <p:ph type="body" idx="1"/>
          </p:nvPr>
        </p:nvSpPr>
        <p:spPr>
          <a:xfrm>
            <a:off x="1905000" y="1676400"/>
            <a:ext cx="7239000" cy="4267200"/>
          </a:xfrm>
        </p:spPr>
        <p:txBody>
          <a:bodyPr/>
          <a:lstStyle/>
          <a:p>
            <a:pPr>
              <a:lnSpc>
                <a:spcPct val="90000"/>
              </a:lnSpc>
              <a:buFontTx/>
              <a:buNone/>
            </a:pPr>
            <a:endParaRPr lang="en-US" altLang="zh-CN" sz="2800" smtClean="0">
              <a:solidFill>
                <a:srgbClr val="236402"/>
              </a:solidFill>
              <a:latin typeface="宋体" pitchFamily="2" charset="-122"/>
              <a:ea typeface="宋体" pitchFamily="2" charset="-122"/>
            </a:endParaRP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进行课题调研，获取思路，激发研究思想</a:t>
            </a: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跟踪某研究领域的最新进展</a:t>
            </a: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提供申报科研项目、申请国家基金所需科技信息</a:t>
            </a:r>
            <a:endParaRPr lang="en-US" altLang="zh-CN" smtClean="0">
              <a:latin typeface="微软雅黑" pitchFamily="34" charset="-122"/>
              <a:ea typeface="微软雅黑" pitchFamily="34" charset="-122"/>
            </a:endParaRP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申请国际学术任职</a:t>
            </a: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开展国际合作，寻求高访和科研工作的合作伙伴</a:t>
            </a: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进行自我科研成就的评估</a:t>
            </a:r>
          </a:p>
          <a:p>
            <a:pPr lvl="1">
              <a:lnSpc>
                <a:spcPct val="150000"/>
              </a:lnSpc>
              <a:buClr>
                <a:srgbClr val="236402"/>
              </a:buClr>
              <a:buSzPct val="60000"/>
              <a:buFont typeface="Wingdings" pitchFamily="2" charset="2"/>
              <a:buChar char="n"/>
            </a:pPr>
            <a:r>
              <a:rPr lang="zh-CN" altLang="en-US" smtClean="0">
                <a:latin typeface="微软雅黑" pitchFamily="34" charset="-122"/>
                <a:ea typeface="微软雅黑" pitchFamily="34" charset="-122"/>
              </a:rPr>
              <a:t>简化科研论文写作程序</a:t>
            </a:r>
            <a:r>
              <a:rPr lang="en-US" altLang="zh-CN" smtClean="0">
                <a:latin typeface="微软雅黑" pitchFamily="34" charset="-122"/>
                <a:ea typeface="微软雅黑" pitchFamily="34" charset="-122"/>
              </a:rPr>
              <a:t>, </a:t>
            </a:r>
            <a:r>
              <a:rPr lang="zh-CN" altLang="en-US" smtClean="0">
                <a:latin typeface="微软雅黑" pitchFamily="34" charset="-122"/>
                <a:ea typeface="微软雅黑" pitchFamily="34" charset="-122"/>
              </a:rPr>
              <a:t>提高工作效率</a:t>
            </a:r>
          </a:p>
        </p:txBody>
      </p:sp>
      <p:pic>
        <p:nvPicPr>
          <p:cNvPr id="145412" name="Picture 4"/>
          <p:cNvPicPr>
            <a:picLocks noChangeAspect="1" noChangeArrowheads="1"/>
          </p:cNvPicPr>
          <p:nvPr/>
        </p:nvPicPr>
        <p:blipFill>
          <a:blip r:embed="rId3"/>
          <a:srcRect/>
          <a:stretch>
            <a:fillRect/>
          </a:stretch>
        </p:blipFill>
        <p:spPr bwMode="auto">
          <a:xfrm>
            <a:off x="7239000" y="4724400"/>
            <a:ext cx="1752600" cy="1738313"/>
          </a:xfrm>
          <a:prstGeom prst="rect">
            <a:avLst/>
          </a:prstGeom>
          <a:noFill/>
          <a:ln w="9525">
            <a:noFill/>
            <a:miter lim="800000"/>
            <a:headEnd/>
            <a:tailEnd/>
          </a:ln>
        </p:spPr>
      </p:pic>
      <p:grpSp>
        <p:nvGrpSpPr>
          <p:cNvPr id="145413" name="Group 24"/>
          <p:cNvGrpSpPr>
            <a:grpSpLocks/>
          </p:cNvGrpSpPr>
          <p:nvPr/>
        </p:nvGrpSpPr>
        <p:grpSpPr bwMode="auto">
          <a:xfrm>
            <a:off x="0" y="762000"/>
            <a:ext cx="1905000" cy="2209800"/>
            <a:chOff x="4272" y="576"/>
            <a:chExt cx="1200" cy="1392"/>
          </a:xfrm>
        </p:grpSpPr>
        <p:sp>
          <p:nvSpPr>
            <p:cNvPr id="145414" name="Rectangle 14"/>
            <p:cNvSpPr>
              <a:spLocks noChangeArrowheads="1"/>
            </p:cNvSpPr>
            <p:nvPr/>
          </p:nvSpPr>
          <p:spPr bwMode="auto">
            <a:xfrm>
              <a:off x="4272" y="576"/>
              <a:ext cx="1200" cy="1392"/>
            </a:xfrm>
            <a:prstGeom prst="rect">
              <a:avLst/>
            </a:prstGeom>
            <a:solidFill>
              <a:srgbClr val="669933"/>
            </a:solidFill>
            <a:ln w="9525">
              <a:noFill/>
              <a:miter lim="800000"/>
              <a:headEnd/>
              <a:tailEnd/>
            </a:ln>
          </p:spPr>
          <p:txBody>
            <a:bodyPr wrap="none" anchor="ctr"/>
            <a:lstStyle/>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r>
                <a:rPr lang="zh-CN" altLang="en-US" sz="1400" b="1">
                  <a:solidFill>
                    <a:srgbClr val="F4F4F4"/>
                  </a:solidFill>
                  <a:latin typeface="Arial" pitchFamily="34" charset="0"/>
                </a:rPr>
                <a:t>科研人员</a:t>
              </a:r>
              <a:endParaRPr lang="en-US" altLang="zh-CN" sz="1400" b="1">
                <a:solidFill>
                  <a:srgbClr val="F4F4F4"/>
                </a:solidFill>
                <a:latin typeface="Arial" pitchFamily="34" charset="0"/>
              </a:endParaRPr>
            </a:p>
          </p:txBody>
        </p:sp>
        <p:pic>
          <p:nvPicPr>
            <p:cNvPr id="145415" name="Picture 6" descr="researcher-face"/>
            <p:cNvPicPr>
              <a:picLocks noChangeAspect="1" noChangeArrowheads="1"/>
            </p:cNvPicPr>
            <p:nvPr/>
          </p:nvPicPr>
          <p:blipFill>
            <a:blip r:embed="rId4"/>
            <a:srcRect b="29378"/>
            <a:stretch>
              <a:fillRect/>
            </a:stretch>
          </p:blipFill>
          <p:spPr bwMode="auto">
            <a:xfrm>
              <a:off x="4416" y="720"/>
              <a:ext cx="899" cy="87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7924800" cy="533400"/>
          </a:xfrm>
        </p:spPr>
        <p:txBody>
          <a:bodyPr/>
          <a:lstStyle/>
          <a:p>
            <a:r>
              <a:rPr lang="en-US" altLang="zh-CN" sz="2400" smtClean="0">
                <a:solidFill>
                  <a:srgbClr val="236402"/>
                </a:solidFill>
                <a:ea typeface="宋体" pitchFamily="2" charset="-122"/>
              </a:rPr>
              <a:t>ISI Web of Knowledge </a:t>
            </a:r>
            <a:r>
              <a:rPr lang="zh-CN" altLang="en-US" sz="2400" smtClean="0">
                <a:solidFill>
                  <a:srgbClr val="236402"/>
                </a:solidFill>
                <a:ea typeface="宋体" pitchFamily="2" charset="-122"/>
              </a:rPr>
              <a:t>在研究生的学习和工作中</a:t>
            </a:r>
            <a:endParaRPr lang="en-US" altLang="zh-CN" sz="2400" smtClean="0">
              <a:solidFill>
                <a:srgbClr val="236402"/>
              </a:solidFill>
              <a:ea typeface="宋体" pitchFamily="2" charset="-122"/>
            </a:endParaRPr>
          </a:p>
        </p:txBody>
      </p:sp>
      <p:sp>
        <p:nvSpPr>
          <p:cNvPr id="146435" name="Rectangle 3"/>
          <p:cNvSpPr>
            <a:spLocks noGrp="1" noChangeArrowheads="1"/>
          </p:cNvSpPr>
          <p:nvPr>
            <p:ph type="body" idx="1"/>
          </p:nvPr>
        </p:nvSpPr>
        <p:spPr>
          <a:xfrm>
            <a:off x="2214563" y="1601788"/>
            <a:ext cx="5526087" cy="3925887"/>
          </a:xfrm>
        </p:spPr>
        <p:txBody>
          <a:bodyPr/>
          <a:lstStyle/>
          <a:p>
            <a:pPr>
              <a:lnSpc>
                <a:spcPct val="180000"/>
              </a:lnSpc>
              <a:buClr>
                <a:srgbClr val="236402"/>
              </a:buClr>
              <a:buSzPct val="60000"/>
              <a:buFont typeface="Wingdings" pitchFamily="2" charset="2"/>
              <a:buChar char="n"/>
            </a:pPr>
            <a:r>
              <a:rPr lang="zh-CN" altLang="en-US" sz="2000" smtClean="0">
                <a:latin typeface="微软雅黑" pitchFamily="34" charset="-122"/>
                <a:ea typeface="微软雅黑" pitchFamily="34" charset="-122"/>
              </a:rPr>
              <a:t>进行论文的开题查新工作、选取论文的研究课题</a:t>
            </a:r>
          </a:p>
          <a:p>
            <a:pPr>
              <a:lnSpc>
                <a:spcPct val="180000"/>
              </a:lnSpc>
              <a:buClr>
                <a:srgbClr val="236402"/>
              </a:buClr>
              <a:buSzPct val="60000"/>
              <a:buFont typeface="Wingdings" pitchFamily="2" charset="2"/>
              <a:buChar char="n"/>
            </a:pPr>
            <a:r>
              <a:rPr lang="zh-CN" altLang="en-US" sz="2000" smtClean="0">
                <a:latin typeface="微软雅黑" pitchFamily="34" charset="-122"/>
                <a:ea typeface="微软雅黑" pitchFamily="34" charset="-122"/>
              </a:rPr>
              <a:t>跟踪某研究领域</a:t>
            </a:r>
            <a:r>
              <a:rPr lang="en-US" altLang="zh-CN" sz="2000" smtClean="0">
                <a:latin typeface="微软雅黑" pitchFamily="34" charset="-122"/>
                <a:ea typeface="微软雅黑" pitchFamily="34" charset="-122"/>
              </a:rPr>
              <a:t>/</a:t>
            </a:r>
            <a:r>
              <a:rPr lang="zh-CN" altLang="en-US" sz="2000" smtClean="0">
                <a:latin typeface="微软雅黑" pitchFamily="34" charset="-122"/>
                <a:ea typeface="微软雅黑" pitchFamily="34" charset="-122"/>
              </a:rPr>
              <a:t>某课题的最新进展</a:t>
            </a:r>
          </a:p>
          <a:p>
            <a:pPr>
              <a:lnSpc>
                <a:spcPct val="180000"/>
              </a:lnSpc>
              <a:buClr>
                <a:srgbClr val="236402"/>
              </a:buClr>
              <a:buSzPct val="60000"/>
              <a:buFont typeface="Wingdings" pitchFamily="2" charset="2"/>
              <a:buChar char="n"/>
            </a:pPr>
            <a:r>
              <a:rPr lang="zh-CN" altLang="en-US" sz="2000" smtClean="0">
                <a:latin typeface="微软雅黑" pitchFamily="34" charset="-122"/>
                <a:ea typeface="微软雅黑" pitchFamily="34" charset="-122"/>
              </a:rPr>
              <a:t>高效率地完成学位论文的写作</a:t>
            </a:r>
          </a:p>
          <a:p>
            <a:pPr>
              <a:lnSpc>
                <a:spcPct val="180000"/>
              </a:lnSpc>
              <a:buClr>
                <a:srgbClr val="236402"/>
              </a:buClr>
              <a:buSzPct val="60000"/>
              <a:buFont typeface="Wingdings" pitchFamily="2" charset="2"/>
              <a:buChar char="n"/>
            </a:pPr>
            <a:r>
              <a:rPr lang="zh-CN" altLang="en-US" sz="2000" smtClean="0">
                <a:latin typeface="微软雅黑" pitchFamily="34" charset="-122"/>
                <a:ea typeface="微软雅黑" pitchFamily="34" charset="-122"/>
              </a:rPr>
              <a:t>帮助选择投稿期刊</a:t>
            </a:r>
            <a:r>
              <a:rPr lang="en-US" altLang="zh-CN" sz="2000" smtClean="0">
                <a:latin typeface="微软雅黑" pitchFamily="34" charset="-122"/>
                <a:ea typeface="微软雅黑" pitchFamily="34" charset="-122"/>
              </a:rPr>
              <a:t>,</a:t>
            </a:r>
            <a:r>
              <a:rPr lang="zh-CN" altLang="en-US" sz="2000" smtClean="0">
                <a:latin typeface="微软雅黑" pitchFamily="34" charset="-122"/>
                <a:ea typeface="微软雅黑" pitchFamily="34" charset="-122"/>
              </a:rPr>
              <a:t>有助于其论文的发表</a:t>
            </a:r>
          </a:p>
          <a:p>
            <a:pPr>
              <a:lnSpc>
                <a:spcPct val="180000"/>
              </a:lnSpc>
              <a:buClr>
                <a:srgbClr val="236402"/>
              </a:buClr>
              <a:buSzPct val="60000"/>
              <a:buFont typeface="Wingdings" pitchFamily="2" charset="2"/>
              <a:buChar char="n"/>
            </a:pPr>
            <a:r>
              <a:rPr lang="zh-CN" altLang="en-US" sz="2000" smtClean="0">
                <a:latin typeface="微软雅黑" pitchFamily="34" charset="-122"/>
                <a:ea typeface="微软雅黑" pitchFamily="34" charset="-122"/>
              </a:rPr>
              <a:t>寻求未来的学习和工作机会</a:t>
            </a:r>
          </a:p>
          <a:p>
            <a:pPr>
              <a:lnSpc>
                <a:spcPct val="120000"/>
              </a:lnSpc>
              <a:buClr>
                <a:srgbClr val="236402"/>
              </a:buClr>
              <a:buSzPct val="60000"/>
              <a:buFont typeface="Wingdings" pitchFamily="2" charset="2"/>
              <a:buChar char="n"/>
            </a:pPr>
            <a:endParaRPr lang="zh-CN" altLang="en-US" sz="2000" smtClean="0">
              <a:latin typeface="微软雅黑" pitchFamily="34" charset="-122"/>
              <a:ea typeface="微软雅黑" pitchFamily="34" charset="-122"/>
            </a:endParaRPr>
          </a:p>
          <a:p>
            <a:pPr>
              <a:lnSpc>
                <a:spcPct val="120000"/>
              </a:lnSpc>
              <a:buClr>
                <a:srgbClr val="236402"/>
              </a:buClr>
              <a:buSzPct val="60000"/>
              <a:buFont typeface="Wingdings" pitchFamily="2" charset="2"/>
              <a:buChar char="n"/>
            </a:pPr>
            <a:endParaRPr lang="zh-CN" altLang="en-US" smtClean="0">
              <a:latin typeface="宋体" pitchFamily="2" charset="-122"/>
              <a:ea typeface="宋体" pitchFamily="2" charset="-122"/>
            </a:endParaRPr>
          </a:p>
        </p:txBody>
      </p:sp>
      <p:pic>
        <p:nvPicPr>
          <p:cNvPr id="146436" name="Picture 4"/>
          <p:cNvPicPr>
            <a:picLocks noChangeAspect="1" noChangeArrowheads="1"/>
          </p:cNvPicPr>
          <p:nvPr/>
        </p:nvPicPr>
        <p:blipFill>
          <a:blip r:embed="rId3"/>
          <a:srcRect/>
          <a:stretch>
            <a:fillRect/>
          </a:stretch>
        </p:blipFill>
        <p:spPr bwMode="auto">
          <a:xfrm>
            <a:off x="7315200" y="4648200"/>
            <a:ext cx="1828800" cy="1814513"/>
          </a:xfrm>
          <a:prstGeom prst="rect">
            <a:avLst/>
          </a:prstGeom>
          <a:noFill/>
          <a:ln w="9525">
            <a:noFill/>
            <a:miter lim="800000"/>
            <a:headEnd/>
            <a:tailEnd/>
          </a:ln>
        </p:spPr>
      </p:pic>
      <p:grpSp>
        <p:nvGrpSpPr>
          <p:cNvPr id="146437" name="Group 23"/>
          <p:cNvGrpSpPr>
            <a:grpSpLocks/>
          </p:cNvGrpSpPr>
          <p:nvPr/>
        </p:nvGrpSpPr>
        <p:grpSpPr bwMode="auto">
          <a:xfrm>
            <a:off x="0" y="762000"/>
            <a:ext cx="1828800" cy="2209800"/>
            <a:chOff x="2928" y="576"/>
            <a:chExt cx="1152" cy="1392"/>
          </a:xfrm>
        </p:grpSpPr>
        <p:sp>
          <p:nvSpPr>
            <p:cNvPr id="146438" name="Rectangle 10"/>
            <p:cNvSpPr>
              <a:spLocks noChangeArrowheads="1"/>
            </p:cNvSpPr>
            <p:nvPr/>
          </p:nvSpPr>
          <p:spPr bwMode="auto">
            <a:xfrm>
              <a:off x="2928" y="576"/>
              <a:ext cx="1152" cy="1392"/>
            </a:xfrm>
            <a:prstGeom prst="rect">
              <a:avLst/>
            </a:prstGeom>
            <a:solidFill>
              <a:srgbClr val="669933"/>
            </a:solidFill>
            <a:ln w="9525">
              <a:noFill/>
              <a:miter lim="800000"/>
              <a:headEnd/>
              <a:tailEnd/>
            </a:ln>
          </p:spPr>
          <p:txBody>
            <a:bodyPr wrap="none" anchor="ctr"/>
            <a:lstStyle/>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r>
                <a:rPr lang="zh-CN" altLang="en-US" sz="1400" b="1">
                  <a:solidFill>
                    <a:srgbClr val="F4F4F4"/>
                  </a:solidFill>
                  <a:latin typeface="Arial" pitchFamily="34" charset="0"/>
                </a:rPr>
                <a:t>学生</a:t>
              </a:r>
            </a:p>
          </p:txBody>
        </p:sp>
        <p:pic>
          <p:nvPicPr>
            <p:cNvPr id="146439" name="Picture 7" descr="student-face"/>
            <p:cNvPicPr>
              <a:picLocks noChangeAspect="1" noChangeArrowheads="1"/>
            </p:cNvPicPr>
            <p:nvPr/>
          </p:nvPicPr>
          <p:blipFill>
            <a:blip r:embed="rId4"/>
            <a:srcRect/>
            <a:stretch>
              <a:fillRect/>
            </a:stretch>
          </p:blipFill>
          <p:spPr bwMode="auto">
            <a:xfrm>
              <a:off x="3024" y="720"/>
              <a:ext cx="960" cy="81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1600200" y="1828800"/>
            <a:ext cx="7162800" cy="4800600"/>
          </a:xfrm>
        </p:spPr>
        <p:txBody>
          <a:bodyPr/>
          <a:lstStyle/>
          <a:p>
            <a:pPr lvl="1">
              <a:buClr>
                <a:srgbClr val="236402"/>
              </a:buClr>
              <a:buSzPct val="60000"/>
              <a:buFont typeface="Wingdings" pitchFamily="2" charset="2"/>
              <a:buChar char="n"/>
            </a:pPr>
            <a:r>
              <a:rPr lang="zh-CN" altLang="en-US" smtClean="0">
                <a:ea typeface="微软雅黑" pitchFamily="34" charset="-122"/>
              </a:rPr>
              <a:t>进行科研成果的评价与分析</a:t>
            </a:r>
          </a:p>
          <a:p>
            <a:pPr lvl="2">
              <a:lnSpc>
                <a:spcPct val="160000"/>
              </a:lnSpc>
              <a:buClr>
                <a:srgbClr val="236402"/>
              </a:buClr>
              <a:buSzPct val="60000"/>
              <a:buFont typeface="Wingdings" pitchFamily="2" charset="2"/>
              <a:buChar char="n"/>
            </a:pPr>
            <a:r>
              <a:rPr lang="zh-CN" altLang="en-US" smtClean="0">
                <a:ea typeface="微软雅黑" pitchFamily="34" charset="-122"/>
              </a:rPr>
              <a:t>学科科研成果的评估</a:t>
            </a:r>
          </a:p>
          <a:p>
            <a:pPr lvl="2">
              <a:lnSpc>
                <a:spcPct val="160000"/>
              </a:lnSpc>
              <a:buClr>
                <a:srgbClr val="236402"/>
              </a:buClr>
              <a:buSzPct val="60000"/>
              <a:buFont typeface="Wingdings" pitchFamily="2" charset="2"/>
              <a:buChar char="n"/>
            </a:pPr>
            <a:r>
              <a:rPr lang="zh-CN" altLang="en-US" smtClean="0">
                <a:ea typeface="微软雅黑" pitchFamily="34" charset="-122"/>
              </a:rPr>
              <a:t>人才引进的评估</a:t>
            </a:r>
          </a:p>
          <a:p>
            <a:pPr lvl="2">
              <a:lnSpc>
                <a:spcPct val="160000"/>
              </a:lnSpc>
              <a:buClr>
                <a:srgbClr val="236402"/>
              </a:buClr>
              <a:buSzPct val="60000"/>
              <a:buFont typeface="Wingdings" pitchFamily="2" charset="2"/>
              <a:buChar char="n"/>
            </a:pPr>
            <a:r>
              <a:rPr lang="zh-CN" altLang="en-US" smtClean="0">
                <a:ea typeface="微软雅黑" pitchFamily="34" charset="-122"/>
              </a:rPr>
              <a:t>国家、教育部重点实验室的评估</a:t>
            </a:r>
          </a:p>
          <a:p>
            <a:pPr lvl="2">
              <a:lnSpc>
                <a:spcPct val="160000"/>
              </a:lnSpc>
              <a:buClr>
                <a:srgbClr val="236402"/>
              </a:buClr>
              <a:buSzPct val="60000"/>
              <a:buFont typeface="Wingdings" pitchFamily="2" charset="2"/>
              <a:buChar char="n"/>
            </a:pPr>
            <a:r>
              <a:rPr lang="zh-CN" altLang="en-US" smtClean="0">
                <a:ea typeface="微软雅黑" pitchFamily="34" charset="-122"/>
              </a:rPr>
              <a:t>验收项目或鉴定成果</a:t>
            </a:r>
          </a:p>
          <a:p>
            <a:pPr lvl="1">
              <a:lnSpc>
                <a:spcPct val="160000"/>
              </a:lnSpc>
              <a:buClr>
                <a:srgbClr val="236402"/>
              </a:buClr>
              <a:buSzPct val="60000"/>
              <a:buFont typeface="Wingdings" pitchFamily="2" charset="2"/>
              <a:buChar char="n"/>
            </a:pPr>
            <a:r>
              <a:rPr lang="zh-CN" altLang="en-US" smtClean="0">
                <a:ea typeface="微软雅黑" pitchFamily="34" charset="-122"/>
              </a:rPr>
              <a:t>为开展学位点的申报提供服务</a:t>
            </a:r>
          </a:p>
          <a:p>
            <a:pPr lvl="1">
              <a:lnSpc>
                <a:spcPct val="160000"/>
              </a:lnSpc>
              <a:buClr>
                <a:srgbClr val="236402"/>
              </a:buClr>
              <a:buSzPct val="60000"/>
              <a:buFont typeface="Wingdings" pitchFamily="2" charset="2"/>
              <a:buChar char="n"/>
            </a:pPr>
            <a:r>
              <a:rPr lang="zh-CN" altLang="en-US" smtClean="0">
                <a:ea typeface="微软雅黑" pitchFamily="34" charset="-122"/>
              </a:rPr>
              <a:t>开展国际合作研究</a:t>
            </a:r>
          </a:p>
          <a:p>
            <a:pPr lvl="1">
              <a:lnSpc>
                <a:spcPct val="160000"/>
              </a:lnSpc>
              <a:buClr>
                <a:srgbClr val="236402"/>
              </a:buClr>
              <a:buSzPct val="60000"/>
              <a:buFont typeface="Wingdings" pitchFamily="2" charset="2"/>
              <a:buChar char="n"/>
            </a:pPr>
            <a:r>
              <a:rPr lang="zh-CN" altLang="en-US" smtClean="0">
                <a:ea typeface="微软雅黑" pitchFamily="34" charset="-122"/>
              </a:rPr>
              <a:t>开展与企业的合作研发</a:t>
            </a:r>
          </a:p>
          <a:p>
            <a:pPr lvl="1">
              <a:buClr>
                <a:srgbClr val="236402"/>
              </a:buClr>
              <a:buSzPct val="60000"/>
              <a:buFont typeface="Wingdings" pitchFamily="2" charset="2"/>
              <a:buNone/>
            </a:pPr>
            <a:endParaRPr lang="zh-CN" altLang="en-US" smtClean="0">
              <a:ea typeface="微软雅黑" pitchFamily="34" charset="-122"/>
            </a:endParaRPr>
          </a:p>
        </p:txBody>
      </p:sp>
      <p:sp>
        <p:nvSpPr>
          <p:cNvPr id="147459" name="Rectangle 3"/>
          <p:cNvSpPr>
            <a:spLocks noGrp="1" noChangeArrowheads="1"/>
          </p:cNvSpPr>
          <p:nvPr>
            <p:ph type="title"/>
          </p:nvPr>
        </p:nvSpPr>
        <p:spPr>
          <a:xfrm>
            <a:off x="304800" y="0"/>
            <a:ext cx="7467600" cy="609600"/>
          </a:xfrm>
          <a:noFill/>
        </p:spPr>
        <p:txBody>
          <a:bodyPr lIns="91440" tIns="45720" rIns="91440" bIns="45720" anchor="ctr"/>
          <a:lstStyle/>
          <a:p>
            <a:r>
              <a:rPr lang="en-US" altLang="zh-CN" sz="2400" smtClean="0">
                <a:solidFill>
                  <a:srgbClr val="236402"/>
                </a:solidFill>
                <a:ea typeface="宋体" pitchFamily="2" charset="-122"/>
              </a:rPr>
              <a:t>ISI Web of Knowledge</a:t>
            </a:r>
            <a:r>
              <a:rPr lang="zh-CN" altLang="en-US" sz="2400" smtClean="0">
                <a:solidFill>
                  <a:srgbClr val="236402"/>
                </a:solidFill>
                <a:ea typeface="宋体" pitchFamily="2" charset="-122"/>
              </a:rPr>
              <a:t>在科研管理人员的工作中</a:t>
            </a:r>
            <a:endParaRPr lang="en-US" altLang="zh-CN" sz="2400" smtClean="0">
              <a:solidFill>
                <a:srgbClr val="236402"/>
              </a:solidFill>
              <a:ea typeface="宋体" pitchFamily="2" charset="-122"/>
            </a:endParaRPr>
          </a:p>
        </p:txBody>
      </p:sp>
      <p:pic>
        <p:nvPicPr>
          <p:cNvPr id="147460" name="Picture 4"/>
          <p:cNvPicPr>
            <a:picLocks noChangeAspect="1" noChangeArrowheads="1"/>
          </p:cNvPicPr>
          <p:nvPr/>
        </p:nvPicPr>
        <p:blipFill>
          <a:blip r:embed="rId3"/>
          <a:srcRect/>
          <a:stretch>
            <a:fillRect/>
          </a:stretch>
        </p:blipFill>
        <p:spPr bwMode="auto">
          <a:xfrm>
            <a:off x="7315200" y="4648200"/>
            <a:ext cx="1828800" cy="1814513"/>
          </a:xfrm>
          <a:prstGeom prst="rect">
            <a:avLst/>
          </a:prstGeom>
          <a:noFill/>
          <a:ln w="9525">
            <a:noFill/>
            <a:miter lim="800000"/>
            <a:headEnd/>
            <a:tailEnd/>
          </a:ln>
        </p:spPr>
      </p:pic>
      <p:grpSp>
        <p:nvGrpSpPr>
          <p:cNvPr id="147461" name="Group 21"/>
          <p:cNvGrpSpPr>
            <a:grpSpLocks/>
          </p:cNvGrpSpPr>
          <p:nvPr/>
        </p:nvGrpSpPr>
        <p:grpSpPr bwMode="auto">
          <a:xfrm>
            <a:off x="0" y="685800"/>
            <a:ext cx="1905000" cy="2286000"/>
            <a:chOff x="240" y="528"/>
            <a:chExt cx="1200" cy="1440"/>
          </a:xfrm>
        </p:grpSpPr>
        <p:sp>
          <p:nvSpPr>
            <p:cNvPr id="147462" name="Rectangle 8"/>
            <p:cNvSpPr>
              <a:spLocks noChangeArrowheads="1"/>
            </p:cNvSpPr>
            <p:nvPr/>
          </p:nvSpPr>
          <p:spPr bwMode="auto">
            <a:xfrm>
              <a:off x="240" y="528"/>
              <a:ext cx="1200" cy="1440"/>
            </a:xfrm>
            <a:prstGeom prst="rect">
              <a:avLst/>
            </a:prstGeom>
            <a:solidFill>
              <a:srgbClr val="669933"/>
            </a:solidFill>
            <a:ln w="9525">
              <a:noFill/>
              <a:miter lim="800000"/>
              <a:headEnd/>
              <a:tailEnd/>
            </a:ln>
          </p:spPr>
          <p:txBody>
            <a:bodyPr wrap="none" anchor="ctr"/>
            <a:lstStyle/>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endParaRPr lang="zh-CN" altLang="en-US" sz="1400" b="1">
                <a:latin typeface="Arial" pitchFamily="34" charset="0"/>
              </a:endParaRPr>
            </a:p>
            <a:p>
              <a:pPr eaLnBrk="0" hangingPunct="0"/>
              <a:r>
                <a:rPr lang="zh-CN" altLang="en-US" sz="1400" b="1">
                  <a:solidFill>
                    <a:srgbClr val="F4F4F4"/>
                  </a:solidFill>
                  <a:latin typeface="Arial" pitchFamily="34" charset="0"/>
                </a:rPr>
                <a:t>科研管理人员</a:t>
              </a:r>
              <a:endParaRPr lang="en-US" altLang="zh-CN" sz="2400" b="1">
                <a:latin typeface="Arial" pitchFamily="34" charset="0"/>
              </a:endParaRPr>
            </a:p>
          </p:txBody>
        </p:sp>
        <p:pic>
          <p:nvPicPr>
            <p:cNvPr id="147463" name="Picture 4" descr="admin-face"/>
            <p:cNvPicPr>
              <a:picLocks noChangeAspect="1" noChangeArrowheads="1"/>
            </p:cNvPicPr>
            <p:nvPr/>
          </p:nvPicPr>
          <p:blipFill>
            <a:blip r:embed="rId4"/>
            <a:srcRect/>
            <a:stretch>
              <a:fillRect/>
            </a:stretch>
          </p:blipFill>
          <p:spPr bwMode="auto">
            <a:xfrm>
              <a:off x="336" y="624"/>
              <a:ext cx="1019" cy="95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04800" y="0"/>
            <a:ext cx="7239000" cy="685800"/>
          </a:xfrm>
        </p:spPr>
        <p:txBody>
          <a:bodyPr/>
          <a:lstStyle/>
          <a:p>
            <a:r>
              <a:rPr lang="en-US" altLang="zh-CN" sz="2400" smtClean="0">
                <a:solidFill>
                  <a:srgbClr val="236402"/>
                </a:solidFill>
                <a:ea typeface="宋体" pitchFamily="2" charset="-122"/>
              </a:rPr>
              <a:t>ISI Web of Knowledge </a:t>
            </a:r>
            <a:r>
              <a:rPr lang="zh-CN" altLang="en-US" sz="2400" smtClean="0">
                <a:solidFill>
                  <a:srgbClr val="236402"/>
                </a:solidFill>
                <a:ea typeface="宋体" pitchFamily="2" charset="-122"/>
              </a:rPr>
              <a:t>在图书馆员的工作中</a:t>
            </a:r>
            <a:endParaRPr lang="en-US" altLang="zh-CN" sz="2400" smtClean="0">
              <a:solidFill>
                <a:srgbClr val="236402"/>
              </a:solidFill>
              <a:ea typeface="宋体" pitchFamily="2" charset="-122"/>
            </a:endParaRPr>
          </a:p>
        </p:txBody>
      </p:sp>
      <p:sp>
        <p:nvSpPr>
          <p:cNvPr id="148483" name="Rectangle 3"/>
          <p:cNvSpPr>
            <a:spLocks noGrp="1" noChangeArrowheads="1"/>
          </p:cNvSpPr>
          <p:nvPr>
            <p:ph type="body" idx="1"/>
          </p:nvPr>
        </p:nvSpPr>
        <p:spPr>
          <a:xfrm>
            <a:off x="1828800" y="1447800"/>
            <a:ext cx="6781800" cy="4800600"/>
          </a:xfrm>
        </p:spPr>
        <p:txBody>
          <a:bodyPr/>
          <a:lstStyle/>
          <a:p>
            <a:pPr>
              <a:lnSpc>
                <a:spcPct val="150000"/>
              </a:lnSpc>
              <a:buFontTx/>
              <a:buNone/>
            </a:pPr>
            <a:r>
              <a:rPr lang="zh-CN" altLang="en-US" smtClean="0">
                <a:solidFill>
                  <a:srgbClr val="236402"/>
                </a:solidFill>
                <a:ea typeface="宋体" pitchFamily="2" charset="-122"/>
              </a:rPr>
              <a:t>       </a:t>
            </a:r>
            <a:r>
              <a:rPr lang="zh-CN" altLang="en-US" smtClean="0">
                <a:solidFill>
                  <a:srgbClr val="236402"/>
                </a:solidFill>
                <a:latin typeface="微软雅黑" pitchFamily="34" charset="-122"/>
                <a:ea typeface="微软雅黑" pitchFamily="34" charset="-122"/>
              </a:rPr>
              <a:t>为学校的教学科研开展深层次信息咨询服务</a:t>
            </a:r>
          </a:p>
          <a:p>
            <a:pPr lvl="1">
              <a:lnSpc>
                <a:spcPct val="150000"/>
              </a:lnSpc>
            </a:pPr>
            <a:r>
              <a:rPr lang="zh-CN" altLang="en-US" sz="1800" smtClean="0">
                <a:latin typeface="微软雅黑" pitchFamily="34" charset="-122"/>
                <a:ea typeface="微软雅黑" pitchFamily="34" charset="-122"/>
              </a:rPr>
              <a:t>帮助科研人员尽快获得科技信息资源</a:t>
            </a:r>
          </a:p>
          <a:p>
            <a:pPr lvl="1">
              <a:lnSpc>
                <a:spcPct val="150000"/>
              </a:lnSpc>
            </a:pPr>
            <a:r>
              <a:rPr lang="zh-CN" altLang="en-US" sz="1800" smtClean="0">
                <a:latin typeface="微软雅黑" pitchFamily="34" charset="-122"/>
                <a:ea typeface="微软雅黑" pitchFamily="34" charset="-122"/>
              </a:rPr>
              <a:t>帮助科研人员进行投稿期刊的选择</a:t>
            </a:r>
          </a:p>
          <a:p>
            <a:pPr lvl="1">
              <a:lnSpc>
                <a:spcPct val="150000"/>
              </a:lnSpc>
            </a:pPr>
            <a:r>
              <a:rPr lang="zh-CN" altLang="en-US" sz="1800" smtClean="0">
                <a:latin typeface="微软雅黑" pitchFamily="34" charset="-122"/>
                <a:ea typeface="微软雅黑" pitchFamily="34" charset="-122"/>
              </a:rPr>
              <a:t>报道本机构的每年度</a:t>
            </a:r>
            <a:r>
              <a:rPr lang="en-US" altLang="zh-CN" sz="1800" smtClean="0">
                <a:latin typeface="微软雅黑" pitchFamily="34" charset="-122"/>
                <a:ea typeface="微软雅黑" pitchFamily="34" charset="-122"/>
              </a:rPr>
              <a:t>SCI/SSCI</a:t>
            </a:r>
            <a:r>
              <a:rPr lang="zh-CN" altLang="en-US" sz="1800" smtClean="0">
                <a:latin typeface="微软雅黑" pitchFamily="34" charset="-122"/>
                <a:ea typeface="微软雅黑" pitchFamily="34" charset="-122"/>
              </a:rPr>
              <a:t>、</a:t>
            </a:r>
            <a:r>
              <a:rPr lang="en-US" altLang="zh-CN" sz="1800" smtClean="0">
                <a:latin typeface="微软雅黑" pitchFamily="34" charset="-122"/>
                <a:ea typeface="微软雅黑" pitchFamily="34" charset="-122"/>
              </a:rPr>
              <a:t>ISTP</a:t>
            </a:r>
            <a:r>
              <a:rPr lang="zh-CN" altLang="en-US" sz="1800" smtClean="0">
                <a:latin typeface="微软雅黑" pitchFamily="34" charset="-122"/>
                <a:ea typeface="微软雅黑" pitchFamily="34" charset="-122"/>
              </a:rPr>
              <a:t>论文收录情况和分析其科研影响力</a:t>
            </a:r>
          </a:p>
          <a:p>
            <a:pPr lvl="1">
              <a:lnSpc>
                <a:spcPct val="150000"/>
              </a:lnSpc>
            </a:pPr>
            <a:r>
              <a:rPr lang="zh-CN" altLang="en-US" sz="1800" smtClean="0">
                <a:latin typeface="微软雅黑" pitchFamily="34" charset="-122"/>
                <a:ea typeface="微软雅黑" pitchFamily="34" charset="-122"/>
              </a:rPr>
              <a:t>提供论文收录及引用检索报告，为职称申报、学位点的申报、国家、教育部重点实验室申报、基金申请、科研成果的评价提供服务</a:t>
            </a:r>
          </a:p>
          <a:p>
            <a:pPr lvl="1">
              <a:lnSpc>
                <a:spcPct val="150000"/>
              </a:lnSpc>
            </a:pPr>
            <a:r>
              <a:rPr lang="zh-CN" altLang="en-US" sz="1800" smtClean="0">
                <a:latin typeface="微软雅黑" pitchFamily="34" charset="-122"/>
                <a:ea typeface="微软雅黑" pitchFamily="34" charset="-122"/>
              </a:rPr>
              <a:t>方便图书馆人员自身申请软课题</a:t>
            </a:r>
          </a:p>
          <a:p>
            <a:pPr lvl="1">
              <a:lnSpc>
                <a:spcPct val="150000"/>
              </a:lnSpc>
            </a:pPr>
            <a:r>
              <a:rPr lang="zh-CN" altLang="en-US" sz="1800" smtClean="0">
                <a:latin typeface="微软雅黑" pitchFamily="34" charset="-122"/>
                <a:ea typeface="微软雅黑" pitchFamily="34" charset="-122"/>
              </a:rPr>
              <a:t>有助于图书馆开展查新工作</a:t>
            </a:r>
          </a:p>
        </p:txBody>
      </p:sp>
      <p:pic>
        <p:nvPicPr>
          <p:cNvPr id="148484" name="Picture 4"/>
          <p:cNvPicPr>
            <a:picLocks noChangeAspect="1" noChangeArrowheads="1"/>
          </p:cNvPicPr>
          <p:nvPr/>
        </p:nvPicPr>
        <p:blipFill>
          <a:blip r:embed="rId3"/>
          <a:srcRect/>
          <a:stretch>
            <a:fillRect/>
          </a:stretch>
        </p:blipFill>
        <p:spPr bwMode="auto">
          <a:xfrm>
            <a:off x="7543800" y="4876800"/>
            <a:ext cx="1600200" cy="1587500"/>
          </a:xfrm>
          <a:prstGeom prst="rect">
            <a:avLst/>
          </a:prstGeom>
          <a:noFill/>
          <a:ln w="9525">
            <a:noFill/>
            <a:miter lim="800000"/>
            <a:headEnd/>
            <a:tailEnd/>
          </a:ln>
        </p:spPr>
      </p:pic>
      <p:grpSp>
        <p:nvGrpSpPr>
          <p:cNvPr id="148485" name="Group 22"/>
          <p:cNvGrpSpPr>
            <a:grpSpLocks/>
          </p:cNvGrpSpPr>
          <p:nvPr/>
        </p:nvGrpSpPr>
        <p:grpSpPr bwMode="auto">
          <a:xfrm>
            <a:off x="0" y="685800"/>
            <a:ext cx="1828800" cy="2286000"/>
            <a:chOff x="1632" y="528"/>
            <a:chExt cx="1152" cy="1440"/>
          </a:xfrm>
        </p:grpSpPr>
        <p:sp>
          <p:nvSpPr>
            <p:cNvPr id="148486" name="Rectangle 9"/>
            <p:cNvSpPr>
              <a:spLocks noChangeArrowheads="1"/>
            </p:cNvSpPr>
            <p:nvPr/>
          </p:nvSpPr>
          <p:spPr bwMode="auto">
            <a:xfrm>
              <a:off x="1632" y="528"/>
              <a:ext cx="1152" cy="1440"/>
            </a:xfrm>
            <a:prstGeom prst="rect">
              <a:avLst/>
            </a:prstGeom>
            <a:solidFill>
              <a:srgbClr val="669933"/>
            </a:solidFill>
            <a:ln w="9525">
              <a:noFill/>
              <a:miter lim="800000"/>
              <a:headEnd/>
              <a:tailEnd/>
            </a:ln>
          </p:spPr>
          <p:txBody>
            <a:bodyPr wrap="none" anchor="ctr"/>
            <a:lstStyle/>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endParaRPr lang="zh-CN" altLang="en-US" sz="1400" b="1">
                <a:solidFill>
                  <a:srgbClr val="F4F4F4"/>
                </a:solidFill>
                <a:latin typeface="Arial" pitchFamily="34" charset="0"/>
              </a:endParaRPr>
            </a:p>
            <a:p>
              <a:pPr eaLnBrk="0" hangingPunct="0"/>
              <a:r>
                <a:rPr lang="zh-CN" altLang="en-US" sz="1400" b="1">
                  <a:solidFill>
                    <a:srgbClr val="F4F4F4"/>
                  </a:solidFill>
                  <a:latin typeface="Arial" pitchFamily="34" charset="0"/>
                </a:rPr>
                <a:t>图书馆员</a:t>
              </a:r>
              <a:r>
                <a:rPr lang="en-US" altLang="zh-CN" sz="1400" b="1">
                  <a:solidFill>
                    <a:srgbClr val="F4F4F4"/>
                  </a:solidFill>
                  <a:latin typeface="Arial" pitchFamily="34" charset="0"/>
                </a:rPr>
                <a:t>/</a:t>
              </a:r>
              <a:r>
                <a:rPr lang="zh-CN" altLang="en-US" sz="1400" b="1">
                  <a:solidFill>
                    <a:srgbClr val="F4F4F4"/>
                  </a:solidFill>
                  <a:latin typeface="Arial" pitchFamily="34" charset="0"/>
                </a:rPr>
                <a:t>信息专家</a:t>
              </a:r>
              <a:endParaRPr lang="en-US" altLang="zh-CN" sz="1400" b="1">
                <a:solidFill>
                  <a:srgbClr val="F4F4F4"/>
                </a:solidFill>
                <a:latin typeface="Arial" pitchFamily="34" charset="0"/>
              </a:endParaRPr>
            </a:p>
          </p:txBody>
        </p:sp>
        <p:pic>
          <p:nvPicPr>
            <p:cNvPr id="148487" name="Picture 5" descr="lib-info-face"/>
            <p:cNvPicPr>
              <a:picLocks noChangeAspect="1" noChangeArrowheads="1"/>
            </p:cNvPicPr>
            <p:nvPr/>
          </p:nvPicPr>
          <p:blipFill>
            <a:blip r:embed="rId4"/>
            <a:srcRect/>
            <a:stretch>
              <a:fillRect/>
            </a:stretch>
          </p:blipFill>
          <p:spPr bwMode="auto">
            <a:xfrm>
              <a:off x="1776" y="672"/>
              <a:ext cx="872" cy="91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1" name="Picture 7"/>
          <p:cNvPicPr>
            <a:picLocks noChangeAspect="1" noChangeArrowheads="1"/>
          </p:cNvPicPr>
          <p:nvPr/>
        </p:nvPicPr>
        <p:blipFill>
          <a:blip r:embed="rId2"/>
          <a:srcRect/>
          <a:stretch>
            <a:fillRect/>
          </a:stretch>
        </p:blipFill>
        <p:spPr bwMode="auto">
          <a:xfrm>
            <a:off x="0" y="285750"/>
            <a:ext cx="8224838" cy="67579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21859" name="Oval 3"/>
          <p:cNvSpPr>
            <a:spLocks noChangeArrowheads="1"/>
          </p:cNvSpPr>
          <p:nvPr/>
        </p:nvSpPr>
        <p:spPr bwMode="auto">
          <a:xfrm>
            <a:off x="5143500" y="3786188"/>
            <a:ext cx="3352800" cy="1143000"/>
          </a:xfrm>
          <a:prstGeom prst="ellipse">
            <a:avLst/>
          </a:prstGeom>
          <a:noFill/>
          <a:ln w="28575" algn="ctr">
            <a:solidFill>
              <a:srgbClr val="FF0000"/>
            </a:solidFill>
            <a:round/>
            <a:headEnd/>
            <a:tailEnd/>
          </a:ln>
        </p:spPr>
        <p:txBody>
          <a:bodyPr wrap="none" anchor="ctr"/>
          <a:lstStyle/>
          <a:p>
            <a:endParaRPr lang="zh-CN" altLang="en-US"/>
          </a:p>
        </p:txBody>
      </p:sp>
      <p:sp>
        <p:nvSpPr>
          <p:cNvPr id="150532" name="Rectangle 4"/>
          <p:cNvSpPr>
            <a:spLocks noGrp="1" noChangeArrowheads="1"/>
          </p:cNvSpPr>
          <p:nvPr>
            <p:ph type="body" idx="1"/>
          </p:nvPr>
        </p:nvSpPr>
        <p:spPr>
          <a:xfrm>
            <a:off x="214313" y="0"/>
            <a:ext cx="5943600" cy="685800"/>
          </a:xfrm>
        </p:spPr>
        <p:txBody>
          <a:bodyPr/>
          <a:lstStyle/>
          <a:p>
            <a:pPr eaLnBrk="1" hangingPunct="1">
              <a:lnSpc>
                <a:spcPct val="80000"/>
              </a:lnSpc>
              <a:buFontTx/>
              <a:buNone/>
            </a:pPr>
            <a:r>
              <a:rPr lang="en-US" altLang="zh-CN" b="1" smtClean="0">
                <a:solidFill>
                  <a:schemeClr val="tx2"/>
                </a:solidFill>
                <a:ea typeface="宋体" pitchFamily="2" charset="-122"/>
              </a:rPr>
              <a:t>http://science.thomsonreuters.com.cn/</a:t>
            </a:r>
          </a:p>
        </p:txBody>
      </p:sp>
      <p:pic>
        <p:nvPicPr>
          <p:cNvPr id="129032" name="Picture 8"/>
          <p:cNvPicPr>
            <a:picLocks noChangeAspect="1" noChangeArrowheads="1"/>
          </p:cNvPicPr>
          <p:nvPr/>
        </p:nvPicPr>
        <p:blipFill>
          <a:blip r:embed="rId3"/>
          <a:srcRect/>
          <a:stretch>
            <a:fillRect/>
          </a:stretch>
        </p:blipFill>
        <p:spPr bwMode="auto">
          <a:xfrm>
            <a:off x="5857875" y="5102225"/>
            <a:ext cx="3000375" cy="1755775"/>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32"/>
                                        </p:tgtEl>
                                        <p:attrNameLst>
                                          <p:attrName>style.visibility</p:attrName>
                                        </p:attrNameLst>
                                      </p:cBhvr>
                                      <p:to>
                                        <p:strVal val="visible"/>
                                      </p:to>
                                    </p:set>
                                    <p:animEffect transition="in" filter="blinds(horizontal)">
                                      <p:cBhvr>
                                        <p:cTn id="7" dur="500"/>
                                        <p:tgtEl>
                                          <p:spTgt spid="1290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859"/>
                                        </p:tgtEl>
                                        <p:attrNameLst>
                                          <p:attrName>style.visibility</p:attrName>
                                        </p:attrNameLst>
                                      </p:cBhvr>
                                      <p:to>
                                        <p:strVal val="visible"/>
                                      </p:to>
                                    </p:set>
                                    <p:animEffect transition="in" filter="blinds(horizontal)">
                                      <p:cBhvr>
                                        <p:cTn id="12"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81" name="Picture 9"/>
          <p:cNvPicPr>
            <a:picLocks noChangeAspect="1" noChangeArrowheads="1"/>
          </p:cNvPicPr>
          <p:nvPr/>
        </p:nvPicPr>
        <p:blipFill>
          <a:blip r:embed="rId2"/>
          <a:srcRect/>
          <a:stretch>
            <a:fillRect/>
          </a:stretch>
        </p:blipFill>
        <p:spPr bwMode="auto">
          <a:xfrm>
            <a:off x="0" y="0"/>
            <a:ext cx="9144000" cy="61341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52579" name="灯片编号占位符 3"/>
          <p:cNvSpPr>
            <a:spLocks noGrp="1"/>
          </p:cNvSpPr>
          <p:nvPr>
            <p:ph type="sldNum" sz="quarter" idx="11"/>
          </p:nvPr>
        </p:nvSpPr>
        <p:spPr/>
        <p:txBody>
          <a:bodyPr/>
          <a:lstStyle/>
          <a:p>
            <a:pPr>
              <a:defRPr/>
            </a:pPr>
            <a:fld id="{48DFD56D-E534-40BE-8264-CCB8513654B0}" type="slidenum">
              <a:rPr lang="en-US" altLang="en-US" smtClean="0">
                <a:ea typeface="宋体" pitchFamily="2" charset="-122"/>
              </a:rPr>
              <a:pPr>
                <a:defRPr/>
              </a:pPr>
              <a:t>119</a:t>
            </a:fld>
            <a:endParaRPr lang="en-US" altLang="en-US" smtClean="0">
              <a:ea typeface="宋体" pitchFamily="2" charset="-122"/>
            </a:endParaRPr>
          </a:p>
        </p:txBody>
      </p:sp>
      <p:sp>
        <p:nvSpPr>
          <p:cNvPr id="6" name="Oval 3"/>
          <p:cNvSpPr>
            <a:spLocks noChangeArrowheads="1"/>
          </p:cNvSpPr>
          <p:nvPr/>
        </p:nvSpPr>
        <p:spPr bwMode="auto">
          <a:xfrm>
            <a:off x="3000375" y="4500563"/>
            <a:ext cx="3352800" cy="1143000"/>
          </a:xfrm>
          <a:prstGeom prst="ellipse">
            <a:avLst/>
          </a:prstGeom>
          <a:noFill/>
          <a:ln w="28575" algn="ctr">
            <a:solidFill>
              <a:schemeClr val="tx2"/>
            </a:solidFill>
            <a:round/>
            <a:headEnd/>
            <a:tailEnd/>
          </a:ln>
        </p:spPr>
        <p:txBody>
          <a:bodyPr wrap="none" anchor="ctr"/>
          <a:lstStyle/>
          <a:p>
            <a:endParaRPr lang="zh-CN" altLang="en-US"/>
          </a:p>
        </p:txBody>
      </p:sp>
      <p:pic>
        <p:nvPicPr>
          <p:cNvPr id="131082" name="Picture 10"/>
          <p:cNvPicPr>
            <a:picLocks noChangeAspect="1" noChangeArrowheads="1"/>
          </p:cNvPicPr>
          <p:nvPr/>
        </p:nvPicPr>
        <p:blipFill>
          <a:blip r:embed="rId3"/>
          <a:srcRect/>
          <a:stretch>
            <a:fillRect/>
          </a:stretch>
        </p:blipFill>
        <p:spPr bwMode="auto">
          <a:xfrm>
            <a:off x="1071563" y="344488"/>
            <a:ext cx="7215187" cy="6513512"/>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1082"/>
                                        </p:tgtEl>
                                        <p:attrNameLst>
                                          <p:attrName>style.visibility</p:attrName>
                                        </p:attrNameLst>
                                      </p:cBhvr>
                                      <p:to>
                                        <p:strVal val="visible"/>
                                      </p:to>
                                    </p:set>
                                    <p:animEffect transition="in" filter="blinds(horizontal)">
                                      <p:cBhvr>
                                        <p:cTn id="12" dur="5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5" descr="WOS homepage.jpg"/>
          <p:cNvPicPr>
            <a:picLocks noChangeAspect="1"/>
          </p:cNvPicPr>
          <p:nvPr/>
        </p:nvPicPr>
        <p:blipFill>
          <a:blip r:embed="rId3"/>
          <a:srcRect/>
          <a:stretch>
            <a:fillRect/>
          </a:stretch>
        </p:blipFill>
        <p:spPr bwMode="auto">
          <a:xfrm>
            <a:off x="15875" y="0"/>
            <a:ext cx="9112250" cy="6858000"/>
          </a:xfrm>
          <a:prstGeom prst="rect">
            <a:avLst/>
          </a:prstGeom>
          <a:noFill/>
          <a:ln w="9525">
            <a:noFill/>
            <a:miter lim="800000"/>
            <a:headEnd/>
            <a:tailEnd/>
          </a:ln>
        </p:spPr>
      </p:pic>
      <p:sp>
        <p:nvSpPr>
          <p:cNvPr id="17" name="圆角矩形 16"/>
          <p:cNvSpPr>
            <a:spLocks noChangeArrowheads="1"/>
          </p:cNvSpPr>
          <p:nvPr/>
        </p:nvSpPr>
        <p:spPr bwMode="auto">
          <a:xfrm>
            <a:off x="152400" y="860425"/>
            <a:ext cx="3322638" cy="26511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pic>
        <p:nvPicPr>
          <p:cNvPr id="18" name="图片 17" descr="pulldown menu.JPG"/>
          <p:cNvPicPr>
            <a:picLocks noChangeAspect="1"/>
          </p:cNvPicPr>
          <p:nvPr/>
        </p:nvPicPr>
        <p:blipFill>
          <a:blip r:embed="rId4"/>
          <a:srcRect/>
          <a:stretch>
            <a:fillRect/>
          </a:stretch>
        </p:blipFill>
        <p:spPr bwMode="auto">
          <a:xfrm>
            <a:off x="5364163" y="1773238"/>
            <a:ext cx="1000125" cy="1876425"/>
          </a:xfrm>
          <a:prstGeom prst="rect">
            <a:avLst/>
          </a:prstGeom>
          <a:noFill/>
          <a:ln w="9525">
            <a:noFill/>
            <a:miter lim="800000"/>
            <a:headEnd/>
            <a:tailEnd/>
          </a:ln>
        </p:spPr>
      </p:pic>
      <p:sp>
        <p:nvSpPr>
          <p:cNvPr id="19" name="圆角矩形 18"/>
          <p:cNvSpPr>
            <a:spLocks noChangeArrowheads="1"/>
          </p:cNvSpPr>
          <p:nvPr/>
        </p:nvSpPr>
        <p:spPr bwMode="auto">
          <a:xfrm>
            <a:off x="684213" y="2660650"/>
            <a:ext cx="1079500" cy="26352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20" name="圆角矩形 19"/>
          <p:cNvSpPr>
            <a:spLocks noChangeArrowheads="1"/>
          </p:cNvSpPr>
          <p:nvPr/>
        </p:nvSpPr>
        <p:spPr bwMode="auto">
          <a:xfrm>
            <a:off x="6340475" y="1889125"/>
            <a:ext cx="304800" cy="64135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21" name="下箭头 20"/>
          <p:cNvSpPr>
            <a:spLocks noChangeArrowheads="1"/>
          </p:cNvSpPr>
          <p:nvPr/>
        </p:nvSpPr>
        <p:spPr bwMode="auto">
          <a:xfrm>
            <a:off x="6505575" y="2544763"/>
            <a:ext cx="46038" cy="360362"/>
          </a:xfrm>
          <a:prstGeom prst="downArrow">
            <a:avLst>
              <a:gd name="adj1" fmla="val 50000"/>
              <a:gd name="adj2" fmla="val 49683"/>
            </a:avLst>
          </a:prstGeom>
          <a:solidFill>
            <a:schemeClr val="tx2"/>
          </a:solidFill>
          <a:ln w="9525" algn="ctr">
            <a:noFill/>
            <a:round/>
            <a:headEnd/>
            <a:tailEnd/>
          </a:ln>
        </p:spPr>
        <p:txBody>
          <a:bodyPr lIns="0" tIns="0" rIns="182880" bIns="0"/>
          <a:lstStyle/>
          <a:p>
            <a:pPr>
              <a:spcBef>
                <a:spcPct val="50000"/>
              </a:spcBef>
            </a:pPr>
            <a:endParaRPr lang="zh-CN" altLang="en-US" sz="2400"/>
          </a:p>
        </p:txBody>
      </p:sp>
      <p:sp>
        <p:nvSpPr>
          <p:cNvPr id="22" name="TextBox 21"/>
          <p:cNvSpPr txBox="1"/>
          <p:nvPr/>
        </p:nvSpPr>
        <p:spPr>
          <a:xfrm>
            <a:off x="4389438" y="2924175"/>
            <a:ext cx="2559050" cy="647700"/>
          </a:xfrm>
          <a:prstGeom prst="rect">
            <a:avLst/>
          </a:prstGeom>
          <a:gradFill>
            <a:gsLst>
              <a:gs pos="0">
                <a:srgbClr val="FF6600"/>
              </a:gs>
              <a:gs pos="50000">
                <a:schemeClr val="bg1"/>
              </a:gs>
              <a:gs pos="100000">
                <a:srgbClr val="FF6600"/>
              </a:gs>
            </a:gsLst>
            <a:lin ang="5400000" scaled="1"/>
          </a:gradFill>
          <a:ln>
            <a:solidFill>
              <a:schemeClr val="tx2"/>
            </a:solidFill>
          </a:ln>
        </p:spPr>
        <p:txBody>
          <a:bodyPr>
            <a:spAutoFit/>
          </a:bodyPr>
          <a:lstStyle/>
          <a:p>
            <a:pPr>
              <a:defRPr/>
            </a:pPr>
            <a:r>
              <a:rPr lang="zh-CN" altLang="en-US" dirty="0">
                <a:ea typeface="宋体" pitchFamily="2" charset="-122"/>
              </a:rPr>
              <a:t>检索辅助工具：作者索引，出版物名称索引</a:t>
            </a:r>
          </a:p>
        </p:txBody>
      </p:sp>
      <p:sp>
        <p:nvSpPr>
          <p:cNvPr id="23" name="圆角矩形 22"/>
          <p:cNvSpPr>
            <a:spLocks noChangeArrowheads="1"/>
          </p:cNvSpPr>
          <p:nvPr/>
        </p:nvSpPr>
        <p:spPr bwMode="auto">
          <a:xfrm>
            <a:off x="323850" y="3357563"/>
            <a:ext cx="4032250" cy="287972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4)">
                                      <p:cBhvr>
                                        <p:cTn id="27" dur="2000"/>
                                        <p:tgtEl>
                                          <p:spTgt spid="20"/>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heel(4)">
                                      <p:cBhvr>
                                        <p:cTn id="30" dur="2000"/>
                                        <p:tgtEl>
                                          <p:spTgt spid="21"/>
                                        </p:tgtEl>
                                      </p:cBhvr>
                                    </p:animEffect>
                                  </p:childTnLst>
                                </p:cTn>
                              </p:par>
                              <p:par>
                                <p:cTn id="31" presetID="21"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4)">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amond(in)">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179" name="Rectangle 3"/>
          <p:cNvSpPr>
            <a:spLocks noGrp="1" noChangeArrowheads="1"/>
          </p:cNvSpPr>
          <p:nvPr>
            <p:ph type="ctrTitle"/>
          </p:nvPr>
        </p:nvSpPr>
        <p:spPr>
          <a:xfrm>
            <a:off x="228600" y="3886200"/>
            <a:ext cx="7848600" cy="1330325"/>
          </a:xfrm>
        </p:spPr>
        <p:txBody>
          <a:bodyPr anchor="ctr">
            <a:spAutoFit/>
          </a:bodyPr>
          <a:lstStyle/>
          <a:p>
            <a:pPr>
              <a:defRPr/>
            </a:pPr>
            <a:r>
              <a:rPr lang="zh-CN" altLang="en-US" sz="3600" b="1" i="1" dirty="0" smtClean="0">
                <a:solidFill>
                  <a:schemeClr val="tx1"/>
                </a:solidFill>
                <a:effectLst>
                  <a:outerShdw blurRad="38100" dist="38100" dir="2700000" algn="tl">
                    <a:srgbClr val="C0C0C0"/>
                  </a:outerShdw>
                </a:effectLst>
                <a:ea typeface="宋体" pitchFamily="2" charset="-122"/>
              </a:rPr>
              <a:t>谢谢！</a:t>
            </a:r>
            <a:r>
              <a:rPr lang="zh-CN" altLang="en-US" sz="3600" i="1" dirty="0" smtClean="0">
                <a:solidFill>
                  <a:schemeClr val="tx1"/>
                </a:solidFill>
                <a:effectLst>
                  <a:outerShdw blurRad="38100" dist="38100" dir="2700000" algn="tl">
                    <a:srgbClr val="C0C0C0"/>
                  </a:outerShdw>
                </a:effectLst>
                <a:ea typeface="宋体" pitchFamily="2" charset="-122"/>
              </a:rPr>
              <a:t/>
            </a:r>
            <a:br>
              <a:rPr lang="zh-CN" altLang="en-US" sz="3600" i="1" dirty="0" smtClean="0">
                <a:solidFill>
                  <a:schemeClr val="tx1"/>
                </a:solidFill>
                <a:effectLst>
                  <a:outerShdw blurRad="38100" dist="38100" dir="2700000" algn="tl">
                    <a:srgbClr val="C0C0C0"/>
                  </a:outerShdw>
                </a:effectLst>
                <a:ea typeface="宋体" pitchFamily="2" charset="-122"/>
              </a:rPr>
            </a:br>
            <a:r>
              <a:rPr lang="zh-CN" altLang="en-US" sz="3600" i="1" dirty="0" smtClean="0">
                <a:solidFill>
                  <a:schemeClr val="tx1"/>
                </a:solidFill>
                <a:effectLst>
                  <a:outerShdw blurRad="38100" dist="38100" dir="2700000" algn="tl">
                    <a:srgbClr val="C0C0C0"/>
                  </a:outerShdw>
                </a:effectLst>
                <a:ea typeface="宋体" pitchFamily="2" charset="-122"/>
              </a:rPr>
              <a:t/>
            </a:r>
            <a:br>
              <a:rPr lang="zh-CN" altLang="en-US" sz="3600" i="1" dirty="0" smtClean="0">
                <a:solidFill>
                  <a:schemeClr val="tx1"/>
                </a:solidFill>
                <a:effectLst>
                  <a:outerShdw blurRad="38100" dist="38100" dir="2700000" algn="tl">
                    <a:srgbClr val="C0C0C0"/>
                  </a:outerShdw>
                </a:effectLst>
                <a:ea typeface="宋体" pitchFamily="2" charset="-122"/>
              </a:rPr>
            </a:br>
            <a:endParaRPr lang="en-US" altLang="zh-CN" sz="2400" dirty="0" smtClean="0">
              <a:solidFill>
                <a:schemeClr val="tx1"/>
              </a:solidFill>
              <a:effectLst>
                <a:outerShdw blurRad="38100" dist="38100" dir="2700000" algn="tl">
                  <a:srgbClr val="C0C0C0"/>
                </a:outerShdw>
              </a:effectLst>
              <a:ea typeface="宋体" pitchFamily="2" charset="-122"/>
            </a:endParaRPr>
          </a:p>
        </p:txBody>
      </p:sp>
      <p:sp>
        <p:nvSpPr>
          <p:cNvPr id="156675" name="Rectangle 4"/>
          <p:cNvSpPr>
            <a:spLocks noChangeArrowheads="1"/>
          </p:cNvSpPr>
          <p:nvPr/>
        </p:nvSpPr>
        <p:spPr bwMode="auto">
          <a:xfrm>
            <a:off x="3581400" y="3505200"/>
            <a:ext cx="5257800" cy="2743200"/>
          </a:xfrm>
          <a:prstGeom prst="rect">
            <a:avLst/>
          </a:prstGeom>
          <a:noFill/>
          <a:ln w="9525">
            <a:noFill/>
            <a:miter lim="800000"/>
            <a:headEnd/>
            <a:tailEnd/>
          </a:ln>
        </p:spPr>
        <p:txBody>
          <a:bodyPr wrap="none" anchor="ctr"/>
          <a:lstStyle/>
          <a:p>
            <a:pPr algn="l"/>
            <a:r>
              <a:rPr lang="en-US" altLang="zh-CN" b="1" dirty="0">
                <a:latin typeface="Arial" pitchFamily="34" charset="0"/>
              </a:rPr>
              <a:t>100190</a:t>
            </a:r>
          </a:p>
          <a:p>
            <a:pPr algn="l"/>
            <a:endParaRPr lang="en-US" altLang="zh-CN" b="1" dirty="0">
              <a:latin typeface="Arial" pitchFamily="34" charset="0"/>
            </a:endParaRPr>
          </a:p>
          <a:p>
            <a:pPr algn="l"/>
            <a:r>
              <a:rPr lang="zh-CN" altLang="en-US" b="1" dirty="0">
                <a:latin typeface="Arial" pitchFamily="34" charset="0"/>
              </a:rPr>
              <a:t>北京市海淀区科学院南路</a:t>
            </a:r>
            <a:r>
              <a:rPr lang="en-US" altLang="zh-CN" b="1" dirty="0">
                <a:latin typeface="Arial" pitchFamily="34" charset="0"/>
              </a:rPr>
              <a:t>2</a:t>
            </a:r>
            <a:r>
              <a:rPr lang="zh-CN" altLang="en-US" b="1" dirty="0">
                <a:latin typeface="Arial" pitchFamily="34" charset="0"/>
              </a:rPr>
              <a:t>号</a:t>
            </a:r>
          </a:p>
          <a:p>
            <a:pPr algn="l"/>
            <a:r>
              <a:rPr lang="zh-CN" altLang="en-US" b="1" dirty="0">
                <a:latin typeface="Arial" pitchFamily="34" charset="0"/>
              </a:rPr>
              <a:t>融科资讯中心</a:t>
            </a:r>
            <a:r>
              <a:rPr lang="en-US" altLang="zh-CN" b="1" dirty="0">
                <a:latin typeface="Arial" pitchFamily="34" charset="0"/>
              </a:rPr>
              <a:t>C</a:t>
            </a:r>
            <a:r>
              <a:rPr lang="zh-CN" altLang="en-US" b="1" dirty="0">
                <a:latin typeface="Arial" pitchFamily="34" charset="0"/>
              </a:rPr>
              <a:t>座北楼</a:t>
            </a:r>
            <a:r>
              <a:rPr lang="en-US" altLang="zh-CN" b="1" dirty="0">
                <a:latin typeface="Arial" pitchFamily="34" charset="0"/>
              </a:rPr>
              <a:t>610</a:t>
            </a:r>
            <a:r>
              <a:rPr lang="zh-CN" altLang="en-US" b="1" dirty="0">
                <a:latin typeface="Arial" pitchFamily="34" charset="0"/>
              </a:rPr>
              <a:t>室</a:t>
            </a:r>
          </a:p>
          <a:p>
            <a:pPr algn="l"/>
            <a:r>
              <a:rPr lang="zh-CN" altLang="en-US" b="1" dirty="0">
                <a:latin typeface="Arial" pitchFamily="34" charset="0"/>
              </a:rPr>
              <a:t>汤森路</a:t>
            </a:r>
            <a:r>
              <a:rPr lang="zh-CN" altLang="en-US" b="1" dirty="0" smtClean="0">
                <a:latin typeface="Arial" pitchFamily="34" charset="0"/>
              </a:rPr>
              <a:t>透科技信息服务（北京）有限公司</a:t>
            </a:r>
            <a:endParaRPr lang="zh-CN" altLang="en-US" b="1" dirty="0">
              <a:latin typeface="Arial" pitchFamily="34" charset="0"/>
            </a:endParaRPr>
          </a:p>
          <a:p>
            <a:pPr algn="l"/>
            <a:endParaRPr lang="en-US" altLang="zh-CN" b="1" dirty="0">
              <a:latin typeface="Arial" pitchFamily="34" charset="0"/>
            </a:endParaRPr>
          </a:p>
          <a:p>
            <a:pPr algn="l"/>
            <a:r>
              <a:rPr lang="zh-CN" altLang="en-US" b="1" dirty="0">
                <a:latin typeface="Arial" pitchFamily="34" charset="0"/>
              </a:rPr>
              <a:t>张帆</a:t>
            </a:r>
          </a:p>
          <a:p>
            <a:pPr algn="l"/>
            <a:r>
              <a:rPr lang="en-US" altLang="zh-CN" b="1" dirty="0">
                <a:latin typeface="Arial" pitchFamily="34" charset="0"/>
              </a:rPr>
              <a:t>Email: </a:t>
            </a:r>
            <a:r>
              <a:rPr lang="en-US" altLang="zh-CN" b="1" dirty="0">
                <a:latin typeface="Arial" pitchFamily="34" charset="0"/>
                <a:hlinkClick r:id="rId2"/>
              </a:rPr>
              <a:t>ts.support.china@thomsonreuters.com</a:t>
            </a:r>
            <a:endParaRPr lang="en-US" altLang="zh-CN" b="1" dirty="0">
              <a:latin typeface="Arial" pitchFamily="34" charset="0"/>
            </a:endParaRPr>
          </a:p>
          <a:p>
            <a:pPr algn="l"/>
            <a:r>
              <a:rPr lang="en-US" altLang="zh-CN" b="1" dirty="0">
                <a:latin typeface="Arial" pitchFamily="34" charset="0"/>
              </a:rPr>
              <a:t>Tel: 010-57601200</a:t>
            </a:r>
          </a:p>
          <a:p>
            <a:pPr algn="l"/>
            <a:r>
              <a:rPr lang="en-US" altLang="zh-CN" b="1" dirty="0">
                <a:latin typeface="Arial" pitchFamily="34" charset="0"/>
              </a:rPr>
              <a:t>Fax: 01082862088</a:t>
            </a:r>
          </a:p>
        </p:txBody>
      </p:sp>
      <p:pic>
        <p:nvPicPr>
          <p:cNvPr id="156676" name="Picture 4" descr="global2"/>
          <p:cNvPicPr>
            <a:picLocks noChangeAspect="1" noChangeArrowheads="1"/>
          </p:cNvPicPr>
          <p:nvPr/>
        </p:nvPicPr>
        <p:blipFill>
          <a:blip r:embed="rId3"/>
          <a:srcRect/>
          <a:stretch>
            <a:fillRect/>
          </a:stretch>
        </p:blipFill>
        <p:spPr bwMode="auto">
          <a:xfrm>
            <a:off x="344488" y="388938"/>
            <a:ext cx="8455025" cy="310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09550" y="333375"/>
            <a:ext cx="8096250" cy="574675"/>
          </a:xfrm>
        </p:spPr>
        <p:txBody>
          <a:bodyPr/>
          <a:lstStyle/>
          <a:p>
            <a:pPr eaLnBrk="1" hangingPunct="1"/>
            <a:r>
              <a:rPr lang="en-US" altLang="zh-CN" sz="3200" b="1" i="1" smtClean="0">
                <a:latin typeface="Times New Roman" pitchFamily="18" charset="0"/>
                <a:ea typeface="宋体" charset="-122"/>
              </a:rPr>
              <a:t>Web of Science</a:t>
            </a:r>
          </a:p>
        </p:txBody>
      </p:sp>
      <p:sp>
        <p:nvSpPr>
          <p:cNvPr id="38915" name="Rectangle 3"/>
          <p:cNvSpPr>
            <a:spLocks noGrp="1" noChangeArrowheads="1"/>
          </p:cNvSpPr>
          <p:nvPr>
            <p:ph type="body" idx="1"/>
          </p:nvPr>
        </p:nvSpPr>
        <p:spPr>
          <a:xfrm>
            <a:off x="323850" y="1557338"/>
            <a:ext cx="8591550" cy="4919662"/>
          </a:xfrm>
        </p:spPr>
        <p:txBody>
          <a:bodyPr/>
          <a:lstStyle/>
          <a:p>
            <a:pPr eaLnBrk="1" hangingPunct="1">
              <a:lnSpc>
                <a:spcPct val="105000"/>
              </a:lnSpc>
            </a:pPr>
            <a:r>
              <a:rPr lang="en-US" altLang="zh-CN" b="1" dirty="0" smtClean="0">
                <a:latin typeface="Arial Unicode MS" pitchFamily="34" charset="-122"/>
                <a:ea typeface="Arial Unicode MS" pitchFamily="34" charset="-122"/>
                <a:cs typeface="Arial Unicode MS" pitchFamily="34" charset="-122"/>
              </a:rPr>
              <a:t>Science Citation Index Expanded(</a:t>
            </a:r>
            <a:r>
              <a:rPr lang="zh-CN" altLang="en-US" b="1" dirty="0" smtClean="0">
                <a:latin typeface="Arial Unicode MS" pitchFamily="34" charset="-122"/>
                <a:ea typeface="Arial Unicode MS" pitchFamily="34" charset="-122"/>
                <a:cs typeface="Arial Unicode MS" pitchFamily="34" charset="-122"/>
              </a:rPr>
              <a:t>科学引文索引，</a:t>
            </a:r>
            <a:r>
              <a:rPr lang="en-US" altLang="zh-CN" b="1" dirty="0" smtClean="0">
                <a:latin typeface="Arial Unicode MS" pitchFamily="34" charset="-122"/>
                <a:ea typeface="Arial Unicode MS" pitchFamily="34" charset="-122"/>
                <a:cs typeface="Arial Unicode MS" pitchFamily="34" charset="-122"/>
              </a:rPr>
              <a:t>SCIE</a:t>
            </a:r>
            <a:r>
              <a:rPr lang="zh-CN" altLang="en-US" b="1" dirty="0" smtClean="0">
                <a:latin typeface="Arial Unicode MS" pitchFamily="34" charset="-122"/>
                <a:ea typeface="Arial Unicode MS" pitchFamily="34" charset="-122"/>
                <a:cs typeface="Arial Unicode MS" pitchFamily="34" charset="-122"/>
              </a:rPr>
              <a:t>）</a:t>
            </a:r>
            <a:r>
              <a:rPr lang="en-US" altLang="zh-CN" dirty="0" smtClean="0">
                <a:latin typeface="Arial Unicode MS" pitchFamily="34" charset="-122"/>
                <a:ea typeface="Arial Unicode MS" pitchFamily="34" charset="-122"/>
                <a:cs typeface="Arial Unicode MS" pitchFamily="34" charset="-122"/>
              </a:rPr>
              <a:t>: ~8473</a:t>
            </a:r>
            <a:r>
              <a:rPr lang="zh-CN" altLang="en-US" dirty="0" smtClean="0">
                <a:latin typeface="Arial Unicode MS" pitchFamily="34" charset="-122"/>
                <a:ea typeface="Arial Unicode MS" pitchFamily="34" charset="-122"/>
                <a:cs typeface="Arial Unicode MS" pitchFamily="34" charset="-122"/>
              </a:rPr>
              <a:t>种核心期刊，可回溯到</a:t>
            </a:r>
            <a:r>
              <a:rPr lang="en-US" altLang="zh-CN" dirty="0" smtClean="0">
                <a:latin typeface="Arial Unicode MS" pitchFamily="34" charset="-122"/>
                <a:ea typeface="Arial Unicode MS" pitchFamily="34" charset="-122"/>
                <a:cs typeface="Arial Unicode MS" pitchFamily="34" charset="-122"/>
              </a:rPr>
              <a:t>1900</a:t>
            </a:r>
            <a:r>
              <a:rPr lang="zh-CN" altLang="en-US" dirty="0" smtClean="0">
                <a:latin typeface="Arial Unicode MS" pitchFamily="34" charset="-122"/>
                <a:ea typeface="Arial Unicode MS" pitchFamily="34" charset="-122"/>
                <a:cs typeface="Arial Unicode MS" pitchFamily="34" charset="-122"/>
              </a:rPr>
              <a:t>年</a:t>
            </a:r>
          </a:p>
          <a:p>
            <a:pPr eaLnBrk="1" hangingPunct="1">
              <a:lnSpc>
                <a:spcPct val="105000"/>
              </a:lnSpc>
            </a:pPr>
            <a:r>
              <a:rPr lang="en-US" altLang="zh-CN" b="1" dirty="0" smtClean="0">
                <a:latin typeface="Arial Unicode MS" pitchFamily="34" charset="-122"/>
                <a:ea typeface="Arial Unicode MS" pitchFamily="34" charset="-122"/>
                <a:cs typeface="Arial Unicode MS" pitchFamily="34" charset="-122"/>
              </a:rPr>
              <a:t>Social Science Citation Index(</a:t>
            </a:r>
            <a:r>
              <a:rPr lang="zh-CN" altLang="en-US" b="1" dirty="0" smtClean="0">
                <a:latin typeface="Arial Unicode MS" pitchFamily="34" charset="-122"/>
                <a:ea typeface="Arial Unicode MS" pitchFamily="34" charset="-122"/>
                <a:cs typeface="Arial Unicode MS" pitchFamily="34" charset="-122"/>
              </a:rPr>
              <a:t>社会科学引文索引，</a:t>
            </a:r>
            <a:r>
              <a:rPr lang="en-US" altLang="zh-CN" b="1" dirty="0" smtClean="0">
                <a:latin typeface="Arial Unicode MS" pitchFamily="34" charset="-122"/>
                <a:ea typeface="Arial Unicode MS" pitchFamily="34" charset="-122"/>
                <a:cs typeface="Arial Unicode MS" pitchFamily="34" charset="-122"/>
              </a:rPr>
              <a:t>SSCI</a:t>
            </a:r>
            <a:r>
              <a:rPr lang="zh-CN" altLang="en-US" b="1" dirty="0" smtClean="0">
                <a:latin typeface="Arial Unicode MS" pitchFamily="34" charset="-122"/>
                <a:ea typeface="Arial Unicode MS" pitchFamily="34" charset="-122"/>
                <a:cs typeface="Arial Unicode MS" pitchFamily="34" charset="-122"/>
              </a:rPr>
              <a:t>）</a:t>
            </a:r>
            <a:r>
              <a:rPr lang="zh-CN" altLang="en-US" dirty="0" smtClean="0">
                <a:latin typeface="Arial Unicode MS" pitchFamily="34" charset="-122"/>
                <a:ea typeface="Arial Unicode MS" pitchFamily="34" charset="-122"/>
                <a:cs typeface="Arial Unicode MS" pitchFamily="34" charset="-122"/>
              </a:rPr>
              <a:t>：    </a:t>
            </a:r>
            <a:r>
              <a:rPr lang="en-US" altLang="zh-CN" dirty="0" smtClean="0">
                <a:latin typeface="Arial Unicode MS" pitchFamily="34" charset="-122"/>
                <a:ea typeface="Arial Unicode MS" pitchFamily="34" charset="-122"/>
                <a:cs typeface="Arial Unicode MS" pitchFamily="34" charset="-122"/>
              </a:rPr>
              <a:t>~3031</a:t>
            </a:r>
            <a:r>
              <a:rPr lang="zh-CN" altLang="en-US" dirty="0" smtClean="0">
                <a:latin typeface="Arial Unicode MS" pitchFamily="34" charset="-122"/>
                <a:ea typeface="Arial Unicode MS" pitchFamily="34" charset="-122"/>
                <a:cs typeface="Arial Unicode MS" pitchFamily="34" charset="-122"/>
              </a:rPr>
              <a:t>种核心期刊，可回溯到</a:t>
            </a:r>
            <a:r>
              <a:rPr lang="en-US" altLang="zh-CN" dirty="0" smtClean="0">
                <a:latin typeface="Arial Unicode MS" pitchFamily="34" charset="-122"/>
                <a:ea typeface="Arial Unicode MS" pitchFamily="34" charset="-122"/>
                <a:cs typeface="Arial Unicode MS" pitchFamily="34" charset="-122"/>
              </a:rPr>
              <a:t>1900</a:t>
            </a:r>
            <a:r>
              <a:rPr lang="zh-CN" altLang="en-US" dirty="0" smtClean="0">
                <a:latin typeface="Arial Unicode MS" pitchFamily="34" charset="-122"/>
                <a:ea typeface="Arial Unicode MS" pitchFamily="34" charset="-122"/>
                <a:cs typeface="Arial Unicode MS" pitchFamily="34" charset="-122"/>
              </a:rPr>
              <a:t>年</a:t>
            </a:r>
          </a:p>
          <a:p>
            <a:pPr eaLnBrk="1" hangingPunct="1">
              <a:lnSpc>
                <a:spcPct val="105000"/>
              </a:lnSpc>
            </a:pPr>
            <a:r>
              <a:rPr lang="en-US" altLang="zh-CN" b="1" dirty="0" smtClean="0">
                <a:latin typeface="Arial Unicode MS" pitchFamily="34" charset="-122"/>
                <a:ea typeface="Arial Unicode MS" pitchFamily="34" charset="-122"/>
                <a:cs typeface="Arial Unicode MS" pitchFamily="34" charset="-122"/>
              </a:rPr>
              <a:t>Arts &amp; Humanities Citation Index(</a:t>
            </a:r>
            <a:r>
              <a:rPr lang="zh-CN" altLang="en-US" b="1" dirty="0" smtClean="0">
                <a:latin typeface="Arial Unicode MS" pitchFamily="34" charset="-122"/>
                <a:ea typeface="Arial Unicode MS" pitchFamily="34" charset="-122"/>
                <a:cs typeface="Arial Unicode MS" pitchFamily="34" charset="-122"/>
              </a:rPr>
              <a:t>艺术与人文索引</a:t>
            </a:r>
            <a:r>
              <a:rPr lang="en-US" altLang="zh-CN" b="1" dirty="0" smtClean="0">
                <a:latin typeface="Arial Unicode MS" pitchFamily="34" charset="-122"/>
                <a:ea typeface="Arial Unicode MS" pitchFamily="34" charset="-122"/>
                <a:cs typeface="Arial Unicode MS" pitchFamily="34" charset="-122"/>
              </a:rPr>
              <a:t>A&amp;HCI</a:t>
            </a:r>
            <a:r>
              <a:rPr lang="zh-CN" altLang="en-US" b="1" dirty="0" smtClean="0">
                <a:latin typeface="Arial Unicode MS" pitchFamily="34" charset="-122"/>
                <a:ea typeface="Arial Unicode MS" pitchFamily="34" charset="-122"/>
                <a:cs typeface="Arial Unicode MS" pitchFamily="34" charset="-122"/>
              </a:rPr>
              <a:t>）</a:t>
            </a:r>
            <a:r>
              <a:rPr lang="en-US" altLang="zh-CN" dirty="0" smtClean="0">
                <a:latin typeface="Arial Unicode MS" pitchFamily="34" charset="-122"/>
                <a:ea typeface="Arial Unicode MS" pitchFamily="34" charset="-122"/>
                <a:cs typeface="Arial Unicode MS" pitchFamily="34" charset="-122"/>
              </a:rPr>
              <a:t>: ~1670</a:t>
            </a:r>
            <a:r>
              <a:rPr lang="zh-CN" altLang="en-US" dirty="0" smtClean="0">
                <a:latin typeface="Arial Unicode MS" pitchFamily="34" charset="-122"/>
                <a:ea typeface="Arial Unicode MS" pitchFamily="34" charset="-122"/>
                <a:cs typeface="Arial Unicode MS" pitchFamily="34" charset="-122"/>
              </a:rPr>
              <a:t>种核心期刊，可回溯到</a:t>
            </a:r>
            <a:r>
              <a:rPr lang="en-US" altLang="zh-CN" dirty="0" smtClean="0">
                <a:latin typeface="Arial Unicode MS" pitchFamily="34" charset="-122"/>
                <a:ea typeface="Arial Unicode MS" pitchFamily="34" charset="-122"/>
                <a:cs typeface="Arial Unicode MS" pitchFamily="34" charset="-122"/>
              </a:rPr>
              <a:t>1975</a:t>
            </a:r>
            <a:r>
              <a:rPr lang="zh-CN" altLang="en-US" dirty="0" smtClean="0">
                <a:latin typeface="Arial Unicode MS" pitchFamily="34" charset="-122"/>
                <a:ea typeface="Arial Unicode MS" pitchFamily="34" charset="-122"/>
                <a:cs typeface="Arial Unicode MS" pitchFamily="34" charset="-122"/>
              </a:rPr>
              <a:t>年</a:t>
            </a:r>
          </a:p>
          <a:p>
            <a:pPr eaLnBrk="1" hangingPunct="1">
              <a:lnSpc>
                <a:spcPct val="105000"/>
              </a:lnSpc>
            </a:pPr>
            <a:r>
              <a:rPr lang="en-US" altLang="zh-CN" b="1" dirty="0" smtClean="0">
                <a:latin typeface="Arial Unicode MS" pitchFamily="34" charset="-122"/>
                <a:ea typeface="Arial Unicode MS" pitchFamily="34" charset="-122"/>
                <a:cs typeface="Arial Unicode MS" pitchFamily="34" charset="-122"/>
              </a:rPr>
              <a:t>Conference Proceedings Citation Index - Science (CPCI-S)--1990-</a:t>
            </a:r>
            <a:r>
              <a:rPr lang="zh-CN" altLang="en-US" b="1" dirty="0" smtClean="0">
                <a:latin typeface="Arial Unicode MS" pitchFamily="34" charset="-122"/>
                <a:ea typeface="Arial Unicode MS" pitchFamily="34" charset="-122"/>
                <a:cs typeface="Arial Unicode MS" pitchFamily="34" charset="-122"/>
              </a:rPr>
              <a:t>至今 </a:t>
            </a:r>
          </a:p>
          <a:p>
            <a:pPr eaLnBrk="1" hangingPunct="1"/>
            <a:r>
              <a:rPr lang="zh-CN" altLang="en-US" b="1" dirty="0" smtClean="0">
                <a:latin typeface="Arial Unicode MS" pitchFamily="34" charset="-122"/>
                <a:ea typeface="Arial Unicode MS" pitchFamily="34" charset="-122"/>
                <a:cs typeface="Arial Unicode MS" pitchFamily="34" charset="-122"/>
              </a:rPr>
              <a:t>  </a:t>
            </a:r>
            <a:r>
              <a:rPr lang="en-US" altLang="zh-CN" b="1" dirty="0" smtClean="0">
                <a:latin typeface="Arial Unicode MS" pitchFamily="34" charset="-122"/>
                <a:ea typeface="Arial Unicode MS" pitchFamily="34" charset="-122"/>
                <a:cs typeface="Arial Unicode MS" pitchFamily="34" charset="-122"/>
              </a:rPr>
              <a:t>Conference Proceedings Citation Index - Social Science &amp; Humanities (CPCI-SSH)--1990-</a:t>
            </a:r>
            <a:r>
              <a:rPr lang="zh-CN" altLang="en-US" b="1" dirty="0" smtClean="0">
                <a:latin typeface="Arial Unicode MS" pitchFamily="34" charset="-122"/>
                <a:ea typeface="Arial Unicode MS" pitchFamily="34" charset="-122"/>
                <a:cs typeface="Arial Unicode MS" pitchFamily="34" charset="-122"/>
              </a:rPr>
              <a:t>至今</a:t>
            </a:r>
            <a:endParaRPr lang="en-US" altLang="zh-CN" b="1" dirty="0" smtClean="0">
              <a:latin typeface="Arial Unicode MS" pitchFamily="34" charset="-122"/>
              <a:ea typeface="Arial Unicode MS" pitchFamily="34" charset="-122"/>
              <a:cs typeface="Arial Unicode MS" pitchFamily="34" charset="-12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p:cNvGrpSpPr>
            <a:grpSpLocks/>
          </p:cNvGrpSpPr>
          <p:nvPr/>
        </p:nvGrpSpPr>
        <p:grpSpPr bwMode="auto">
          <a:xfrm>
            <a:off x="6629400" y="1524000"/>
            <a:ext cx="2286000" cy="4267200"/>
            <a:chOff x="4105" y="572"/>
            <a:chExt cx="1440" cy="2688"/>
          </a:xfrm>
        </p:grpSpPr>
        <p:sp>
          <p:nvSpPr>
            <p:cNvPr id="2" name="Rectangle 3"/>
            <p:cNvSpPr>
              <a:spLocks noChangeArrowheads="1"/>
            </p:cNvSpPr>
            <p:nvPr/>
          </p:nvSpPr>
          <p:spPr bwMode="auto">
            <a:xfrm>
              <a:off x="4105" y="572"/>
              <a:ext cx="1440" cy="268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a:p>
          </p:txBody>
        </p:sp>
        <p:pic>
          <p:nvPicPr>
            <p:cNvPr id="39949" name="Picture 4" descr="egpica2"/>
            <p:cNvPicPr>
              <a:picLocks noChangeAspect="1" noChangeArrowheads="1"/>
            </p:cNvPicPr>
            <p:nvPr/>
          </p:nvPicPr>
          <p:blipFill>
            <a:blip r:embed="rId3"/>
            <a:srcRect l="6667" t="2919" r="13335" b="9489"/>
            <a:stretch>
              <a:fillRect/>
            </a:stretch>
          </p:blipFill>
          <p:spPr bwMode="auto">
            <a:xfrm>
              <a:off x="4241" y="618"/>
              <a:ext cx="1114" cy="1392"/>
            </a:xfrm>
            <a:prstGeom prst="rect">
              <a:avLst/>
            </a:prstGeom>
            <a:noFill/>
            <a:ln w="9525">
              <a:noFill/>
              <a:miter lim="800000"/>
              <a:headEnd/>
              <a:tailEnd/>
            </a:ln>
          </p:spPr>
        </p:pic>
        <p:sp>
          <p:nvSpPr>
            <p:cNvPr id="39950" name="Rectangle 5"/>
            <p:cNvSpPr>
              <a:spLocks noChangeArrowheads="1"/>
            </p:cNvSpPr>
            <p:nvPr/>
          </p:nvSpPr>
          <p:spPr bwMode="auto">
            <a:xfrm>
              <a:off x="4105" y="2069"/>
              <a:ext cx="1440" cy="1134"/>
            </a:xfrm>
            <a:prstGeom prst="rect">
              <a:avLst/>
            </a:prstGeom>
            <a:noFill/>
            <a:ln w="9525">
              <a:noFill/>
              <a:miter lim="800000"/>
              <a:headEnd/>
              <a:tailEnd/>
            </a:ln>
          </p:spPr>
          <p:txBody>
            <a:bodyPr anchor="ctr">
              <a:spAutoFit/>
            </a:bodyPr>
            <a:lstStyle/>
            <a:p>
              <a:pPr eaLnBrk="0" hangingPunct="0"/>
              <a:r>
                <a:rPr lang="en-US" altLang="zh-CN" sz="1600" b="1">
                  <a:solidFill>
                    <a:schemeClr val="bg1"/>
                  </a:solidFill>
                </a:rPr>
                <a:t>Dr. Eugene Garfield</a:t>
              </a:r>
            </a:p>
            <a:p>
              <a:pPr eaLnBrk="0" hangingPunct="0">
                <a:spcBef>
                  <a:spcPct val="35000"/>
                </a:spcBef>
              </a:pPr>
              <a:r>
                <a:rPr lang="en-US" altLang="zh-CN" sz="1100" b="1">
                  <a:solidFill>
                    <a:schemeClr val="bg1"/>
                  </a:solidFill>
                </a:rPr>
                <a:t>Founder &amp; Chairman Emeritus </a:t>
              </a:r>
              <a:br>
                <a:rPr lang="en-US" altLang="zh-CN" sz="1100" b="1">
                  <a:solidFill>
                    <a:schemeClr val="bg1"/>
                  </a:solidFill>
                </a:rPr>
              </a:br>
              <a:r>
                <a:rPr lang="en-US" altLang="zh-CN" sz="1100" b="1">
                  <a:solidFill>
                    <a:schemeClr val="bg1"/>
                  </a:solidFill>
                </a:rPr>
                <a:t>ISI, Thomson Scientific </a:t>
              </a:r>
            </a:p>
            <a:p>
              <a:pPr eaLnBrk="0" hangingPunct="0">
                <a:spcBef>
                  <a:spcPct val="35000"/>
                </a:spcBef>
              </a:pPr>
              <a:r>
                <a:rPr lang="en-US" altLang="zh-CN" sz="1100" b="1">
                  <a:solidFill>
                    <a:schemeClr val="bg1"/>
                  </a:solidFill>
                </a:rPr>
                <a:t>“Our ultimate goal is to extend our retrospective coverage of the scientific literature back to the twentieth century.  The Century of Science initiative makes that dream come true.”</a:t>
              </a:r>
            </a:p>
          </p:txBody>
        </p:sp>
      </p:grpSp>
      <p:sp>
        <p:nvSpPr>
          <p:cNvPr id="33798" name="Rectangle 6"/>
          <p:cNvSpPr>
            <a:spLocks noChangeArrowheads="1"/>
          </p:cNvSpPr>
          <p:nvPr/>
        </p:nvSpPr>
        <p:spPr bwMode="auto">
          <a:xfrm>
            <a:off x="327025" y="4675188"/>
            <a:ext cx="1173163" cy="6858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hangingPunct="0">
              <a:defRPr/>
            </a:pPr>
            <a:endParaRPr lang="en-US" altLang="en-US" sz="1200" b="1">
              <a:solidFill>
                <a:srgbClr val="008000"/>
              </a:solidFill>
              <a:ea typeface="宋体" pitchFamily="2" charset="-122"/>
            </a:endParaRPr>
          </a:p>
        </p:txBody>
      </p:sp>
      <p:sp>
        <p:nvSpPr>
          <p:cNvPr id="33800" name="Rectangle 8"/>
          <p:cNvSpPr>
            <a:spLocks noChangeArrowheads="1"/>
          </p:cNvSpPr>
          <p:nvPr/>
        </p:nvSpPr>
        <p:spPr bwMode="auto">
          <a:xfrm>
            <a:off x="1801813" y="3976688"/>
            <a:ext cx="803275" cy="684212"/>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hangingPunct="0">
              <a:defRPr/>
            </a:pPr>
            <a:endParaRPr lang="en-US" altLang="en-US" sz="1200" b="1">
              <a:solidFill>
                <a:srgbClr val="008000"/>
              </a:solidFill>
              <a:ea typeface="宋体" pitchFamily="2" charset="-122"/>
            </a:endParaRPr>
          </a:p>
        </p:txBody>
      </p:sp>
      <p:sp>
        <p:nvSpPr>
          <p:cNvPr id="33801" name="Rectangle 9"/>
          <p:cNvSpPr>
            <a:spLocks noChangeArrowheads="1"/>
          </p:cNvSpPr>
          <p:nvPr/>
        </p:nvSpPr>
        <p:spPr bwMode="auto">
          <a:xfrm>
            <a:off x="4257675" y="2971800"/>
            <a:ext cx="1457325" cy="9144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hangingPunct="0">
              <a:defRPr/>
            </a:pPr>
            <a:r>
              <a:rPr lang="en-US" altLang="en-US" b="1">
                <a:solidFill>
                  <a:srgbClr val="008000"/>
                </a:solidFill>
                <a:ea typeface="宋体" pitchFamily="2" charset="-122"/>
              </a:rPr>
              <a:t/>
            </a:r>
            <a:br>
              <a:rPr lang="en-US" altLang="en-US" b="1">
                <a:solidFill>
                  <a:srgbClr val="008000"/>
                </a:solidFill>
                <a:ea typeface="宋体" pitchFamily="2" charset="-122"/>
              </a:rPr>
            </a:br>
            <a:r>
              <a:rPr lang="en-US" altLang="en-US" b="1">
                <a:solidFill>
                  <a:srgbClr val="008000"/>
                </a:solidFill>
                <a:ea typeface="宋体" pitchFamily="2" charset="-122"/>
              </a:rPr>
              <a:t/>
            </a:r>
            <a:br>
              <a:rPr lang="en-US" altLang="en-US" b="1">
                <a:solidFill>
                  <a:srgbClr val="008000"/>
                </a:solidFill>
                <a:ea typeface="宋体" pitchFamily="2" charset="-122"/>
              </a:rPr>
            </a:br>
            <a:endParaRPr lang="en-US" altLang="en-US" sz="1200" b="1">
              <a:solidFill>
                <a:srgbClr val="008000"/>
              </a:solidFill>
              <a:ea typeface="宋体" pitchFamily="2" charset="-122"/>
            </a:endParaRPr>
          </a:p>
        </p:txBody>
      </p:sp>
      <p:sp>
        <p:nvSpPr>
          <p:cNvPr id="33802" name="Rectangle 10"/>
          <p:cNvSpPr>
            <a:spLocks noChangeArrowheads="1"/>
          </p:cNvSpPr>
          <p:nvPr/>
        </p:nvSpPr>
        <p:spPr bwMode="auto">
          <a:xfrm>
            <a:off x="2743200" y="3581400"/>
            <a:ext cx="1236663" cy="4572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hangingPunct="0">
              <a:defRPr/>
            </a:pPr>
            <a:r>
              <a:rPr lang="en-US" altLang="en-US" sz="1200" b="1">
                <a:solidFill>
                  <a:srgbClr val="008000"/>
                </a:solidFill>
                <a:ea typeface="宋体" pitchFamily="2" charset="-122"/>
              </a:rPr>
              <a:t/>
            </a:r>
            <a:br>
              <a:rPr lang="en-US" altLang="en-US" sz="1200" b="1">
                <a:solidFill>
                  <a:srgbClr val="008000"/>
                </a:solidFill>
                <a:ea typeface="宋体" pitchFamily="2" charset="-122"/>
              </a:rPr>
            </a:br>
            <a:r>
              <a:rPr lang="en-US" altLang="en-US" b="1">
                <a:solidFill>
                  <a:srgbClr val="008000"/>
                </a:solidFill>
                <a:ea typeface="宋体" pitchFamily="2" charset="-122"/>
              </a:rPr>
              <a:t/>
            </a:r>
            <a:br>
              <a:rPr lang="en-US" altLang="en-US" b="1">
                <a:solidFill>
                  <a:srgbClr val="008000"/>
                </a:solidFill>
                <a:ea typeface="宋体" pitchFamily="2" charset="-122"/>
              </a:rPr>
            </a:br>
            <a:endParaRPr lang="en-US" altLang="en-US" b="1">
              <a:solidFill>
                <a:srgbClr val="008000"/>
              </a:solidFill>
              <a:ea typeface="宋体" pitchFamily="2" charset="-122"/>
            </a:endParaRPr>
          </a:p>
        </p:txBody>
      </p:sp>
      <p:sp>
        <p:nvSpPr>
          <p:cNvPr id="33803" name="Rectangle 11"/>
          <p:cNvSpPr>
            <a:spLocks noChangeArrowheads="1"/>
          </p:cNvSpPr>
          <p:nvPr/>
        </p:nvSpPr>
        <p:spPr bwMode="auto">
          <a:xfrm>
            <a:off x="4478338" y="4398963"/>
            <a:ext cx="1690687" cy="684212"/>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algn="r" eaLnBrk="0" hangingPunct="0">
              <a:defRPr/>
            </a:pPr>
            <a:endParaRPr lang="en-US" altLang="zh-CN" b="1">
              <a:solidFill>
                <a:srgbClr val="008000"/>
              </a:solidFill>
              <a:ea typeface="宋体" pitchFamily="2" charset="-122"/>
            </a:endParaRPr>
          </a:p>
          <a:p>
            <a:pPr algn="r" eaLnBrk="0" hangingPunct="0">
              <a:defRPr/>
            </a:pPr>
            <a:endParaRPr lang="en-US" altLang="zh-CN" b="1">
              <a:solidFill>
                <a:srgbClr val="008000"/>
              </a:solidFill>
              <a:ea typeface="宋体" pitchFamily="2" charset="-122"/>
            </a:endParaRPr>
          </a:p>
          <a:p>
            <a:pPr algn="r" eaLnBrk="0" hangingPunct="0">
              <a:defRPr/>
            </a:pPr>
            <a:endParaRPr lang="en-US" altLang="zh-CN" sz="1200" b="1">
              <a:solidFill>
                <a:srgbClr val="008000"/>
              </a:solidFill>
              <a:ea typeface="宋体" pitchFamily="2" charset="-122"/>
            </a:endParaRPr>
          </a:p>
        </p:txBody>
      </p:sp>
      <p:sp>
        <p:nvSpPr>
          <p:cNvPr id="39944" name="Rectangle 12"/>
          <p:cNvSpPr>
            <a:spLocks noGrp="1" noChangeArrowheads="1"/>
          </p:cNvSpPr>
          <p:nvPr>
            <p:ph type="title"/>
          </p:nvPr>
        </p:nvSpPr>
        <p:spPr/>
        <p:txBody>
          <a:bodyPr/>
          <a:lstStyle/>
          <a:p>
            <a:pPr eaLnBrk="1" hangingPunct="1"/>
            <a:r>
              <a:rPr lang="zh-CN" altLang="en-US" sz="3200" b="1" smtClean="0">
                <a:latin typeface="宋体" charset="-122"/>
                <a:ea typeface="宋体" charset="-122"/>
              </a:rPr>
              <a:t>引文索引</a:t>
            </a:r>
            <a:endParaRPr lang="en-US" altLang="zh-CN" sz="3200" b="1" smtClean="0">
              <a:latin typeface="宋体" charset="-122"/>
              <a:ea typeface="宋体" charset="-122"/>
            </a:endParaRPr>
          </a:p>
        </p:txBody>
      </p:sp>
      <p:sp>
        <p:nvSpPr>
          <p:cNvPr id="29706" name="内容占位符 13"/>
          <p:cNvSpPr>
            <a:spLocks noGrp="1"/>
          </p:cNvSpPr>
          <p:nvPr>
            <p:ph idx="1"/>
          </p:nvPr>
        </p:nvSpPr>
        <p:spPr>
          <a:xfrm>
            <a:off x="917575" y="1525588"/>
            <a:ext cx="5654675" cy="4570412"/>
          </a:xfrm>
        </p:spPr>
        <p:txBody>
          <a:bodyPr/>
          <a:lstStyle/>
          <a:p>
            <a:pPr eaLnBrk="1" hangingPunct="1">
              <a:defRPr/>
            </a:pPr>
            <a:r>
              <a:rPr lang="en-US" altLang="zh-CN" dirty="0" smtClean="0">
                <a:solidFill>
                  <a:schemeClr val="tx1">
                    <a:lumMod val="50000"/>
                  </a:schemeClr>
                </a:solidFill>
                <a:ea typeface="黑体" pitchFamily="2" charset="-122"/>
              </a:rPr>
              <a:t>Dr. Garfield 1955</a:t>
            </a:r>
            <a:r>
              <a:rPr lang="zh-CN" altLang="en-US" dirty="0" smtClean="0">
                <a:solidFill>
                  <a:schemeClr val="tx1">
                    <a:lumMod val="50000"/>
                  </a:schemeClr>
                </a:solidFill>
                <a:ea typeface="黑体" pitchFamily="2" charset="-122"/>
              </a:rPr>
              <a:t>年在 </a:t>
            </a:r>
            <a:r>
              <a:rPr lang="en-US" altLang="zh-CN" dirty="0" smtClean="0">
                <a:solidFill>
                  <a:schemeClr val="tx1">
                    <a:lumMod val="50000"/>
                  </a:schemeClr>
                </a:solidFill>
                <a:ea typeface="黑体" pitchFamily="2" charset="-122"/>
              </a:rPr>
              <a:t>Science </a:t>
            </a:r>
            <a:r>
              <a:rPr lang="zh-CN" altLang="en-US" dirty="0" smtClean="0">
                <a:solidFill>
                  <a:schemeClr val="tx1">
                    <a:lumMod val="50000"/>
                  </a:schemeClr>
                </a:solidFill>
                <a:ea typeface="黑体" pitchFamily="2" charset="-122"/>
              </a:rPr>
              <a:t>发表论文提出将引文索引作为一种新的文献检索与分类工具。将一篇文献作为检索字段从而跟踪一个</a:t>
            </a:r>
            <a:r>
              <a:rPr lang="en-US" altLang="zh-CN" dirty="0" smtClean="0">
                <a:solidFill>
                  <a:schemeClr val="tx1">
                    <a:lumMod val="50000"/>
                  </a:schemeClr>
                </a:solidFill>
                <a:ea typeface="黑体" pitchFamily="2" charset="-122"/>
              </a:rPr>
              <a:t>Idea</a:t>
            </a:r>
            <a:r>
              <a:rPr lang="zh-CN" altLang="en-US" dirty="0" smtClean="0">
                <a:solidFill>
                  <a:schemeClr val="tx1">
                    <a:lumMod val="50000"/>
                  </a:schemeClr>
                </a:solidFill>
                <a:ea typeface="黑体" pitchFamily="2" charset="-122"/>
              </a:rPr>
              <a:t>的发展过程</a:t>
            </a:r>
            <a:endParaRPr lang="en-US" altLang="zh-CN" dirty="0" smtClean="0">
              <a:solidFill>
                <a:schemeClr val="tx1">
                  <a:lumMod val="50000"/>
                </a:schemeClr>
              </a:solidFill>
              <a:ea typeface="黑体" pitchFamily="2" charset="-122"/>
            </a:endParaRPr>
          </a:p>
          <a:p>
            <a:pPr eaLnBrk="1" hangingPunct="1">
              <a:defRPr/>
            </a:pPr>
            <a:endParaRPr lang="en-US" altLang="zh-CN" dirty="0" smtClean="0">
              <a:solidFill>
                <a:schemeClr val="tx1">
                  <a:lumMod val="50000"/>
                </a:schemeClr>
              </a:solidFill>
              <a:ea typeface="黑体" pitchFamily="2" charset="-122"/>
            </a:endParaRPr>
          </a:p>
          <a:p>
            <a:pPr eaLnBrk="1" hangingPunct="1">
              <a:defRPr/>
            </a:pPr>
            <a:endParaRPr lang="en-US" altLang="zh-CN" dirty="0" smtClean="0">
              <a:solidFill>
                <a:schemeClr val="tx1">
                  <a:lumMod val="50000"/>
                </a:schemeClr>
              </a:solidFill>
              <a:ea typeface="黑体" pitchFamily="2" charset="-122"/>
            </a:endParaRPr>
          </a:p>
          <a:p>
            <a:pPr eaLnBrk="1" hangingPunct="1">
              <a:lnSpc>
                <a:spcPct val="90000"/>
              </a:lnSpc>
              <a:defRPr/>
            </a:pPr>
            <a:r>
              <a:rPr lang="en-GB" altLang="zh-CN" sz="2000" dirty="0" smtClean="0">
                <a:ea typeface="宋体" pitchFamily="2" charset="-122"/>
              </a:rPr>
              <a:t>1963</a:t>
            </a:r>
            <a:r>
              <a:rPr lang="zh-CN" altLang="en-GB" sz="2000" dirty="0" smtClean="0">
                <a:ea typeface="宋体" pitchFamily="2" charset="-122"/>
              </a:rPr>
              <a:t>年出版</a:t>
            </a:r>
            <a:r>
              <a:rPr lang="zh-CN" altLang="en-GB" sz="2000" i="1" dirty="0" smtClean="0">
                <a:ea typeface="宋体" pitchFamily="2" charset="-122"/>
              </a:rPr>
              <a:t> </a:t>
            </a:r>
            <a:r>
              <a:rPr lang="en-GB" altLang="zh-CN" sz="2000" i="1" dirty="0" smtClean="0">
                <a:ea typeface="宋体" pitchFamily="2" charset="-122"/>
              </a:rPr>
              <a:t>Science Citation Index</a:t>
            </a:r>
            <a:r>
              <a:rPr lang="en-GB" altLang="zh-CN" sz="2000" dirty="0" smtClean="0">
                <a:ea typeface="宋体" pitchFamily="2" charset="-122"/>
              </a:rPr>
              <a:t> </a:t>
            </a:r>
          </a:p>
          <a:p>
            <a:pPr eaLnBrk="1" hangingPunct="1">
              <a:lnSpc>
                <a:spcPct val="90000"/>
              </a:lnSpc>
              <a:defRPr/>
            </a:pPr>
            <a:r>
              <a:rPr lang="en-GB" altLang="zh-CN" sz="2000" dirty="0" smtClean="0">
                <a:ea typeface="宋体" pitchFamily="2" charset="-122"/>
              </a:rPr>
              <a:t>1973</a:t>
            </a:r>
            <a:r>
              <a:rPr lang="zh-CN" altLang="en-GB" sz="2000" dirty="0" smtClean="0">
                <a:ea typeface="宋体" pitchFamily="2" charset="-122"/>
              </a:rPr>
              <a:t>年出版 </a:t>
            </a:r>
            <a:r>
              <a:rPr lang="en-GB" altLang="zh-CN" sz="2000" i="1" dirty="0" smtClean="0">
                <a:ea typeface="宋体" pitchFamily="2" charset="-122"/>
              </a:rPr>
              <a:t>Social Sciences Citation Index</a:t>
            </a:r>
            <a:endParaRPr lang="zh-CN" altLang="en-GB" sz="2000" i="1" dirty="0" smtClean="0">
              <a:ea typeface="宋体" pitchFamily="2" charset="-122"/>
            </a:endParaRPr>
          </a:p>
          <a:p>
            <a:pPr eaLnBrk="1" hangingPunct="1">
              <a:lnSpc>
                <a:spcPct val="90000"/>
              </a:lnSpc>
              <a:defRPr/>
            </a:pPr>
            <a:r>
              <a:rPr lang="en-GB" altLang="zh-CN" sz="2000" dirty="0" smtClean="0">
                <a:ea typeface="宋体" pitchFamily="2" charset="-122"/>
              </a:rPr>
              <a:t>1978</a:t>
            </a:r>
            <a:r>
              <a:rPr lang="zh-CN" altLang="en-GB" sz="2000" dirty="0" smtClean="0">
                <a:ea typeface="宋体" pitchFamily="2" charset="-122"/>
              </a:rPr>
              <a:t>年出版</a:t>
            </a:r>
            <a:r>
              <a:rPr lang="en-GB" altLang="zh-CN" sz="2000" i="1" dirty="0" smtClean="0">
                <a:ea typeface="宋体" pitchFamily="2" charset="-122"/>
              </a:rPr>
              <a:t>Arts &amp; Humanities Citation Index</a:t>
            </a:r>
          </a:p>
          <a:p>
            <a:pPr eaLnBrk="1" hangingPunct="1">
              <a:defRPr/>
            </a:pPr>
            <a:endParaRPr lang="zh-CN" altLang="en-US" dirty="0" smtClean="0">
              <a:solidFill>
                <a:schemeClr val="tx1">
                  <a:lumMod val="50000"/>
                </a:schemeClr>
              </a:solidFill>
              <a:ea typeface="黑体" pitchFamily="2" charset="-122"/>
            </a:endParaRPr>
          </a:p>
          <a:p>
            <a:pPr eaLnBrk="1" hangingPunct="1">
              <a:defRPr/>
            </a:pPr>
            <a:endParaRPr lang="zh-CN" altLang="en-US" dirty="0" smtClean="0">
              <a:solidFill>
                <a:schemeClr val="tx1">
                  <a:lumMod val="50000"/>
                </a:schemeClr>
              </a:solidFill>
              <a:ea typeface="黑体" pitchFamily="2" charset="-122"/>
            </a:endParaRPr>
          </a:p>
        </p:txBody>
      </p:sp>
      <p:sp>
        <p:nvSpPr>
          <p:cNvPr id="39946" name="灯片编号占位符 14"/>
          <p:cNvSpPr>
            <a:spLocks noGrp="1"/>
          </p:cNvSpPr>
          <p:nvPr>
            <p:ph type="sldNum" sz="quarter" idx="11"/>
          </p:nvPr>
        </p:nvSpPr>
        <p:spPr>
          <a:noFill/>
        </p:spPr>
        <p:txBody>
          <a:bodyPr/>
          <a:lstStyle/>
          <a:p>
            <a:fld id="{C2158833-049B-4DDC-BDA3-7E1338650BB0}" type="slidenum">
              <a:rPr lang="en-US" altLang="en-US" smtClean="0"/>
              <a:pPr/>
              <a:t>14</a:t>
            </a:fld>
            <a:endParaRPr lang="en-US" altLang="en-US" smtClean="0"/>
          </a:p>
        </p:txBody>
      </p:sp>
      <p:sp>
        <p:nvSpPr>
          <p:cNvPr id="39947" name="Rectangle 13"/>
          <p:cNvSpPr>
            <a:spLocks noChangeArrowheads="1"/>
          </p:cNvSpPr>
          <p:nvPr/>
        </p:nvSpPr>
        <p:spPr bwMode="auto">
          <a:xfrm>
            <a:off x="457200" y="1600200"/>
            <a:ext cx="5867400" cy="3997325"/>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GB" altLang="zh-CN" sz="2400" b="1" i="1">
              <a:solidFill>
                <a:srgbClr val="008000"/>
              </a:solidFill>
              <a:ea typeface="黑体" pitchFamily="2"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CN" smtClean="0">
                <a:ea typeface="宋体" pitchFamily="2" charset="-122"/>
              </a:rPr>
              <a:t>Science Citation Index Expanded</a:t>
            </a:r>
          </a:p>
        </p:txBody>
      </p:sp>
      <p:sp>
        <p:nvSpPr>
          <p:cNvPr id="24579" name="Rectangle 3"/>
          <p:cNvSpPr>
            <a:spLocks noGrp="1" noChangeArrowheads="1"/>
          </p:cNvSpPr>
          <p:nvPr>
            <p:ph type="body" idx="1"/>
          </p:nvPr>
        </p:nvSpPr>
        <p:spPr/>
        <p:txBody>
          <a:bodyPr/>
          <a:lstStyle/>
          <a:p>
            <a:pPr>
              <a:lnSpc>
                <a:spcPct val="90000"/>
              </a:lnSpc>
            </a:pPr>
            <a:r>
              <a:rPr lang="en-US" altLang="zh-CN" dirty="0" smtClean="0">
                <a:ea typeface="宋体" pitchFamily="2" charset="-122"/>
              </a:rPr>
              <a:t>170 </a:t>
            </a:r>
            <a:r>
              <a:rPr lang="zh-CN" altLang="en-US" dirty="0" smtClean="0">
                <a:ea typeface="宋体" pitchFamily="2" charset="-122"/>
              </a:rPr>
              <a:t>多个学科领域</a:t>
            </a:r>
          </a:p>
          <a:p>
            <a:pPr>
              <a:lnSpc>
                <a:spcPct val="90000"/>
              </a:lnSpc>
              <a:buFontTx/>
              <a:buNone/>
            </a:pPr>
            <a:endParaRPr lang="zh-CN" altLang="en-US" dirty="0" smtClean="0">
              <a:ea typeface="宋体" pitchFamily="2" charset="-122"/>
            </a:endParaRPr>
          </a:p>
          <a:p>
            <a:pPr>
              <a:lnSpc>
                <a:spcPct val="90000"/>
              </a:lnSpc>
            </a:pPr>
            <a:r>
              <a:rPr lang="zh-CN" altLang="en-US" dirty="0" smtClean="0">
                <a:ea typeface="宋体" pitchFamily="2" charset="-122"/>
              </a:rPr>
              <a:t>自然科学、工程技术、生物医学等所有科技领域</a:t>
            </a:r>
          </a:p>
          <a:p>
            <a:pPr>
              <a:lnSpc>
                <a:spcPct val="90000"/>
              </a:lnSpc>
              <a:buFontTx/>
              <a:buNone/>
            </a:pPr>
            <a:endParaRPr lang="zh-CN" altLang="en-US" dirty="0" smtClean="0">
              <a:ea typeface="宋体" pitchFamily="2" charset="-122"/>
            </a:endParaRPr>
          </a:p>
          <a:p>
            <a:pPr>
              <a:lnSpc>
                <a:spcPct val="90000"/>
              </a:lnSpc>
            </a:pPr>
            <a:r>
              <a:rPr lang="zh-CN" altLang="en-US" dirty="0" smtClean="0">
                <a:ea typeface="宋体" pitchFamily="2" charset="-122"/>
              </a:rPr>
              <a:t>每周收录</a:t>
            </a:r>
            <a:r>
              <a:rPr lang="en-US" altLang="zh-CN" dirty="0" smtClean="0">
                <a:ea typeface="宋体" pitchFamily="2" charset="-122"/>
              </a:rPr>
              <a:t>25,000</a:t>
            </a:r>
            <a:r>
              <a:rPr lang="zh-CN" altLang="en-US" dirty="0" smtClean="0">
                <a:ea typeface="宋体" pitchFamily="2" charset="-122"/>
              </a:rPr>
              <a:t>多篇文献，</a:t>
            </a:r>
            <a:r>
              <a:rPr lang="en-US" altLang="zh-CN" dirty="0" smtClean="0">
                <a:ea typeface="宋体" pitchFamily="2" charset="-122"/>
              </a:rPr>
              <a:t>423,000</a:t>
            </a:r>
            <a:r>
              <a:rPr lang="zh-CN" altLang="en-US" dirty="0" smtClean="0">
                <a:ea typeface="宋体" pitchFamily="2" charset="-122"/>
              </a:rPr>
              <a:t>篇参考文献</a:t>
            </a:r>
          </a:p>
          <a:p>
            <a:pPr>
              <a:lnSpc>
                <a:spcPct val="90000"/>
              </a:lnSpc>
            </a:pPr>
            <a:endParaRPr lang="zh-CN" altLang="en-US" dirty="0" smtClean="0">
              <a:ea typeface="宋体" pitchFamily="2" charset="-122"/>
            </a:endParaRPr>
          </a:p>
          <a:p>
            <a:pPr>
              <a:lnSpc>
                <a:spcPct val="90000"/>
              </a:lnSpc>
            </a:pPr>
            <a:r>
              <a:rPr lang="en-US" altLang="zh-CN" dirty="0" smtClean="0">
                <a:ea typeface="宋体" pitchFamily="2" charset="-122"/>
              </a:rPr>
              <a:t>Cover-to-Cover </a:t>
            </a:r>
            <a:r>
              <a:rPr lang="zh-CN" altLang="en-US" dirty="0" smtClean="0">
                <a:ea typeface="宋体" pitchFamily="2" charset="-122"/>
              </a:rPr>
              <a:t>收录期刊每一期每一篇文献</a:t>
            </a:r>
          </a:p>
          <a:p>
            <a:pPr>
              <a:lnSpc>
                <a:spcPct val="90000"/>
              </a:lnSpc>
            </a:pPr>
            <a:endParaRPr lang="en-US" altLang="zh-CN" dirty="0" smtClean="0">
              <a:ea typeface="宋体" pitchFamily="2"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1676400"/>
            <a:ext cx="8229600" cy="4343400"/>
          </a:xfrm>
        </p:spPr>
        <p:txBody>
          <a:bodyPr/>
          <a:lstStyle/>
          <a:p>
            <a:pPr>
              <a:buFontTx/>
              <a:buNone/>
            </a:pPr>
            <a:r>
              <a:rPr lang="en-US" altLang="zh-CN" sz="1800" dirty="0" smtClean="0">
                <a:ea typeface="宋体" pitchFamily="2" charset="-122"/>
              </a:rPr>
              <a:t> </a:t>
            </a:r>
            <a:r>
              <a:rPr lang="en-US" altLang="zh-CN" dirty="0" smtClean="0">
                <a:ea typeface="宋体" pitchFamily="2" charset="-122"/>
              </a:rPr>
              <a:t>ISI covers 150 journals whose country of publication is China( including Taiwan, </a:t>
            </a:r>
            <a:r>
              <a:rPr lang="en-US" altLang="zh-CN" dirty="0" err="1" smtClean="0">
                <a:ea typeface="宋体" pitchFamily="2" charset="-122"/>
              </a:rPr>
              <a:t>Hongkong</a:t>
            </a:r>
            <a:r>
              <a:rPr lang="en-US" altLang="zh-CN" dirty="0" smtClean="0">
                <a:ea typeface="宋体" pitchFamily="2" charset="-122"/>
              </a:rPr>
              <a:t>, )2010</a:t>
            </a:r>
          </a:p>
          <a:p>
            <a:pPr>
              <a:buFontTx/>
              <a:buNone/>
            </a:pPr>
            <a:endParaRPr lang="en-US" altLang="zh-CN" dirty="0" smtClean="0">
              <a:ea typeface="宋体" pitchFamily="2" charset="-122"/>
            </a:endParaRPr>
          </a:p>
          <a:p>
            <a:pPr lvl="1"/>
            <a:r>
              <a:rPr lang="en-US" altLang="zh-CN" sz="2400" dirty="0" smtClean="0">
                <a:ea typeface="宋体" pitchFamily="2" charset="-122"/>
              </a:rPr>
              <a:t> </a:t>
            </a:r>
            <a:r>
              <a:rPr lang="en-US" altLang="zh-CN" sz="2400" u="sng" dirty="0" err="1" smtClean="0">
                <a:ea typeface="宋体" pitchFamily="2" charset="-122"/>
              </a:rPr>
              <a:t>SCIExpanded</a:t>
            </a:r>
            <a:r>
              <a:rPr lang="en-US" altLang="zh-CN" sz="2400" u="sng" dirty="0" smtClean="0">
                <a:ea typeface="宋体" pitchFamily="2" charset="-122"/>
              </a:rPr>
              <a:t>:</a:t>
            </a:r>
            <a:r>
              <a:rPr lang="en-US" altLang="zh-CN" sz="2400" dirty="0" smtClean="0">
                <a:ea typeface="宋体" pitchFamily="2" charset="-122"/>
              </a:rPr>
              <a:t>	     138 Journals</a:t>
            </a:r>
          </a:p>
          <a:p>
            <a:pPr lvl="1"/>
            <a:r>
              <a:rPr lang="en-US" altLang="zh-CN" sz="2400" dirty="0" smtClean="0">
                <a:ea typeface="宋体" pitchFamily="2" charset="-122"/>
              </a:rPr>
              <a:t> </a:t>
            </a:r>
            <a:r>
              <a:rPr lang="en-US" altLang="zh-CN" sz="2400" u="sng" dirty="0" smtClean="0">
                <a:ea typeface="宋体" pitchFamily="2" charset="-122"/>
              </a:rPr>
              <a:t>SSCI</a:t>
            </a:r>
            <a:r>
              <a:rPr lang="en-US" altLang="zh-CN" sz="2400" dirty="0" smtClean="0">
                <a:ea typeface="宋体" pitchFamily="2" charset="-122"/>
              </a:rPr>
              <a:t>:		     </a:t>
            </a:r>
            <a:r>
              <a:rPr lang="zh-CN" altLang="en-US" sz="2400" dirty="0" smtClean="0">
                <a:ea typeface="宋体" pitchFamily="2" charset="-122"/>
              </a:rPr>
              <a:t>６</a:t>
            </a:r>
            <a:r>
              <a:rPr lang="en-US" altLang="zh-CN" sz="2400" dirty="0" smtClean="0">
                <a:ea typeface="宋体" pitchFamily="2" charset="-122"/>
              </a:rPr>
              <a:t> Journals </a:t>
            </a:r>
          </a:p>
          <a:p>
            <a:pPr lvl="1"/>
            <a:r>
              <a:rPr lang="en-US" altLang="zh-CN" sz="2400" dirty="0" smtClean="0">
                <a:ea typeface="宋体" pitchFamily="2" charset="-122"/>
              </a:rPr>
              <a:t> </a:t>
            </a:r>
            <a:r>
              <a:rPr lang="en-US" altLang="zh-CN" sz="2400" u="sng" dirty="0" smtClean="0">
                <a:ea typeface="宋体" pitchFamily="2" charset="-122"/>
              </a:rPr>
              <a:t>A&amp;HCI</a:t>
            </a:r>
            <a:r>
              <a:rPr lang="en-US" altLang="zh-CN" sz="2400" dirty="0" smtClean="0">
                <a:ea typeface="宋体" pitchFamily="2" charset="-122"/>
              </a:rPr>
              <a:t>:		     </a:t>
            </a:r>
            <a:r>
              <a:rPr lang="zh-CN" altLang="en-US" sz="2400" dirty="0" smtClean="0">
                <a:ea typeface="宋体" pitchFamily="2" charset="-122"/>
              </a:rPr>
              <a:t>６</a:t>
            </a:r>
            <a:r>
              <a:rPr lang="en-US" altLang="zh-CN" sz="2400" dirty="0" smtClean="0">
                <a:ea typeface="宋体" pitchFamily="2" charset="-122"/>
              </a:rPr>
              <a:t> Journals</a:t>
            </a:r>
          </a:p>
          <a:p>
            <a:pPr lvl="1">
              <a:buFontTx/>
              <a:buNone/>
            </a:pPr>
            <a:endParaRPr lang="en-US" altLang="zh-CN" sz="2400" dirty="0" smtClean="0">
              <a:ea typeface="宋体" pitchFamily="2" charset="-122"/>
            </a:endParaRPr>
          </a:p>
          <a:p>
            <a:endParaRPr lang="zh-CN" altLang="en-US" b="1" i="1" dirty="0" smtClean="0">
              <a:ea typeface="宋体" pitchFamily="2" charset="-122"/>
            </a:endParaRPr>
          </a:p>
        </p:txBody>
      </p:sp>
      <p:sp>
        <p:nvSpPr>
          <p:cNvPr id="25603" name="Rectangle 3"/>
          <p:cNvSpPr>
            <a:spLocks noGrp="1" noChangeArrowheads="1"/>
          </p:cNvSpPr>
          <p:nvPr>
            <p:ph type="title"/>
          </p:nvPr>
        </p:nvSpPr>
        <p:spPr/>
        <p:txBody>
          <a:bodyPr/>
          <a:lstStyle/>
          <a:p>
            <a:r>
              <a:rPr lang="en-US" altLang="zh-CN" i="1" smtClean="0">
                <a:ea typeface="宋体" pitchFamily="2" charset="-122"/>
              </a:rPr>
              <a:t>ISI Web of Science</a:t>
            </a:r>
            <a:r>
              <a:rPr lang="zh-CN" altLang="en-US" smtClean="0">
                <a:ea typeface="宋体" pitchFamily="2" charset="-122"/>
              </a:rPr>
              <a:t>中的中国期刊</a:t>
            </a:r>
            <a:endParaRPr lang="en-US" altLang="zh-CN" smtClean="0">
              <a:ea typeface="宋体" pitchFamily="2"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143000" y="1524000"/>
            <a:ext cx="2082800" cy="2471738"/>
          </a:xfrm>
          <a:prstGeom prst="chevron">
            <a:avLst>
              <a:gd name="adj" fmla="val 25000"/>
            </a:avLst>
          </a:prstGeom>
          <a:gradFill rotWithShape="1">
            <a:gsLst>
              <a:gs pos="0">
                <a:schemeClr val="accent1"/>
              </a:gs>
              <a:gs pos="100000">
                <a:srgbClr val="0033CC"/>
              </a:gs>
            </a:gsLst>
            <a:lin ang="0" scaled="1"/>
          </a:gradFill>
          <a:ln w="9525">
            <a:solidFill>
              <a:schemeClr val="tx1"/>
            </a:solidFill>
            <a:miter lim="800000"/>
            <a:headEnd/>
            <a:tailEnd/>
          </a:ln>
        </p:spPr>
        <p:txBody>
          <a:bodyPr wrap="none" anchor="ctr"/>
          <a:lstStyle/>
          <a:p>
            <a:endParaRPr lang="zh-CN" altLang="en-US"/>
          </a:p>
        </p:txBody>
      </p:sp>
      <p:sp>
        <p:nvSpPr>
          <p:cNvPr id="26627" name="AutoShape 3"/>
          <p:cNvSpPr>
            <a:spLocks noChangeArrowheads="1"/>
          </p:cNvSpPr>
          <p:nvPr/>
        </p:nvSpPr>
        <p:spPr bwMode="auto">
          <a:xfrm>
            <a:off x="2819400" y="1524000"/>
            <a:ext cx="2082800" cy="2471738"/>
          </a:xfrm>
          <a:prstGeom prst="chevron">
            <a:avLst>
              <a:gd name="adj" fmla="val 25000"/>
            </a:avLst>
          </a:prstGeom>
          <a:gradFill rotWithShape="1">
            <a:gsLst>
              <a:gs pos="0">
                <a:srgbClr val="0033CC"/>
              </a:gs>
              <a:gs pos="100000">
                <a:srgbClr val="333399"/>
              </a:gs>
            </a:gsLst>
            <a:lin ang="0" scaled="1"/>
          </a:gradFill>
          <a:ln w="9525">
            <a:solidFill>
              <a:schemeClr val="tx1"/>
            </a:solidFill>
            <a:miter lim="800000"/>
            <a:headEnd/>
            <a:tailEnd/>
          </a:ln>
        </p:spPr>
        <p:txBody>
          <a:bodyPr wrap="none" anchor="ctr"/>
          <a:lstStyle/>
          <a:p>
            <a:endParaRPr lang="zh-CN" altLang="en-US"/>
          </a:p>
        </p:txBody>
      </p:sp>
      <p:sp>
        <p:nvSpPr>
          <p:cNvPr id="26628" name="AutoShape 4"/>
          <p:cNvSpPr>
            <a:spLocks noChangeArrowheads="1"/>
          </p:cNvSpPr>
          <p:nvPr/>
        </p:nvSpPr>
        <p:spPr bwMode="auto">
          <a:xfrm>
            <a:off x="4495800" y="1524000"/>
            <a:ext cx="2082800" cy="2471738"/>
          </a:xfrm>
          <a:prstGeom prst="chevron">
            <a:avLst>
              <a:gd name="adj" fmla="val 25000"/>
            </a:avLst>
          </a:prstGeom>
          <a:gradFill rotWithShape="1">
            <a:gsLst>
              <a:gs pos="0">
                <a:schemeClr val="accent2"/>
              </a:gs>
              <a:gs pos="100000">
                <a:srgbClr val="003366"/>
              </a:gs>
            </a:gsLst>
            <a:lin ang="0" scaled="1"/>
          </a:gradFill>
          <a:ln w="9525">
            <a:solidFill>
              <a:schemeClr val="tx1"/>
            </a:solidFill>
            <a:miter lim="800000"/>
            <a:headEnd/>
            <a:tailEnd/>
          </a:ln>
        </p:spPr>
        <p:txBody>
          <a:bodyPr wrap="none" anchor="ctr"/>
          <a:lstStyle/>
          <a:p>
            <a:endParaRPr lang="zh-CN" altLang="en-US"/>
          </a:p>
        </p:txBody>
      </p:sp>
      <p:sp>
        <p:nvSpPr>
          <p:cNvPr id="26629" name="AutoShape 5"/>
          <p:cNvSpPr>
            <a:spLocks noChangeArrowheads="1"/>
          </p:cNvSpPr>
          <p:nvPr/>
        </p:nvSpPr>
        <p:spPr bwMode="auto">
          <a:xfrm>
            <a:off x="6172200" y="1524000"/>
            <a:ext cx="2082800" cy="2471738"/>
          </a:xfrm>
          <a:prstGeom prst="chevron">
            <a:avLst>
              <a:gd name="adj" fmla="val 25000"/>
            </a:avLst>
          </a:prstGeom>
          <a:gradFill rotWithShape="1">
            <a:gsLst>
              <a:gs pos="0">
                <a:srgbClr val="003366"/>
              </a:gs>
              <a:gs pos="100000">
                <a:srgbClr val="001932"/>
              </a:gs>
            </a:gsLst>
            <a:lin ang="0" scaled="1"/>
          </a:gradFill>
          <a:ln w="9525">
            <a:solidFill>
              <a:schemeClr val="tx1"/>
            </a:solidFill>
            <a:miter lim="800000"/>
            <a:headEnd/>
            <a:tailEnd/>
          </a:ln>
        </p:spPr>
        <p:txBody>
          <a:bodyPr wrap="none" anchor="ctr"/>
          <a:lstStyle/>
          <a:p>
            <a:endParaRPr lang="zh-CN" altLang="en-US"/>
          </a:p>
        </p:txBody>
      </p:sp>
      <p:sp>
        <p:nvSpPr>
          <p:cNvPr id="26630" name="Rectangle 6"/>
          <p:cNvSpPr>
            <a:spLocks noChangeArrowheads="1"/>
          </p:cNvSpPr>
          <p:nvPr/>
        </p:nvSpPr>
        <p:spPr bwMode="auto">
          <a:xfrm>
            <a:off x="6705600" y="2286000"/>
            <a:ext cx="1235075" cy="1250950"/>
          </a:xfrm>
          <a:prstGeom prst="rect">
            <a:avLst/>
          </a:prstGeom>
          <a:noFill/>
          <a:ln w="9525">
            <a:noFill/>
            <a:miter lim="800000"/>
            <a:headEnd/>
            <a:tailEnd/>
          </a:ln>
        </p:spPr>
        <p:txBody>
          <a:bodyPr>
            <a:spAutoFit/>
          </a:bodyPr>
          <a:lstStyle/>
          <a:p>
            <a:pPr eaLnBrk="0" hangingPunct="0"/>
            <a:r>
              <a:rPr lang="en-GB" altLang="zh-CN" b="1">
                <a:solidFill>
                  <a:schemeClr val="bg1"/>
                </a:solidFill>
                <a:latin typeface="Arial" pitchFamily="34" charset="0"/>
              </a:rPr>
              <a:t>Unique Data</a:t>
            </a:r>
          </a:p>
          <a:p>
            <a:pPr eaLnBrk="0" hangingPunct="0"/>
            <a:r>
              <a:rPr lang="zh-CN" altLang="en-US" sz="2000" b="1">
                <a:solidFill>
                  <a:schemeClr val="bg1"/>
                </a:solidFill>
                <a:latin typeface="Arial" pitchFamily="34" charset="0"/>
              </a:rPr>
              <a:t>独特</a:t>
            </a:r>
          </a:p>
          <a:p>
            <a:pPr eaLnBrk="0" hangingPunct="0"/>
            <a:r>
              <a:rPr lang="zh-CN" altLang="en-US" sz="2000" b="1">
                <a:solidFill>
                  <a:schemeClr val="bg1"/>
                </a:solidFill>
                <a:latin typeface="Arial" pitchFamily="34" charset="0"/>
              </a:rPr>
              <a:t>的数据</a:t>
            </a:r>
          </a:p>
        </p:txBody>
      </p:sp>
      <p:sp>
        <p:nvSpPr>
          <p:cNvPr id="26631" name="Rectangle 7"/>
          <p:cNvSpPr>
            <a:spLocks noChangeArrowheads="1"/>
          </p:cNvSpPr>
          <p:nvPr/>
        </p:nvSpPr>
        <p:spPr bwMode="auto">
          <a:xfrm>
            <a:off x="1600200" y="2590800"/>
            <a:ext cx="1582738" cy="641350"/>
          </a:xfrm>
          <a:prstGeom prst="rect">
            <a:avLst/>
          </a:prstGeom>
          <a:noFill/>
          <a:ln w="9525">
            <a:noFill/>
            <a:miter lim="800000"/>
            <a:headEnd/>
            <a:tailEnd/>
          </a:ln>
        </p:spPr>
        <p:txBody>
          <a:bodyPr>
            <a:spAutoFit/>
          </a:bodyPr>
          <a:lstStyle/>
          <a:p>
            <a:pPr eaLnBrk="0" hangingPunct="0"/>
            <a:r>
              <a:rPr lang="en-GB" altLang="zh-CN" b="1">
                <a:solidFill>
                  <a:schemeClr val="bg1"/>
                </a:solidFill>
                <a:latin typeface="Arial" pitchFamily="34" charset="0"/>
              </a:rPr>
              <a:t>Quality</a:t>
            </a:r>
          </a:p>
          <a:p>
            <a:pPr eaLnBrk="0" hangingPunct="0"/>
            <a:r>
              <a:rPr lang="zh-CN" altLang="en-US" b="1">
                <a:solidFill>
                  <a:schemeClr val="bg1"/>
                </a:solidFill>
                <a:latin typeface="Arial" pitchFamily="34" charset="0"/>
              </a:rPr>
              <a:t>质量</a:t>
            </a:r>
            <a:endParaRPr lang="en-US" altLang="ja-JP">
              <a:solidFill>
                <a:schemeClr val="bg1"/>
              </a:solidFill>
              <a:latin typeface="Arial" pitchFamily="34" charset="0"/>
              <a:ea typeface="MS PGothic" pitchFamily="34" charset="-128"/>
            </a:endParaRPr>
          </a:p>
        </p:txBody>
      </p:sp>
      <p:sp>
        <p:nvSpPr>
          <p:cNvPr id="1863688" name="Rectangle 8"/>
          <p:cNvSpPr>
            <a:spLocks noChangeArrowheads="1"/>
          </p:cNvSpPr>
          <p:nvPr/>
        </p:nvSpPr>
        <p:spPr bwMode="auto">
          <a:xfrm>
            <a:off x="838200" y="4343400"/>
            <a:ext cx="7924800" cy="1676400"/>
          </a:xfrm>
          <a:prstGeom prst="rect">
            <a:avLst/>
          </a:prstGeom>
          <a:noFill/>
          <a:ln w="9525">
            <a:noFill/>
            <a:miter lim="800000"/>
            <a:headEnd/>
            <a:tailEnd/>
          </a:ln>
        </p:spPr>
        <p:txBody>
          <a:bodyPr/>
          <a:lstStyle/>
          <a:p>
            <a:pPr algn="l" eaLnBrk="0" hangingPunct="0">
              <a:lnSpc>
                <a:spcPct val="120000"/>
              </a:lnSpc>
              <a:spcBef>
                <a:spcPct val="60000"/>
              </a:spcBef>
              <a:buClr>
                <a:schemeClr val="tx1"/>
              </a:buClr>
            </a:pPr>
            <a:r>
              <a:rPr lang="en-US" altLang="zh-CN">
                <a:solidFill>
                  <a:srgbClr val="000099"/>
                </a:solidFill>
                <a:latin typeface="Arial" pitchFamily="34" charset="0"/>
                <a:ea typeface="黑体" pitchFamily="2" charset="-122"/>
              </a:rPr>
              <a:t>Unique Data</a:t>
            </a:r>
            <a:r>
              <a:rPr lang="en-US" altLang="zh-CN">
                <a:solidFill>
                  <a:srgbClr val="000099"/>
                </a:solidFill>
                <a:latin typeface="黑体" pitchFamily="2" charset="-122"/>
                <a:ea typeface="黑体" pitchFamily="2" charset="-122"/>
              </a:rPr>
              <a:t> </a:t>
            </a:r>
            <a:r>
              <a:rPr lang="zh-CN" altLang="en-US">
                <a:solidFill>
                  <a:srgbClr val="000099"/>
                </a:solidFill>
                <a:latin typeface="黑体" pitchFamily="2" charset="-122"/>
                <a:ea typeface="黑体" pitchFamily="2" charset="-122"/>
              </a:rPr>
              <a:t>数据的独特性</a:t>
            </a:r>
            <a:r>
              <a:rPr lang="zh-CN" altLang="en-US">
                <a:latin typeface="黑体" pitchFamily="2" charset="-122"/>
                <a:ea typeface="黑体" pitchFamily="2" charset="-122"/>
              </a:rPr>
              <a:t>保证了</a:t>
            </a:r>
            <a:r>
              <a:rPr lang="zh-CN" altLang="en-US">
                <a:solidFill>
                  <a:srgbClr val="000000"/>
                </a:solidFill>
                <a:latin typeface="黑体" pitchFamily="2" charset="-122"/>
                <a:ea typeface="黑体" pitchFamily="2" charset="-122"/>
              </a:rPr>
              <a:t>知识的发现</a:t>
            </a:r>
            <a:endParaRPr lang="en-US" altLang="en-US" i="1">
              <a:latin typeface="黑体" pitchFamily="2" charset="-122"/>
              <a:ea typeface="黑体" pitchFamily="2" charset="-122"/>
            </a:endParaRPr>
          </a:p>
          <a:p>
            <a:pPr marL="628650" lvl="1" indent="-285750" algn="l" eaLnBrk="0" hangingPunct="0">
              <a:lnSpc>
                <a:spcPct val="120000"/>
              </a:lnSpc>
              <a:spcBef>
                <a:spcPct val="30000"/>
              </a:spcBef>
              <a:buClr>
                <a:schemeClr val="tx1"/>
              </a:buClr>
              <a:buFont typeface="Frutiger 55 Roman"/>
              <a:buNone/>
            </a:pPr>
            <a:r>
              <a:rPr lang="en-US" altLang="zh-CN">
                <a:latin typeface="黑体" pitchFamily="2" charset="-122"/>
                <a:ea typeface="黑体" pitchFamily="2" charset="-122"/>
              </a:rPr>
              <a:t>质量,</a:t>
            </a:r>
            <a:r>
              <a:rPr lang="zh-CN" altLang="en-US">
                <a:latin typeface="黑体" pitchFamily="2" charset="-122"/>
                <a:ea typeface="黑体" pitchFamily="2" charset="-122"/>
              </a:rPr>
              <a:t>广度</a:t>
            </a:r>
            <a:r>
              <a:rPr lang="en-US" altLang="zh-CN">
                <a:latin typeface="黑体" pitchFamily="2" charset="-122"/>
                <a:ea typeface="黑体" pitchFamily="2" charset="-122"/>
              </a:rPr>
              <a:t>,</a:t>
            </a:r>
            <a:r>
              <a:rPr lang="zh-CN" altLang="en-US">
                <a:latin typeface="黑体" pitchFamily="2" charset="-122"/>
                <a:ea typeface="黑体" pitchFamily="2" charset="-122"/>
              </a:rPr>
              <a:t>深度与</a:t>
            </a:r>
            <a:r>
              <a:rPr lang="en-US" altLang="zh-CN">
                <a:solidFill>
                  <a:schemeClr val="accent2"/>
                </a:solidFill>
                <a:latin typeface="黑体" pitchFamily="2" charset="-122"/>
                <a:ea typeface="黑体" pitchFamily="2" charset="-122"/>
              </a:rPr>
              <a:t>100</a:t>
            </a:r>
            <a:r>
              <a:rPr lang="zh-CN" altLang="en-US">
                <a:solidFill>
                  <a:schemeClr val="accent2"/>
                </a:solidFill>
                <a:latin typeface="黑体" pitchFamily="2" charset="-122"/>
                <a:ea typeface="黑体" pitchFamily="2" charset="-122"/>
              </a:rPr>
              <a:t>年</a:t>
            </a:r>
            <a:r>
              <a:rPr lang="zh-CN" altLang="en-US">
                <a:latin typeface="黑体" pitchFamily="2" charset="-122"/>
                <a:ea typeface="黑体" pitchFamily="2" charset="-122"/>
              </a:rPr>
              <a:t>来的学术引文回溯数据构成了其数据的独特性</a:t>
            </a:r>
            <a:r>
              <a:rPr lang="en-US" altLang="zh-CN">
                <a:latin typeface="黑体" pitchFamily="2" charset="-122"/>
                <a:ea typeface="黑体" pitchFamily="2" charset="-122"/>
              </a:rPr>
              <a:t>,</a:t>
            </a:r>
            <a:r>
              <a:rPr lang="zh-CN" altLang="en-US">
                <a:latin typeface="黑体" pitchFamily="2" charset="-122"/>
                <a:ea typeface="黑体" pitchFamily="2" charset="-122"/>
              </a:rPr>
              <a:t>揭示概念与技术的发展过程</a:t>
            </a:r>
            <a:endParaRPr lang="en-US" altLang="en-US">
              <a:latin typeface="黑体" pitchFamily="2" charset="-122"/>
              <a:ea typeface="黑体" pitchFamily="2" charset="-122"/>
            </a:endParaRPr>
          </a:p>
        </p:txBody>
      </p:sp>
      <p:sp>
        <p:nvSpPr>
          <p:cNvPr id="26633" name="Rectangle 9"/>
          <p:cNvSpPr>
            <a:spLocks noGrp="1" noChangeArrowheads="1"/>
          </p:cNvSpPr>
          <p:nvPr>
            <p:ph type="title"/>
          </p:nvPr>
        </p:nvSpPr>
        <p:spPr>
          <a:xfrm>
            <a:off x="2555875" y="808038"/>
            <a:ext cx="3956050" cy="447675"/>
          </a:xfrm>
          <a:noFill/>
        </p:spPr>
        <p:txBody>
          <a:bodyPr anchor="ctr"/>
          <a:lstStyle/>
          <a:p>
            <a:r>
              <a:rPr lang="en-GB" altLang="zh-CN" i="1" smtClean="0">
                <a:solidFill>
                  <a:schemeClr val="tx1"/>
                </a:solidFill>
                <a:ea typeface="宋体" pitchFamily="2" charset="-122"/>
              </a:rPr>
              <a:t>ISI Web of Science</a:t>
            </a:r>
            <a:endParaRPr lang="en-US" altLang="ja-JP" i="1" smtClean="0">
              <a:solidFill>
                <a:schemeClr val="tx1"/>
              </a:solidFill>
              <a:ea typeface="MS PGothic" pitchFamily="34" charset="-128"/>
            </a:endParaRPr>
          </a:p>
        </p:txBody>
      </p:sp>
      <p:sp>
        <p:nvSpPr>
          <p:cNvPr id="26634" name="Rectangle 10"/>
          <p:cNvSpPr>
            <a:spLocks noChangeArrowheads="1"/>
          </p:cNvSpPr>
          <p:nvPr/>
        </p:nvSpPr>
        <p:spPr bwMode="auto">
          <a:xfrm>
            <a:off x="3505200" y="2590800"/>
            <a:ext cx="1219200" cy="641350"/>
          </a:xfrm>
          <a:prstGeom prst="rect">
            <a:avLst/>
          </a:prstGeom>
          <a:noFill/>
          <a:ln w="9525">
            <a:noFill/>
            <a:miter lim="800000"/>
            <a:headEnd/>
            <a:tailEnd/>
          </a:ln>
        </p:spPr>
        <p:txBody>
          <a:bodyPr>
            <a:spAutoFit/>
          </a:bodyPr>
          <a:lstStyle/>
          <a:p>
            <a:r>
              <a:rPr lang="en-GB" altLang="zh-CN" b="1">
                <a:solidFill>
                  <a:schemeClr val="bg1"/>
                </a:solidFill>
                <a:latin typeface="Arial" pitchFamily="34" charset="0"/>
              </a:rPr>
              <a:t>Diversity</a:t>
            </a:r>
          </a:p>
          <a:p>
            <a:r>
              <a:rPr lang="zh-CN" altLang="en-US" b="1">
                <a:solidFill>
                  <a:schemeClr val="bg1"/>
                </a:solidFill>
                <a:latin typeface="Arial" pitchFamily="34" charset="0"/>
              </a:rPr>
              <a:t>广度</a:t>
            </a:r>
            <a:endParaRPr lang="en-US" altLang="ja-JP" b="1">
              <a:solidFill>
                <a:schemeClr val="bg1"/>
              </a:solidFill>
              <a:latin typeface="Arial" pitchFamily="34" charset="0"/>
              <a:ea typeface="MS PGothic" pitchFamily="34" charset="-128"/>
            </a:endParaRPr>
          </a:p>
        </p:txBody>
      </p:sp>
      <p:sp>
        <p:nvSpPr>
          <p:cNvPr id="26635" name="Rectangle 11"/>
          <p:cNvSpPr>
            <a:spLocks noChangeArrowheads="1"/>
          </p:cNvSpPr>
          <p:nvPr/>
        </p:nvSpPr>
        <p:spPr bwMode="auto">
          <a:xfrm>
            <a:off x="5029200" y="2590800"/>
            <a:ext cx="1235075" cy="641350"/>
          </a:xfrm>
          <a:prstGeom prst="rect">
            <a:avLst/>
          </a:prstGeom>
          <a:noFill/>
          <a:ln w="9525">
            <a:noFill/>
            <a:miter lim="800000"/>
            <a:headEnd/>
            <a:tailEnd/>
          </a:ln>
        </p:spPr>
        <p:txBody>
          <a:bodyPr>
            <a:spAutoFit/>
          </a:bodyPr>
          <a:lstStyle/>
          <a:p>
            <a:pPr eaLnBrk="0" hangingPunct="0"/>
            <a:r>
              <a:rPr lang="en-GB" altLang="zh-CN" b="1">
                <a:solidFill>
                  <a:schemeClr val="bg1"/>
                </a:solidFill>
                <a:latin typeface="Arial" pitchFamily="34" charset="0"/>
              </a:rPr>
              <a:t>Depth</a:t>
            </a:r>
          </a:p>
          <a:p>
            <a:pPr eaLnBrk="0" hangingPunct="0"/>
            <a:r>
              <a:rPr lang="zh-CN" altLang="en-US" b="1">
                <a:solidFill>
                  <a:schemeClr val="bg1"/>
                </a:solidFill>
                <a:latin typeface="Arial" pitchFamily="34" charset="0"/>
                <a:ea typeface="MS PGothic" pitchFamily="34" charset="-128"/>
              </a:rPr>
              <a:t>深度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63688"/>
                                        </p:tgtEl>
                                        <p:attrNameLst>
                                          <p:attrName>style.visibility</p:attrName>
                                        </p:attrNameLst>
                                      </p:cBhvr>
                                      <p:to>
                                        <p:strVal val="visible"/>
                                      </p:to>
                                    </p:set>
                                    <p:animEffect transition="in" filter="dissolve">
                                      <p:cBhvr>
                                        <p:cTn id="7" dur="500"/>
                                        <p:tgtEl>
                                          <p:spTgt spid="1863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6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rrowheads="1"/>
          </p:cNvPicPr>
          <p:nvPr/>
        </p:nvPicPr>
        <p:blipFill>
          <a:blip r:embed="rId2"/>
          <a:srcRect/>
          <a:stretch>
            <a:fillRect/>
          </a:stretch>
        </p:blipFill>
        <p:spPr bwMode="auto">
          <a:xfrm>
            <a:off x="1066800" y="1447800"/>
            <a:ext cx="7315200" cy="5105400"/>
          </a:xfrm>
          <a:prstGeom prst="rect">
            <a:avLst/>
          </a:prstGeom>
          <a:noFill/>
          <a:ln w="12700">
            <a:noFill/>
            <a:miter lim="800000"/>
            <a:headEnd/>
            <a:tailEnd/>
          </a:ln>
        </p:spPr>
      </p:pic>
      <p:sp>
        <p:nvSpPr>
          <p:cNvPr id="27651" name="Text Box 3"/>
          <p:cNvSpPr txBox="1">
            <a:spLocks noChangeArrowheads="1"/>
          </p:cNvSpPr>
          <p:nvPr/>
        </p:nvSpPr>
        <p:spPr bwMode="auto">
          <a:xfrm>
            <a:off x="228600" y="401638"/>
            <a:ext cx="7986713" cy="519112"/>
          </a:xfrm>
          <a:prstGeom prst="rect">
            <a:avLst/>
          </a:prstGeom>
          <a:noFill/>
          <a:ln w="9525">
            <a:noFill/>
            <a:miter lim="800000"/>
            <a:headEnd/>
            <a:tailEnd/>
          </a:ln>
        </p:spPr>
        <p:txBody>
          <a:bodyPr anchor="ctr">
            <a:spAutoFit/>
          </a:bodyPr>
          <a:lstStyle/>
          <a:p>
            <a:pPr eaLnBrk="0" hangingPunct="0">
              <a:spcBef>
                <a:spcPct val="50000"/>
              </a:spcBef>
            </a:pPr>
            <a:r>
              <a:rPr lang="zh-CN" altLang="en-US" sz="2800" b="1">
                <a:latin typeface="Times New Roman" pitchFamily="18" charset="0"/>
              </a:rPr>
              <a:t>引文索引的概念</a:t>
            </a:r>
            <a:r>
              <a:rPr lang="en-US" altLang="zh-CN" sz="2800" b="1">
                <a:latin typeface="Times New Roman" pitchFamily="18" charset="0"/>
              </a:rPr>
              <a:t>: (</a:t>
            </a:r>
            <a:r>
              <a:rPr lang="zh-CN" altLang="en-US" sz="2800" b="1">
                <a:latin typeface="Times New Roman" pitchFamily="18" charset="0"/>
              </a:rPr>
              <a:t>二</a:t>
            </a:r>
            <a:r>
              <a:rPr lang="en-US" altLang="zh-CN" sz="2800" b="1">
                <a:latin typeface="Times New Roman" pitchFamily="18" charset="0"/>
              </a:rPr>
              <a:t>) </a:t>
            </a:r>
            <a:r>
              <a:rPr lang="zh-CN" altLang="en-US" sz="2800" b="1">
                <a:latin typeface="Times New Roman" pitchFamily="18" charset="0"/>
              </a:rPr>
              <a:t>收录论文的参考文献并索引</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6754" name="Rectangle 2"/>
          <p:cNvSpPr>
            <a:spLocks noGrp="1" noChangeArrowheads="1"/>
          </p:cNvSpPr>
          <p:nvPr>
            <p:ph type="title"/>
          </p:nvPr>
        </p:nvSpPr>
        <p:spPr>
          <a:xfrm>
            <a:off x="0" y="304800"/>
            <a:ext cx="8978900" cy="914400"/>
          </a:xfrm>
        </p:spPr>
        <p:txBody>
          <a:bodyPr/>
          <a:lstStyle/>
          <a:p>
            <a:pPr>
              <a:defRPr/>
            </a:pPr>
            <a:r>
              <a:rPr lang="zh-CN" altLang="en-US" smtClean="0">
                <a:solidFill>
                  <a:schemeClr val="tx1"/>
                </a:solidFill>
                <a:effectLst>
                  <a:outerShdw blurRad="38100" dist="38100" dir="2700000" algn="tl">
                    <a:srgbClr val="C0C0C0"/>
                  </a:outerShdw>
                </a:effectLst>
                <a:ea typeface="宋体" pitchFamily="2" charset="-122"/>
              </a:rPr>
              <a:t>论文的相互引证----学术研究之间的交流与联系：</a:t>
            </a:r>
          </a:p>
        </p:txBody>
      </p:sp>
      <p:sp>
        <p:nvSpPr>
          <p:cNvPr id="1866755" name="Rectangle 3"/>
          <p:cNvSpPr>
            <a:spLocks noGrp="1" noChangeArrowheads="1"/>
          </p:cNvSpPr>
          <p:nvPr>
            <p:ph type="body" idx="1"/>
          </p:nvPr>
        </p:nvSpPr>
        <p:spPr>
          <a:xfrm>
            <a:off x="609600" y="1524000"/>
            <a:ext cx="6861175" cy="4552950"/>
          </a:xfrm>
        </p:spPr>
        <p:txBody>
          <a:bodyPr/>
          <a:lstStyle/>
          <a:p>
            <a:r>
              <a:rPr lang="zh-CN" altLang="en-US" b="1" smtClean="0">
                <a:latin typeface="宋体" pitchFamily="2" charset="-122"/>
                <a:ea typeface="宋体" pitchFamily="2" charset="-122"/>
              </a:rPr>
              <a:t>学科上的相关性</a:t>
            </a:r>
            <a:endParaRPr lang="zh-CN" altLang="en-US" smtClean="0">
              <a:latin typeface="宋体" pitchFamily="2" charset="-122"/>
              <a:ea typeface="宋体" pitchFamily="2" charset="-122"/>
            </a:endParaRPr>
          </a:p>
          <a:p>
            <a:pPr lvl="2"/>
            <a:r>
              <a:rPr lang="zh-CN" altLang="en-US" sz="2000" smtClean="0">
                <a:latin typeface="宋体" pitchFamily="2" charset="-122"/>
                <a:ea typeface="宋体" pitchFamily="2" charset="-122"/>
              </a:rPr>
              <a:t>理论与方法：借鉴与利用</a:t>
            </a:r>
          </a:p>
          <a:p>
            <a:pPr lvl="2"/>
            <a:r>
              <a:rPr lang="zh-CN" altLang="en-US" sz="2000" smtClean="0">
                <a:latin typeface="宋体" pitchFamily="2" charset="-122"/>
                <a:ea typeface="宋体" pitchFamily="2" charset="-122"/>
              </a:rPr>
              <a:t>技术与手段：应用与发展</a:t>
            </a:r>
          </a:p>
          <a:p>
            <a:pPr lvl="2"/>
            <a:endParaRPr lang="zh-CN" altLang="en-US" sz="2000" smtClean="0">
              <a:latin typeface="宋体" pitchFamily="2" charset="-122"/>
              <a:ea typeface="宋体" pitchFamily="2" charset="-122"/>
            </a:endParaRPr>
          </a:p>
          <a:p>
            <a:r>
              <a:rPr lang="zh-CN" altLang="en-US" b="1" smtClean="0">
                <a:latin typeface="宋体" pitchFamily="2" charset="-122"/>
                <a:ea typeface="宋体" pitchFamily="2" charset="-122"/>
              </a:rPr>
              <a:t>横向上的对应性</a:t>
            </a:r>
          </a:p>
          <a:p>
            <a:pPr lvl="2"/>
            <a:r>
              <a:rPr lang="zh-CN" altLang="en-US" sz="2000" smtClean="0">
                <a:latin typeface="宋体" pitchFamily="2" charset="-122"/>
                <a:ea typeface="宋体" pitchFamily="2" charset="-122"/>
              </a:rPr>
              <a:t>实验或方法：互相参照与借鉴</a:t>
            </a:r>
          </a:p>
          <a:p>
            <a:pPr lvl="2"/>
            <a:r>
              <a:rPr lang="zh-CN" altLang="en-US" sz="2000" smtClean="0">
                <a:latin typeface="宋体" pitchFamily="2" charset="-122"/>
                <a:ea typeface="宋体" pitchFamily="2" charset="-122"/>
              </a:rPr>
              <a:t>结果与讨论：比较与应用</a:t>
            </a:r>
          </a:p>
          <a:p>
            <a:pPr lvl="2"/>
            <a:endParaRPr lang="zh-CN" altLang="en-US" sz="2000" smtClean="0">
              <a:latin typeface="宋体" pitchFamily="2" charset="-122"/>
              <a:ea typeface="宋体" pitchFamily="2" charset="-122"/>
            </a:endParaRPr>
          </a:p>
          <a:p>
            <a:r>
              <a:rPr lang="zh-CN" altLang="en-US" b="1" smtClean="0">
                <a:latin typeface="宋体" pitchFamily="2" charset="-122"/>
                <a:ea typeface="宋体" pitchFamily="2" charset="-122"/>
              </a:rPr>
              <a:t>纵向上的继承性</a:t>
            </a:r>
            <a:endParaRPr lang="zh-CN" altLang="en-US" smtClean="0">
              <a:latin typeface="宋体" pitchFamily="2" charset="-122"/>
              <a:ea typeface="宋体" pitchFamily="2" charset="-122"/>
            </a:endParaRPr>
          </a:p>
          <a:p>
            <a:pPr lvl="2"/>
            <a:r>
              <a:rPr lang="zh-CN" altLang="en-US" sz="2000" smtClean="0">
                <a:latin typeface="宋体" pitchFamily="2" charset="-122"/>
                <a:ea typeface="宋体" pitchFamily="2" charset="-122"/>
              </a:rPr>
              <a:t>课题的基础与起源</a:t>
            </a:r>
          </a:p>
          <a:p>
            <a:pPr lvl="2"/>
            <a:r>
              <a:rPr lang="zh-CN" altLang="en-US" sz="2000" smtClean="0">
                <a:latin typeface="宋体" pitchFamily="2" charset="-122"/>
                <a:ea typeface="宋体" pitchFamily="2" charset="-122"/>
              </a:rPr>
              <a:t>发展与进步</a:t>
            </a:r>
          </a:p>
          <a:p>
            <a:pPr lvl="2"/>
            <a:r>
              <a:rPr lang="zh-CN" altLang="en-US" sz="2000" smtClean="0">
                <a:latin typeface="宋体" pitchFamily="2" charset="-122"/>
                <a:ea typeface="宋体" pitchFamily="2" charset="-122"/>
              </a:rPr>
              <a:t>反引：学术争鸣</a:t>
            </a:r>
          </a:p>
        </p:txBody>
      </p:sp>
      <p:graphicFrame>
        <p:nvGraphicFramePr>
          <p:cNvPr id="1026" name="Object 4"/>
          <p:cNvGraphicFramePr>
            <a:graphicFrameLocks noChangeAspect="1"/>
          </p:cNvGraphicFramePr>
          <p:nvPr/>
        </p:nvGraphicFramePr>
        <p:xfrm>
          <a:off x="6705600" y="4191000"/>
          <a:ext cx="1922463" cy="2038350"/>
        </p:xfrm>
        <a:graphic>
          <a:graphicData uri="http://schemas.openxmlformats.org/presentationml/2006/ole">
            <p:oleObj spid="_x0000_s46082" name="Clip" r:id="rId3" imgW="2905200" imgH="295272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6755">
                                            <p:txEl>
                                              <p:pRg st="0" end="0"/>
                                            </p:txEl>
                                          </p:spTgt>
                                        </p:tgtEl>
                                        <p:attrNameLst>
                                          <p:attrName>style.visibility</p:attrName>
                                        </p:attrNameLst>
                                      </p:cBhvr>
                                      <p:to>
                                        <p:strVal val="visible"/>
                                      </p:to>
                                    </p:set>
                                    <p:animEffect transition="in" filter="wipe(left)">
                                      <p:cBhvr>
                                        <p:cTn id="7" dur="500"/>
                                        <p:tgtEl>
                                          <p:spTgt spid="186675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66755">
                                            <p:txEl>
                                              <p:pRg st="1" end="1"/>
                                            </p:txEl>
                                          </p:spTgt>
                                        </p:tgtEl>
                                        <p:attrNameLst>
                                          <p:attrName>style.visibility</p:attrName>
                                        </p:attrNameLst>
                                      </p:cBhvr>
                                      <p:to>
                                        <p:strVal val="visible"/>
                                      </p:to>
                                    </p:set>
                                    <p:animEffect transition="in" filter="wipe(left)">
                                      <p:cBhvr>
                                        <p:cTn id="10" dur="500"/>
                                        <p:tgtEl>
                                          <p:spTgt spid="186675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66755">
                                            <p:txEl>
                                              <p:pRg st="2" end="2"/>
                                            </p:txEl>
                                          </p:spTgt>
                                        </p:tgtEl>
                                        <p:attrNameLst>
                                          <p:attrName>style.visibility</p:attrName>
                                        </p:attrNameLst>
                                      </p:cBhvr>
                                      <p:to>
                                        <p:strVal val="visible"/>
                                      </p:to>
                                    </p:set>
                                    <p:animEffect transition="in" filter="wipe(left)">
                                      <p:cBhvr>
                                        <p:cTn id="13" dur="500"/>
                                        <p:tgtEl>
                                          <p:spTgt spid="186675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6755">
                                            <p:txEl>
                                              <p:pRg st="4" end="4"/>
                                            </p:txEl>
                                          </p:spTgt>
                                        </p:tgtEl>
                                        <p:attrNameLst>
                                          <p:attrName>style.visibility</p:attrName>
                                        </p:attrNameLst>
                                      </p:cBhvr>
                                      <p:to>
                                        <p:strVal val="visible"/>
                                      </p:to>
                                    </p:set>
                                    <p:animEffect transition="in" filter="wipe(left)">
                                      <p:cBhvr>
                                        <p:cTn id="18" dur="500"/>
                                        <p:tgtEl>
                                          <p:spTgt spid="1866755">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66755">
                                            <p:txEl>
                                              <p:pRg st="5" end="5"/>
                                            </p:txEl>
                                          </p:spTgt>
                                        </p:tgtEl>
                                        <p:attrNameLst>
                                          <p:attrName>style.visibility</p:attrName>
                                        </p:attrNameLst>
                                      </p:cBhvr>
                                      <p:to>
                                        <p:strVal val="visible"/>
                                      </p:to>
                                    </p:set>
                                    <p:animEffect transition="in" filter="wipe(left)">
                                      <p:cBhvr>
                                        <p:cTn id="21" dur="500"/>
                                        <p:tgtEl>
                                          <p:spTgt spid="1866755">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66755">
                                            <p:txEl>
                                              <p:pRg st="6" end="6"/>
                                            </p:txEl>
                                          </p:spTgt>
                                        </p:tgtEl>
                                        <p:attrNameLst>
                                          <p:attrName>style.visibility</p:attrName>
                                        </p:attrNameLst>
                                      </p:cBhvr>
                                      <p:to>
                                        <p:strVal val="visible"/>
                                      </p:to>
                                    </p:set>
                                    <p:animEffect transition="in" filter="wipe(left)">
                                      <p:cBhvr>
                                        <p:cTn id="24" dur="500"/>
                                        <p:tgtEl>
                                          <p:spTgt spid="186675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66755">
                                            <p:txEl>
                                              <p:pRg st="8" end="8"/>
                                            </p:txEl>
                                          </p:spTgt>
                                        </p:tgtEl>
                                        <p:attrNameLst>
                                          <p:attrName>style.visibility</p:attrName>
                                        </p:attrNameLst>
                                      </p:cBhvr>
                                      <p:to>
                                        <p:strVal val="visible"/>
                                      </p:to>
                                    </p:set>
                                    <p:animEffect transition="in" filter="wipe(left)">
                                      <p:cBhvr>
                                        <p:cTn id="29" dur="500"/>
                                        <p:tgtEl>
                                          <p:spTgt spid="1866755">
                                            <p:txEl>
                                              <p:pRg st="8" end="8"/>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66755">
                                            <p:txEl>
                                              <p:pRg st="9" end="9"/>
                                            </p:txEl>
                                          </p:spTgt>
                                        </p:tgtEl>
                                        <p:attrNameLst>
                                          <p:attrName>style.visibility</p:attrName>
                                        </p:attrNameLst>
                                      </p:cBhvr>
                                      <p:to>
                                        <p:strVal val="visible"/>
                                      </p:to>
                                    </p:set>
                                    <p:animEffect transition="in" filter="wipe(left)">
                                      <p:cBhvr>
                                        <p:cTn id="32" dur="500"/>
                                        <p:tgtEl>
                                          <p:spTgt spid="1866755">
                                            <p:txEl>
                                              <p:pRg st="9" end="9"/>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66755">
                                            <p:txEl>
                                              <p:pRg st="10" end="10"/>
                                            </p:txEl>
                                          </p:spTgt>
                                        </p:tgtEl>
                                        <p:attrNameLst>
                                          <p:attrName>style.visibility</p:attrName>
                                        </p:attrNameLst>
                                      </p:cBhvr>
                                      <p:to>
                                        <p:strVal val="visible"/>
                                      </p:to>
                                    </p:set>
                                    <p:animEffect transition="in" filter="wipe(left)">
                                      <p:cBhvr>
                                        <p:cTn id="35" dur="500"/>
                                        <p:tgtEl>
                                          <p:spTgt spid="1866755">
                                            <p:txEl>
                                              <p:pRg st="10" end="10"/>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66755">
                                            <p:txEl>
                                              <p:pRg st="11" end="11"/>
                                            </p:txEl>
                                          </p:spTgt>
                                        </p:tgtEl>
                                        <p:attrNameLst>
                                          <p:attrName>style.visibility</p:attrName>
                                        </p:attrNameLst>
                                      </p:cBhvr>
                                      <p:to>
                                        <p:strVal val="visible"/>
                                      </p:to>
                                    </p:set>
                                    <p:animEffect transition="in" filter="wipe(left)">
                                      <p:cBhvr>
                                        <p:cTn id="38" dur="500"/>
                                        <p:tgtEl>
                                          <p:spTgt spid="186675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6755"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noChangeArrowheads="1"/>
          </p:cNvPicPr>
          <p:nvPr>
            <p:ph idx="1"/>
          </p:nvPr>
        </p:nvPicPr>
        <p:blipFill>
          <a:blip r:embed="rId2"/>
          <a:srcRect/>
          <a:stretch>
            <a:fillRect/>
          </a:stretch>
        </p:blipFill>
        <p:spPr bwMode="auto">
          <a:xfrm>
            <a:off x="304800" y="609600"/>
            <a:ext cx="8305799" cy="6705600"/>
          </a:xfrm>
          <a:prstGeom prst="rect">
            <a:avLst/>
          </a:prstGeom>
          <a:noFill/>
          <a:ln w="9525">
            <a:noFill/>
            <a:miter lim="800000"/>
            <a:headEnd/>
            <a:tailEnd/>
          </a:ln>
          <a:effectLst/>
        </p:spPr>
      </p:pic>
      <p:sp>
        <p:nvSpPr>
          <p:cNvPr id="6146" name="标题 1"/>
          <p:cNvSpPr>
            <a:spLocks noGrp="1"/>
          </p:cNvSpPr>
          <p:nvPr>
            <p:ph type="title"/>
          </p:nvPr>
        </p:nvSpPr>
        <p:spPr>
          <a:xfrm>
            <a:off x="304800" y="1"/>
            <a:ext cx="7369175" cy="533399"/>
          </a:xfrm>
        </p:spPr>
        <p:txBody>
          <a:bodyPr/>
          <a:lstStyle/>
          <a:p>
            <a:r>
              <a:rPr lang="zh-CN" altLang="en-US" dirty="0" smtClean="0">
                <a:ea typeface="宋体" pitchFamily="2" charset="-122"/>
              </a:rPr>
              <a:t>中国水产科学研究院</a:t>
            </a:r>
            <a:r>
              <a:rPr lang="en-US" altLang="zh-CN" dirty="0" smtClean="0">
                <a:ea typeface="宋体" pitchFamily="2" charset="-122"/>
              </a:rPr>
              <a:t>SCI</a:t>
            </a:r>
            <a:r>
              <a:rPr lang="zh-CN" altLang="en-US" dirty="0" smtClean="0">
                <a:ea typeface="宋体" pitchFamily="2" charset="-122"/>
              </a:rPr>
              <a:t>论文收录趋势</a:t>
            </a:r>
          </a:p>
        </p:txBody>
      </p:sp>
      <p:sp>
        <p:nvSpPr>
          <p:cNvPr id="4" name="灯片编号占位符 3"/>
          <p:cNvSpPr>
            <a:spLocks noGrp="1"/>
          </p:cNvSpPr>
          <p:nvPr>
            <p:ph type="sldNum" sz="quarter" idx="11"/>
          </p:nvPr>
        </p:nvSpPr>
        <p:spPr/>
        <p:txBody>
          <a:bodyPr/>
          <a:lstStyle/>
          <a:p>
            <a:pPr>
              <a:defRPr/>
            </a:pPr>
            <a:fld id="{1FCFDBEA-4487-4CB6-A799-B769D9AFFADF}" type="slidenum">
              <a:rPr lang="en-US" altLang="zh-CN" smtClean="0"/>
              <a:pPr>
                <a:defRPr/>
              </a:pPr>
              <a:t>2</a:t>
            </a:fld>
            <a:endParaRPr lang="en-US" altLang="zh-CN"/>
          </a:p>
        </p:txBody>
      </p:sp>
      <p:sp>
        <p:nvSpPr>
          <p:cNvPr id="5" name="圆角矩形 4"/>
          <p:cNvSpPr/>
          <p:nvPr/>
        </p:nvSpPr>
        <p:spPr bwMode="auto">
          <a:xfrm>
            <a:off x="6324600" y="2133600"/>
            <a:ext cx="2057400" cy="16002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7778" name="Picture 2" descr="WoSfullrec"/>
          <p:cNvPicPr>
            <a:picLocks noChangeAspect="1" noChangeArrowheads="1"/>
          </p:cNvPicPr>
          <p:nvPr/>
        </p:nvPicPr>
        <p:blipFill>
          <a:blip r:embed="rId4"/>
          <a:srcRect/>
          <a:stretch>
            <a:fillRect/>
          </a:stretch>
        </p:blipFill>
        <p:spPr bwMode="auto">
          <a:xfrm>
            <a:off x="7162800" y="228600"/>
            <a:ext cx="998538" cy="1143000"/>
          </a:xfrm>
          <a:prstGeom prst="rect">
            <a:avLst/>
          </a:prstGeom>
          <a:noFill/>
          <a:ln w="3175">
            <a:solidFill>
              <a:srgbClr val="000000"/>
            </a:solidFill>
            <a:miter lim="800000"/>
            <a:headEnd/>
            <a:tailEnd/>
          </a:ln>
        </p:spPr>
      </p:pic>
      <p:sp>
        <p:nvSpPr>
          <p:cNvPr id="1867779" name="Text Box 3"/>
          <p:cNvSpPr txBox="1">
            <a:spLocks noChangeArrowheads="1"/>
          </p:cNvSpPr>
          <p:nvPr/>
        </p:nvSpPr>
        <p:spPr bwMode="auto">
          <a:xfrm>
            <a:off x="7399338" y="6096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780" name="Line 4"/>
          <p:cNvSpPr>
            <a:spLocks noChangeShapeType="1"/>
          </p:cNvSpPr>
          <p:nvPr/>
        </p:nvSpPr>
        <p:spPr bwMode="auto">
          <a:xfrm flipV="1">
            <a:off x="4419600" y="1447800"/>
            <a:ext cx="2209800" cy="990600"/>
          </a:xfrm>
          <a:prstGeom prst="line">
            <a:avLst/>
          </a:prstGeom>
          <a:noFill/>
          <a:ln w="76200">
            <a:solidFill>
              <a:schemeClr val="tx1"/>
            </a:solidFill>
            <a:round/>
            <a:headEnd/>
            <a:tailEnd type="triangle" w="med" len="med"/>
          </a:ln>
        </p:spPr>
        <p:txBody>
          <a:bodyPr/>
          <a:lstStyle/>
          <a:p>
            <a:endParaRPr lang="zh-CN" altLang="en-US"/>
          </a:p>
        </p:txBody>
      </p:sp>
      <p:pic>
        <p:nvPicPr>
          <p:cNvPr id="1867781" name="Picture 5" descr="WoSfullrec"/>
          <p:cNvPicPr>
            <a:picLocks noChangeAspect="1" noChangeArrowheads="1"/>
          </p:cNvPicPr>
          <p:nvPr/>
        </p:nvPicPr>
        <p:blipFill>
          <a:blip r:embed="rId4"/>
          <a:srcRect/>
          <a:stretch>
            <a:fillRect/>
          </a:stretch>
        </p:blipFill>
        <p:spPr bwMode="auto">
          <a:xfrm>
            <a:off x="228600" y="2987675"/>
            <a:ext cx="998538" cy="1143000"/>
          </a:xfrm>
          <a:prstGeom prst="rect">
            <a:avLst/>
          </a:prstGeom>
          <a:noFill/>
          <a:ln w="3175">
            <a:solidFill>
              <a:srgbClr val="000000"/>
            </a:solidFill>
            <a:miter lim="800000"/>
            <a:headEnd/>
            <a:tailEnd/>
          </a:ln>
        </p:spPr>
      </p:pic>
      <p:pic>
        <p:nvPicPr>
          <p:cNvPr id="1867782" name="Picture 6" descr="WoSfullrec"/>
          <p:cNvPicPr>
            <a:picLocks noChangeAspect="1" noChangeArrowheads="1"/>
          </p:cNvPicPr>
          <p:nvPr/>
        </p:nvPicPr>
        <p:blipFill>
          <a:blip r:embed="rId4"/>
          <a:srcRect/>
          <a:stretch>
            <a:fillRect/>
          </a:stretch>
        </p:blipFill>
        <p:spPr bwMode="auto">
          <a:xfrm>
            <a:off x="914400" y="2378075"/>
            <a:ext cx="998538" cy="1143000"/>
          </a:xfrm>
          <a:prstGeom prst="rect">
            <a:avLst/>
          </a:prstGeom>
          <a:noFill/>
          <a:ln w="3175">
            <a:solidFill>
              <a:srgbClr val="000000"/>
            </a:solidFill>
            <a:miter lim="800000"/>
            <a:headEnd/>
            <a:tailEnd/>
          </a:ln>
        </p:spPr>
      </p:pic>
      <p:pic>
        <p:nvPicPr>
          <p:cNvPr id="1867783" name="Picture 7" descr="WoSfullrec"/>
          <p:cNvPicPr>
            <a:picLocks noChangeAspect="1" noChangeArrowheads="1"/>
          </p:cNvPicPr>
          <p:nvPr/>
        </p:nvPicPr>
        <p:blipFill>
          <a:blip r:embed="rId4"/>
          <a:srcRect/>
          <a:stretch>
            <a:fillRect/>
          </a:stretch>
        </p:blipFill>
        <p:spPr bwMode="auto">
          <a:xfrm>
            <a:off x="6689725" y="914400"/>
            <a:ext cx="998538" cy="1143000"/>
          </a:xfrm>
          <a:prstGeom prst="rect">
            <a:avLst/>
          </a:prstGeom>
          <a:noFill/>
          <a:ln w="3175">
            <a:solidFill>
              <a:srgbClr val="000000"/>
            </a:solidFill>
            <a:miter lim="800000"/>
            <a:headEnd/>
            <a:tailEnd/>
          </a:ln>
        </p:spPr>
      </p:pic>
      <p:pic>
        <p:nvPicPr>
          <p:cNvPr id="1867784" name="Picture 8" descr="WoSfullrec"/>
          <p:cNvPicPr>
            <a:picLocks noChangeAspect="1" noChangeArrowheads="1"/>
          </p:cNvPicPr>
          <p:nvPr/>
        </p:nvPicPr>
        <p:blipFill>
          <a:blip r:embed="rId4"/>
          <a:srcRect/>
          <a:stretch>
            <a:fillRect/>
          </a:stretch>
        </p:blipFill>
        <p:spPr bwMode="auto">
          <a:xfrm>
            <a:off x="5859463" y="4724400"/>
            <a:ext cx="998537" cy="1143000"/>
          </a:xfrm>
          <a:prstGeom prst="rect">
            <a:avLst/>
          </a:prstGeom>
          <a:noFill/>
          <a:ln w="3175">
            <a:solidFill>
              <a:srgbClr val="000000"/>
            </a:solidFill>
            <a:miter lim="800000"/>
            <a:headEnd/>
            <a:tailEnd/>
          </a:ln>
        </p:spPr>
      </p:pic>
      <p:pic>
        <p:nvPicPr>
          <p:cNvPr id="1867785" name="Picture 9" descr="WoSfullrec"/>
          <p:cNvPicPr>
            <a:picLocks noChangeAspect="1" noChangeArrowheads="1"/>
          </p:cNvPicPr>
          <p:nvPr/>
        </p:nvPicPr>
        <p:blipFill>
          <a:blip r:embed="rId4"/>
          <a:srcRect/>
          <a:stretch>
            <a:fillRect/>
          </a:stretch>
        </p:blipFill>
        <p:spPr bwMode="auto">
          <a:xfrm>
            <a:off x="6773863" y="4343400"/>
            <a:ext cx="998537" cy="1143000"/>
          </a:xfrm>
          <a:prstGeom prst="rect">
            <a:avLst/>
          </a:prstGeom>
          <a:noFill/>
          <a:ln w="3175">
            <a:solidFill>
              <a:srgbClr val="000000"/>
            </a:solidFill>
            <a:miter lim="800000"/>
            <a:headEnd/>
            <a:tailEnd/>
          </a:ln>
        </p:spPr>
      </p:pic>
      <p:pic>
        <p:nvPicPr>
          <p:cNvPr id="1867786" name="Picture 10" descr="WoSfullrec"/>
          <p:cNvPicPr>
            <a:picLocks noChangeAspect="1" noChangeArrowheads="1"/>
          </p:cNvPicPr>
          <p:nvPr/>
        </p:nvPicPr>
        <p:blipFill>
          <a:blip r:embed="rId4"/>
          <a:srcRect/>
          <a:stretch>
            <a:fillRect/>
          </a:stretch>
        </p:blipFill>
        <p:spPr bwMode="auto">
          <a:xfrm>
            <a:off x="1371600" y="3444875"/>
            <a:ext cx="998538" cy="1143000"/>
          </a:xfrm>
          <a:prstGeom prst="rect">
            <a:avLst/>
          </a:prstGeom>
          <a:noFill/>
          <a:ln w="3175">
            <a:solidFill>
              <a:srgbClr val="000000"/>
            </a:solidFill>
            <a:miter lim="800000"/>
            <a:headEnd/>
            <a:tailEnd/>
          </a:ln>
        </p:spPr>
      </p:pic>
      <p:sp>
        <p:nvSpPr>
          <p:cNvPr id="1867787" name="Line 11"/>
          <p:cNvSpPr>
            <a:spLocks noChangeShapeType="1"/>
          </p:cNvSpPr>
          <p:nvPr/>
        </p:nvSpPr>
        <p:spPr bwMode="auto">
          <a:xfrm flipH="1">
            <a:off x="2209800" y="2133600"/>
            <a:ext cx="1905000" cy="990600"/>
          </a:xfrm>
          <a:prstGeom prst="line">
            <a:avLst/>
          </a:prstGeom>
          <a:noFill/>
          <a:ln w="76200">
            <a:solidFill>
              <a:schemeClr val="tx1"/>
            </a:solidFill>
            <a:round/>
            <a:headEnd/>
            <a:tailEnd type="triangle" w="med" len="med"/>
          </a:ln>
        </p:spPr>
        <p:txBody>
          <a:bodyPr/>
          <a:lstStyle/>
          <a:p>
            <a:endParaRPr lang="zh-CN" altLang="en-US"/>
          </a:p>
        </p:txBody>
      </p:sp>
      <p:sp>
        <p:nvSpPr>
          <p:cNvPr id="1867788" name="Text Box 12"/>
          <p:cNvSpPr txBox="1">
            <a:spLocks noChangeArrowheads="1"/>
          </p:cNvSpPr>
          <p:nvPr/>
        </p:nvSpPr>
        <p:spPr bwMode="auto">
          <a:xfrm>
            <a:off x="2667000" y="2359025"/>
            <a:ext cx="914400" cy="460375"/>
          </a:xfrm>
          <a:prstGeom prst="rect">
            <a:avLst/>
          </a:prstGeom>
          <a:solidFill>
            <a:srgbClr val="C0C0C0"/>
          </a:solidFill>
          <a:ln w="28575">
            <a:solidFill>
              <a:srgbClr val="008000"/>
            </a:solidFill>
            <a:miter lim="800000"/>
            <a:headEnd/>
            <a:tailEnd/>
          </a:ln>
        </p:spPr>
        <p:txBody>
          <a:bodyPr lIns="0" rIns="0">
            <a:spAutoFit/>
          </a:bodyPr>
          <a:lstStyle/>
          <a:p>
            <a:pPr eaLnBrk="0" hangingPunct="0">
              <a:lnSpc>
                <a:spcPct val="80000"/>
              </a:lnSpc>
              <a:spcBef>
                <a:spcPct val="50000"/>
              </a:spcBef>
            </a:pPr>
            <a:r>
              <a:rPr lang="en-US" altLang="zh-CN" sz="1400" b="1" i="1">
                <a:solidFill>
                  <a:srgbClr val="006600"/>
                </a:solidFill>
                <a:latin typeface="Times New Roman" pitchFamily="18" charset="0"/>
              </a:rPr>
              <a:t>Cited References</a:t>
            </a:r>
          </a:p>
        </p:txBody>
      </p:sp>
      <p:sp>
        <p:nvSpPr>
          <p:cNvPr id="1867789" name="Text Box 13"/>
          <p:cNvSpPr txBox="1">
            <a:spLocks noChangeArrowheads="1"/>
          </p:cNvSpPr>
          <p:nvPr/>
        </p:nvSpPr>
        <p:spPr bwMode="auto">
          <a:xfrm>
            <a:off x="381000" y="3825875"/>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1993</a:t>
            </a:r>
          </a:p>
        </p:txBody>
      </p:sp>
      <p:sp>
        <p:nvSpPr>
          <p:cNvPr id="1867790" name="Text Box 14"/>
          <p:cNvSpPr txBox="1">
            <a:spLocks noChangeArrowheads="1"/>
          </p:cNvSpPr>
          <p:nvPr/>
        </p:nvSpPr>
        <p:spPr bwMode="auto">
          <a:xfrm>
            <a:off x="1676400" y="39322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1991</a:t>
            </a:r>
          </a:p>
        </p:txBody>
      </p:sp>
      <p:sp>
        <p:nvSpPr>
          <p:cNvPr id="1867791" name="Text Box 15"/>
          <p:cNvSpPr txBox="1">
            <a:spLocks noChangeArrowheads="1"/>
          </p:cNvSpPr>
          <p:nvPr/>
        </p:nvSpPr>
        <p:spPr bwMode="auto">
          <a:xfrm>
            <a:off x="1143000" y="3186113"/>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1995</a:t>
            </a:r>
          </a:p>
        </p:txBody>
      </p:sp>
      <p:pic>
        <p:nvPicPr>
          <p:cNvPr id="1867792" name="Picture 16" descr="WoSfullrec"/>
          <p:cNvPicPr>
            <a:picLocks noChangeAspect="1" noChangeArrowheads="1"/>
          </p:cNvPicPr>
          <p:nvPr/>
        </p:nvPicPr>
        <p:blipFill>
          <a:blip r:embed="rId4"/>
          <a:srcRect/>
          <a:stretch>
            <a:fillRect/>
          </a:stretch>
        </p:blipFill>
        <p:spPr bwMode="auto">
          <a:xfrm>
            <a:off x="830263" y="4191000"/>
            <a:ext cx="998537" cy="1143000"/>
          </a:xfrm>
          <a:prstGeom prst="rect">
            <a:avLst/>
          </a:prstGeom>
          <a:noFill/>
          <a:ln w="3175">
            <a:solidFill>
              <a:srgbClr val="000000"/>
            </a:solidFill>
            <a:miter lim="800000"/>
            <a:headEnd/>
            <a:tailEnd/>
          </a:ln>
        </p:spPr>
      </p:pic>
      <p:sp>
        <p:nvSpPr>
          <p:cNvPr id="1867793" name="Text Box 17"/>
          <p:cNvSpPr txBox="1">
            <a:spLocks noChangeArrowheads="1"/>
          </p:cNvSpPr>
          <p:nvPr/>
        </p:nvSpPr>
        <p:spPr bwMode="auto">
          <a:xfrm>
            <a:off x="1058863" y="4922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1980</a:t>
            </a:r>
          </a:p>
        </p:txBody>
      </p:sp>
      <p:pic>
        <p:nvPicPr>
          <p:cNvPr id="1867794" name="Picture 18" descr="WoSfullrec"/>
          <p:cNvPicPr>
            <a:picLocks noChangeAspect="1" noChangeArrowheads="1"/>
          </p:cNvPicPr>
          <p:nvPr/>
        </p:nvPicPr>
        <p:blipFill>
          <a:blip r:embed="rId5"/>
          <a:srcRect/>
          <a:stretch>
            <a:fillRect/>
          </a:stretch>
        </p:blipFill>
        <p:spPr bwMode="auto">
          <a:xfrm>
            <a:off x="3868738" y="990600"/>
            <a:ext cx="1465262" cy="1676400"/>
          </a:xfrm>
          <a:prstGeom prst="rect">
            <a:avLst/>
          </a:prstGeom>
          <a:noFill/>
          <a:ln w="28575">
            <a:solidFill>
              <a:srgbClr val="008000"/>
            </a:solidFill>
            <a:miter lim="800000"/>
            <a:headEnd/>
            <a:tailEnd/>
          </a:ln>
        </p:spPr>
      </p:pic>
      <p:sp>
        <p:nvSpPr>
          <p:cNvPr id="1867795" name="Text Box 19"/>
          <p:cNvSpPr txBox="1">
            <a:spLocks noChangeArrowheads="1"/>
          </p:cNvSpPr>
          <p:nvPr/>
        </p:nvSpPr>
        <p:spPr bwMode="auto">
          <a:xfrm>
            <a:off x="6858000" y="1676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2003</a:t>
            </a:r>
          </a:p>
        </p:txBody>
      </p:sp>
      <p:sp>
        <p:nvSpPr>
          <p:cNvPr id="1867796" name="Text Box 20"/>
          <p:cNvSpPr txBox="1">
            <a:spLocks noChangeArrowheads="1"/>
          </p:cNvSpPr>
          <p:nvPr/>
        </p:nvSpPr>
        <p:spPr bwMode="auto">
          <a:xfrm>
            <a:off x="5562600" y="1600200"/>
            <a:ext cx="609600" cy="460375"/>
          </a:xfrm>
          <a:prstGeom prst="rect">
            <a:avLst/>
          </a:prstGeom>
          <a:solidFill>
            <a:srgbClr val="C0C0C0"/>
          </a:solidFill>
          <a:ln w="28575">
            <a:solidFill>
              <a:srgbClr val="008000"/>
            </a:solidFill>
            <a:miter lim="800000"/>
            <a:headEnd/>
            <a:tailEnd/>
          </a:ln>
        </p:spPr>
        <p:txBody>
          <a:bodyPr lIns="0" rIns="0">
            <a:spAutoFit/>
          </a:bodyPr>
          <a:lstStyle/>
          <a:p>
            <a:pPr eaLnBrk="0" hangingPunct="0">
              <a:lnSpc>
                <a:spcPct val="80000"/>
              </a:lnSpc>
              <a:spcBef>
                <a:spcPct val="50000"/>
              </a:spcBef>
            </a:pPr>
            <a:r>
              <a:rPr lang="en-US" altLang="zh-CN" sz="1400" b="1" i="1">
                <a:solidFill>
                  <a:srgbClr val="006600"/>
                </a:solidFill>
                <a:latin typeface="Times New Roman" pitchFamily="18" charset="0"/>
              </a:rPr>
              <a:t>Times Cited</a:t>
            </a:r>
          </a:p>
        </p:txBody>
      </p:sp>
      <p:sp>
        <p:nvSpPr>
          <p:cNvPr id="1867797" name="Line 21"/>
          <p:cNvSpPr>
            <a:spLocks noChangeShapeType="1"/>
          </p:cNvSpPr>
          <p:nvPr/>
        </p:nvSpPr>
        <p:spPr bwMode="auto">
          <a:xfrm flipH="1" flipV="1">
            <a:off x="4953000" y="2667000"/>
            <a:ext cx="1447800" cy="1905000"/>
          </a:xfrm>
          <a:prstGeom prst="line">
            <a:avLst/>
          </a:prstGeom>
          <a:noFill/>
          <a:ln w="76200">
            <a:solidFill>
              <a:schemeClr val="tx1"/>
            </a:solidFill>
            <a:round/>
            <a:headEnd type="triangle" w="med" len="med"/>
            <a:tailEnd type="triangle" w="med" len="med"/>
          </a:ln>
        </p:spPr>
        <p:txBody>
          <a:bodyPr/>
          <a:lstStyle/>
          <a:p>
            <a:endParaRPr lang="zh-CN" altLang="en-US"/>
          </a:p>
        </p:txBody>
      </p:sp>
      <p:sp>
        <p:nvSpPr>
          <p:cNvPr id="1867798" name="Text Box 22"/>
          <p:cNvSpPr txBox="1">
            <a:spLocks noChangeArrowheads="1"/>
          </p:cNvSpPr>
          <p:nvPr/>
        </p:nvSpPr>
        <p:spPr bwMode="auto">
          <a:xfrm>
            <a:off x="5257800" y="3276600"/>
            <a:ext cx="762000" cy="546100"/>
          </a:xfrm>
          <a:prstGeom prst="rect">
            <a:avLst/>
          </a:prstGeom>
          <a:solidFill>
            <a:srgbClr val="C0C0C0"/>
          </a:solidFill>
          <a:ln w="28575">
            <a:solidFill>
              <a:srgbClr val="008000"/>
            </a:solidFill>
            <a:miter lim="800000"/>
            <a:headEnd/>
            <a:tailEnd/>
          </a:ln>
        </p:spPr>
        <p:txBody>
          <a:bodyPr lIns="0" rIns="0">
            <a:spAutoFit/>
          </a:bodyPr>
          <a:lstStyle/>
          <a:p>
            <a:pPr eaLnBrk="0" hangingPunct="0">
              <a:spcBef>
                <a:spcPct val="50000"/>
              </a:spcBef>
            </a:pPr>
            <a:r>
              <a:rPr lang="en-US" altLang="zh-CN" sz="1400" b="1" i="1">
                <a:solidFill>
                  <a:srgbClr val="006600"/>
                </a:solidFill>
                <a:latin typeface="Times New Roman" pitchFamily="18" charset="0"/>
              </a:rPr>
              <a:t>Related Records</a:t>
            </a:r>
          </a:p>
        </p:txBody>
      </p:sp>
      <p:pic>
        <p:nvPicPr>
          <p:cNvPr id="1867799" name="Picture 23" descr="WoSfullrec"/>
          <p:cNvPicPr>
            <a:picLocks noChangeAspect="1" noChangeArrowheads="1"/>
          </p:cNvPicPr>
          <p:nvPr/>
        </p:nvPicPr>
        <p:blipFill>
          <a:blip r:embed="rId4"/>
          <a:srcRect/>
          <a:stretch>
            <a:fillRect/>
          </a:stretch>
        </p:blipFill>
        <p:spPr bwMode="auto">
          <a:xfrm>
            <a:off x="7993063" y="533400"/>
            <a:ext cx="998537" cy="1143000"/>
          </a:xfrm>
          <a:prstGeom prst="rect">
            <a:avLst/>
          </a:prstGeom>
          <a:noFill/>
          <a:ln w="3175">
            <a:solidFill>
              <a:srgbClr val="000000"/>
            </a:solidFill>
            <a:miter lim="800000"/>
            <a:headEnd/>
            <a:tailEnd/>
          </a:ln>
        </p:spPr>
      </p:pic>
      <p:sp>
        <p:nvSpPr>
          <p:cNvPr id="1867800" name="Text Box 24"/>
          <p:cNvSpPr txBox="1">
            <a:spLocks noChangeArrowheads="1"/>
          </p:cNvSpPr>
          <p:nvPr/>
        </p:nvSpPr>
        <p:spPr bwMode="auto">
          <a:xfrm>
            <a:off x="8229600" y="914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2003</a:t>
            </a:r>
          </a:p>
        </p:txBody>
      </p:sp>
      <p:sp>
        <p:nvSpPr>
          <p:cNvPr id="1867801" name="Text Box 25"/>
          <p:cNvSpPr txBox="1">
            <a:spLocks noChangeArrowheads="1"/>
          </p:cNvSpPr>
          <p:nvPr/>
        </p:nvSpPr>
        <p:spPr bwMode="auto">
          <a:xfrm>
            <a:off x="7002463" y="45720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802" name="Text Box 26"/>
          <p:cNvSpPr txBox="1">
            <a:spLocks noChangeArrowheads="1"/>
          </p:cNvSpPr>
          <p:nvPr/>
        </p:nvSpPr>
        <p:spPr bwMode="auto">
          <a:xfrm>
            <a:off x="6172200" y="54562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1999</a:t>
            </a:r>
          </a:p>
        </p:txBody>
      </p:sp>
      <p:pic>
        <p:nvPicPr>
          <p:cNvPr id="1867803" name="Picture 27" descr="WoSfullrec"/>
          <p:cNvPicPr>
            <a:picLocks noChangeAspect="1" noChangeArrowheads="1"/>
          </p:cNvPicPr>
          <p:nvPr/>
        </p:nvPicPr>
        <p:blipFill>
          <a:blip r:embed="rId4"/>
          <a:srcRect/>
          <a:stretch>
            <a:fillRect/>
          </a:stretch>
        </p:blipFill>
        <p:spPr bwMode="auto">
          <a:xfrm>
            <a:off x="7688263" y="4495800"/>
            <a:ext cx="998537" cy="1143000"/>
          </a:xfrm>
          <a:prstGeom prst="rect">
            <a:avLst/>
          </a:prstGeom>
          <a:noFill/>
          <a:ln w="3175">
            <a:solidFill>
              <a:srgbClr val="000000"/>
            </a:solidFill>
            <a:miter lim="800000"/>
            <a:headEnd/>
            <a:tailEnd/>
          </a:ln>
        </p:spPr>
      </p:pic>
      <p:sp>
        <p:nvSpPr>
          <p:cNvPr id="1867804" name="Text Box 28"/>
          <p:cNvSpPr txBox="1">
            <a:spLocks noChangeArrowheads="1"/>
          </p:cNvSpPr>
          <p:nvPr/>
        </p:nvSpPr>
        <p:spPr bwMode="auto">
          <a:xfrm>
            <a:off x="7916863" y="4922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2002</a:t>
            </a:r>
          </a:p>
        </p:txBody>
      </p:sp>
      <p:sp>
        <p:nvSpPr>
          <p:cNvPr id="1867805" name="Line 29"/>
          <p:cNvSpPr>
            <a:spLocks noChangeShapeType="1"/>
          </p:cNvSpPr>
          <p:nvPr/>
        </p:nvSpPr>
        <p:spPr bwMode="auto">
          <a:xfrm flipH="1" flipV="1">
            <a:off x="2286000" y="4800600"/>
            <a:ext cx="2438400" cy="304800"/>
          </a:xfrm>
          <a:prstGeom prst="line">
            <a:avLst/>
          </a:prstGeom>
          <a:noFill/>
          <a:ln w="28575">
            <a:solidFill>
              <a:schemeClr val="tx1"/>
            </a:solidFill>
            <a:round/>
            <a:headEnd/>
            <a:tailEnd type="triangle" w="med" len="med"/>
          </a:ln>
        </p:spPr>
        <p:txBody>
          <a:bodyPr/>
          <a:lstStyle/>
          <a:p>
            <a:endParaRPr lang="zh-CN" altLang="en-US"/>
          </a:p>
        </p:txBody>
      </p:sp>
      <p:sp>
        <p:nvSpPr>
          <p:cNvPr id="1867806" name="Line 30"/>
          <p:cNvSpPr>
            <a:spLocks noChangeShapeType="1"/>
          </p:cNvSpPr>
          <p:nvPr/>
        </p:nvSpPr>
        <p:spPr bwMode="auto">
          <a:xfrm flipH="1" flipV="1">
            <a:off x="2590800" y="4191000"/>
            <a:ext cx="2133600" cy="914400"/>
          </a:xfrm>
          <a:prstGeom prst="line">
            <a:avLst/>
          </a:prstGeom>
          <a:noFill/>
          <a:ln w="28575">
            <a:solidFill>
              <a:schemeClr val="tx1"/>
            </a:solidFill>
            <a:round/>
            <a:headEnd/>
            <a:tailEnd type="triangle" w="med" len="med"/>
          </a:ln>
        </p:spPr>
        <p:txBody>
          <a:bodyPr/>
          <a:lstStyle/>
          <a:p>
            <a:endParaRPr lang="zh-CN" altLang="en-US"/>
          </a:p>
        </p:txBody>
      </p:sp>
      <p:pic>
        <p:nvPicPr>
          <p:cNvPr id="1867807" name="Picture 31" descr="WoSfullrec"/>
          <p:cNvPicPr>
            <a:picLocks noChangeAspect="1" noChangeArrowheads="1"/>
          </p:cNvPicPr>
          <p:nvPr/>
        </p:nvPicPr>
        <p:blipFill>
          <a:blip r:embed="rId4"/>
          <a:srcRect/>
          <a:stretch>
            <a:fillRect/>
          </a:stretch>
        </p:blipFill>
        <p:spPr bwMode="auto">
          <a:xfrm>
            <a:off x="7010400" y="5562600"/>
            <a:ext cx="998538" cy="1143000"/>
          </a:xfrm>
          <a:prstGeom prst="rect">
            <a:avLst/>
          </a:prstGeom>
          <a:noFill/>
          <a:ln w="3175">
            <a:solidFill>
              <a:srgbClr val="000000"/>
            </a:solidFill>
            <a:miter lim="800000"/>
            <a:headEnd/>
            <a:tailEnd/>
          </a:ln>
        </p:spPr>
      </p:pic>
      <p:sp>
        <p:nvSpPr>
          <p:cNvPr id="1867808" name="Text Box 32"/>
          <p:cNvSpPr txBox="1">
            <a:spLocks noChangeArrowheads="1"/>
          </p:cNvSpPr>
          <p:nvPr/>
        </p:nvSpPr>
        <p:spPr bwMode="auto">
          <a:xfrm>
            <a:off x="7239000" y="61420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1994</a:t>
            </a:r>
          </a:p>
        </p:txBody>
      </p:sp>
      <p:pic>
        <p:nvPicPr>
          <p:cNvPr id="1867809" name="Picture 33" descr="WoSfullrec"/>
          <p:cNvPicPr>
            <a:picLocks noChangeAspect="1" noChangeArrowheads="1"/>
          </p:cNvPicPr>
          <p:nvPr/>
        </p:nvPicPr>
        <p:blipFill>
          <a:blip r:embed="rId4"/>
          <a:srcRect/>
          <a:stretch>
            <a:fillRect/>
          </a:stretch>
        </p:blipFill>
        <p:spPr bwMode="auto">
          <a:xfrm>
            <a:off x="7535863" y="1524000"/>
            <a:ext cx="998537" cy="1143000"/>
          </a:xfrm>
          <a:prstGeom prst="rect">
            <a:avLst/>
          </a:prstGeom>
          <a:noFill/>
          <a:ln w="3175">
            <a:solidFill>
              <a:srgbClr val="000000"/>
            </a:solidFill>
            <a:miter lim="800000"/>
            <a:headEnd/>
            <a:tailEnd/>
          </a:ln>
        </p:spPr>
      </p:pic>
      <p:sp>
        <p:nvSpPr>
          <p:cNvPr id="1867810" name="Text Box 34"/>
          <p:cNvSpPr txBox="1">
            <a:spLocks noChangeArrowheads="1"/>
          </p:cNvSpPr>
          <p:nvPr/>
        </p:nvSpPr>
        <p:spPr bwMode="auto">
          <a:xfrm>
            <a:off x="7772400" y="2255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811" name="Text Box 35"/>
          <p:cNvSpPr txBox="1">
            <a:spLocks noChangeArrowheads="1"/>
          </p:cNvSpPr>
          <p:nvPr/>
        </p:nvSpPr>
        <p:spPr bwMode="auto">
          <a:xfrm>
            <a:off x="4724400" y="4992688"/>
            <a:ext cx="1219200" cy="265112"/>
          </a:xfrm>
          <a:prstGeom prst="rect">
            <a:avLst/>
          </a:prstGeom>
          <a:solidFill>
            <a:srgbClr val="C0C0C0"/>
          </a:solidFill>
          <a:ln w="3175">
            <a:solidFill>
              <a:srgbClr val="003300"/>
            </a:solidFill>
            <a:miter lim="800000"/>
            <a:headEnd/>
            <a:tailEnd/>
          </a:ln>
        </p:spPr>
        <p:txBody>
          <a:bodyPr>
            <a:spAutoFit/>
          </a:bodyPr>
          <a:lstStyle/>
          <a:p>
            <a:pPr eaLnBrk="0" hangingPunct="0">
              <a:lnSpc>
                <a:spcPct val="80000"/>
              </a:lnSpc>
              <a:spcBef>
                <a:spcPct val="50000"/>
              </a:spcBef>
            </a:pPr>
            <a:r>
              <a:rPr lang="zh-CN" altLang="en-US" sz="1400" b="1">
                <a:sym typeface="Wingdings" pitchFamily="2" charset="2"/>
              </a:rPr>
              <a:t></a:t>
            </a:r>
            <a:r>
              <a:rPr lang="zh-CN" altLang="en-US" sz="1400" b="1"/>
              <a:t> </a:t>
            </a:r>
            <a:r>
              <a:rPr lang="en-US" altLang="zh-CN" sz="1400" b="1"/>
              <a:t>Citing </a:t>
            </a:r>
            <a:r>
              <a:rPr lang="en-US" altLang="zh-CN" sz="1400" b="1">
                <a:sym typeface="Wingdings" pitchFamily="2" charset="2"/>
              </a:rPr>
              <a:t></a:t>
            </a:r>
            <a:endParaRPr lang="en-US" altLang="zh-CN" sz="1400" b="1"/>
          </a:p>
        </p:txBody>
      </p:sp>
      <p:sp>
        <p:nvSpPr>
          <p:cNvPr id="1867812" name="Text Box 36"/>
          <p:cNvSpPr txBox="1">
            <a:spLocks noChangeArrowheads="1"/>
          </p:cNvSpPr>
          <p:nvPr/>
        </p:nvSpPr>
        <p:spPr bwMode="auto">
          <a:xfrm>
            <a:off x="0" y="533400"/>
            <a:ext cx="2771775" cy="728663"/>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zh-CN" altLang="en-US" b="1" dirty="0">
                <a:latin typeface="Impact" pitchFamily="34" charset="0"/>
                <a:ea typeface="宋体" pitchFamily="2" charset="-122"/>
              </a:rPr>
              <a:t>从一篇高质量的文献出发</a:t>
            </a:r>
          </a:p>
          <a:p>
            <a:pPr eaLnBrk="0" hangingPunct="0">
              <a:lnSpc>
                <a:spcPct val="90000"/>
              </a:lnSpc>
              <a:spcBef>
                <a:spcPct val="50000"/>
              </a:spcBef>
              <a:defRPr/>
            </a:pPr>
            <a:r>
              <a:rPr lang="zh-CN" altLang="en-US" b="1" dirty="0">
                <a:latin typeface="Impact" pitchFamily="34" charset="0"/>
                <a:ea typeface="宋体" pitchFamily="2" charset="-122"/>
              </a:rPr>
              <a:t>沿着科学研究的发展道路</a:t>
            </a:r>
            <a:endParaRPr lang="en-US" altLang="zh-CN" b="1" dirty="0">
              <a:latin typeface="Impact" pitchFamily="34" charset="0"/>
              <a:ea typeface="宋体" pitchFamily="2" charset="-122"/>
            </a:endParaRPr>
          </a:p>
        </p:txBody>
      </p:sp>
      <p:sp>
        <p:nvSpPr>
          <p:cNvPr id="1867813" name="Text Box 37"/>
          <p:cNvSpPr txBox="1">
            <a:spLocks noChangeArrowheads="1"/>
          </p:cNvSpPr>
          <p:nvPr/>
        </p:nvSpPr>
        <p:spPr bwMode="auto">
          <a:xfrm>
            <a:off x="228600" y="5635625"/>
            <a:ext cx="5029200" cy="1114425"/>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en-US" altLang="zh-CN" dirty="0">
                <a:latin typeface="Impact" pitchFamily="34" charset="0"/>
                <a:ea typeface="宋体" pitchFamily="2" charset="-122"/>
              </a:rPr>
              <a:t>Cited References </a:t>
            </a:r>
            <a:r>
              <a:rPr lang="zh-CN" altLang="en-US" b="1" dirty="0">
                <a:latin typeface="Impact" pitchFamily="34" charset="0"/>
                <a:ea typeface="宋体" pitchFamily="2" charset="-122"/>
              </a:rPr>
              <a:t>越查越深</a:t>
            </a:r>
          </a:p>
          <a:p>
            <a:pPr eaLnBrk="0" hangingPunct="0">
              <a:lnSpc>
                <a:spcPct val="90000"/>
              </a:lnSpc>
              <a:spcBef>
                <a:spcPct val="50000"/>
              </a:spcBef>
              <a:defRPr/>
            </a:pPr>
            <a:r>
              <a:rPr lang="en-US" altLang="zh-CN" dirty="0">
                <a:latin typeface="Impact" pitchFamily="34" charset="0"/>
                <a:ea typeface="宋体" pitchFamily="2" charset="-122"/>
              </a:rPr>
              <a:t>Times Cited </a:t>
            </a:r>
            <a:r>
              <a:rPr lang="zh-CN" altLang="en-US" b="1" dirty="0">
                <a:latin typeface="Impact" pitchFamily="34" charset="0"/>
                <a:ea typeface="宋体" pitchFamily="2" charset="-122"/>
              </a:rPr>
              <a:t>越查越新</a:t>
            </a:r>
          </a:p>
          <a:p>
            <a:pPr eaLnBrk="0" hangingPunct="0">
              <a:lnSpc>
                <a:spcPct val="90000"/>
              </a:lnSpc>
              <a:spcBef>
                <a:spcPct val="50000"/>
              </a:spcBef>
              <a:defRPr/>
            </a:pPr>
            <a:r>
              <a:rPr lang="en-US" altLang="zh-CN" dirty="0">
                <a:latin typeface="Impact" pitchFamily="34" charset="0"/>
                <a:ea typeface="宋体" pitchFamily="2" charset="-122"/>
              </a:rPr>
              <a:t>Related Records </a:t>
            </a:r>
            <a:r>
              <a:rPr lang="zh-CN" altLang="en-US" b="1" dirty="0">
                <a:latin typeface="Impact" pitchFamily="34" charset="0"/>
                <a:ea typeface="宋体" pitchFamily="2" charset="-122"/>
              </a:rPr>
              <a:t>越查越广</a:t>
            </a:r>
            <a:endParaRPr lang="en-US" altLang="zh-CN" b="1" dirty="0">
              <a:latin typeface="Impact" pitchFamily="34" charset="0"/>
              <a:ea typeface="宋体" pitchFamily="2" charset="-122"/>
            </a:endParaRPr>
          </a:p>
        </p:txBody>
      </p:sp>
      <p:sp>
        <p:nvSpPr>
          <p:cNvPr id="1867814" name="Text Box 38"/>
          <p:cNvSpPr txBox="1">
            <a:spLocks noChangeArrowheads="1"/>
          </p:cNvSpPr>
          <p:nvPr/>
        </p:nvSpPr>
        <p:spPr bwMode="auto">
          <a:xfrm>
            <a:off x="4267200" y="2057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1998</a:t>
            </a:r>
          </a:p>
        </p:txBody>
      </p:sp>
      <p:sp>
        <p:nvSpPr>
          <p:cNvPr id="1867815" name="Text Box 39"/>
          <p:cNvSpPr txBox="1">
            <a:spLocks noChangeArrowheads="1"/>
          </p:cNvSpPr>
          <p:nvPr/>
        </p:nvSpPr>
        <p:spPr bwMode="auto">
          <a:xfrm>
            <a:off x="6588125" y="2997200"/>
            <a:ext cx="2209800" cy="976313"/>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zh-CN" altLang="en-US" b="1" dirty="0">
                <a:latin typeface="Impact" pitchFamily="34" charset="0"/>
                <a:ea typeface="宋体" pitchFamily="2" charset="-122"/>
              </a:rPr>
              <a:t>分析：</a:t>
            </a:r>
          </a:p>
          <a:p>
            <a:pPr eaLnBrk="0" hangingPunct="0">
              <a:lnSpc>
                <a:spcPct val="90000"/>
              </a:lnSpc>
              <a:spcBef>
                <a:spcPct val="50000"/>
              </a:spcBef>
              <a:defRPr/>
            </a:pPr>
            <a:r>
              <a:rPr lang="zh-CN" altLang="en-US" b="1" dirty="0">
                <a:latin typeface="Impact" pitchFamily="34" charset="0"/>
                <a:ea typeface="宋体" pitchFamily="2" charset="-122"/>
              </a:rPr>
              <a:t>学科分布、发展趋势、机构</a:t>
            </a:r>
            <a:r>
              <a:rPr lang="en-US" altLang="zh-CN" b="1" dirty="0">
                <a:latin typeface="Impact" pitchFamily="34" charset="0"/>
                <a:ea typeface="宋体" pitchFamily="2" charset="-122"/>
              </a:rPr>
              <a:t>/</a:t>
            </a:r>
            <a:r>
              <a:rPr lang="zh-CN" altLang="en-US" b="1" dirty="0">
                <a:latin typeface="Impact" pitchFamily="34" charset="0"/>
                <a:ea typeface="宋体" pitchFamily="2" charset="-122"/>
              </a:rPr>
              <a:t>作者等</a:t>
            </a:r>
            <a:endParaRPr lang="en-US" altLang="zh-CN" b="1" dirty="0">
              <a:latin typeface="Impact" pitchFamily="34" charset="0"/>
              <a:ea typeface="宋体" pitchFamily="2" charset="-122"/>
            </a:endParaRPr>
          </a:p>
        </p:txBody>
      </p:sp>
    </p:spTree>
    <p:custDataLst>
      <p:tags r:id="rId1"/>
    </p:custData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67794"/>
                                        </p:tgtEl>
                                        <p:attrNameLst>
                                          <p:attrName>style.visibility</p:attrName>
                                        </p:attrNameLst>
                                      </p:cBhvr>
                                      <p:to>
                                        <p:strVal val="visible"/>
                                      </p:to>
                                    </p:set>
                                    <p:animEffect transition="in" filter="dissolve">
                                      <p:cBhvr>
                                        <p:cTn id="7" dur="500"/>
                                        <p:tgtEl>
                                          <p:spTgt spid="186779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67812"/>
                                        </p:tgtEl>
                                        <p:attrNameLst>
                                          <p:attrName>style.visibility</p:attrName>
                                        </p:attrNameLst>
                                      </p:cBhvr>
                                      <p:to>
                                        <p:strVal val="visible"/>
                                      </p:to>
                                    </p:set>
                                    <p:animEffect transition="in" filter="dissolve">
                                      <p:cBhvr>
                                        <p:cTn id="11" dur="500"/>
                                        <p:tgtEl>
                                          <p:spTgt spid="1867812"/>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867787"/>
                                        </p:tgtEl>
                                        <p:attrNameLst>
                                          <p:attrName>style.visibility</p:attrName>
                                        </p:attrNameLst>
                                      </p:cBhvr>
                                      <p:to>
                                        <p:strVal val="visible"/>
                                      </p:to>
                                    </p:set>
                                    <p:animEffect transition="in" filter="dissolve">
                                      <p:cBhvr>
                                        <p:cTn id="15" dur="500"/>
                                        <p:tgtEl>
                                          <p:spTgt spid="1867787"/>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867788"/>
                                        </p:tgtEl>
                                        <p:attrNameLst>
                                          <p:attrName>style.visibility</p:attrName>
                                        </p:attrNameLst>
                                      </p:cBhvr>
                                      <p:to>
                                        <p:strVal val="visible"/>
                                      </p:to>
                                    </p:set>
                                    <p:animEffect transition="in" filter="dissolve">
                                      <p:cBhvr>
                                        <p:cTn id="19" dur="500"/>
                                        <p:tgtEl>
                                          <p:spTgt spid="1867788"/>
                                        </p:tgtEl>
                                      </p:cBhvr>
                                    </p:animEffect>
                                  </p:childTnLst>
                                </p:cTn>
                              </p:par>
                            </p:childTnLst>
                          </p:cTn>
                        </p:par>
                        <p:par>
                          <p:cTn id="20" fill="hold">
                            <p:stCondLst>
                              <p:cond delay="2500"/>
                            </p:stCondLst>
                            <p:childTnLst>
                              <p:par>
                                <p:cTn id="21" presetID="1" presetClass="entr" presetSubtype="0" fill="hold" nodeType="afterEffect">
                                  <p:stCondLst>
                                    <p:cond delay="0"/>
                                  </p:stCondLst>
                                  <p:childTnLst>
                                    <p:set>
                                      <p:cBhvr>
                                        <p:cTn id="22" dur="1" fill="hold">
                                          <p:stCondLst>
                                            <p:cond delay="499"/>
                                          </p:stCondLst>
                                        </p:cTn>
                                        <p:tgtEl>
                                          <p:spTgt spid="1867782"/>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1867791"/>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nodeType="afterEffect">
                                  <p:stCondLst>
                                    <p:cond delay="0"/>
                                  </p:stCondLst>
                                  <p:childTnLst>
                                    <p:set>
                                      <p:cBhvr>
                                        <p:cTn id="28" dur="1" fill="hold">
                                          <p:stCondLst>
                                            <p:cond delay="499"/>
                                          </p:stCondLst>
                                        </p:cTn>
                                        <p:tgtEl>
                                          <p:spTgt spid="1867781"/>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499"/>
                                          </p:stCondLst>
                                        </p:cTn>
                                        <p:tgtEl>
                                          <p:spTgt spid="1867789"/>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nodeType="afterEffect">
                                  <p:stCondLst>
                                    <p:cond delay="0"/>
                                  </p:stCondLst>
                                  <p:childTnLst>
                                    <p:set>
                                      <p:cBhvr>
                                        <p:cTn id="34" dur="1" fill="hold">
                                          <p:stCondLst>
                                            <p:cond delay="499"/>
                                          </p:stCondLst>
                                        </p:cTn>
                                        <p:tgtEl>
                                          <p:spTgt spid="1867792"/>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grpId="0" nodeType="afterEffect">
                                  <p:stCondLst>
                                    <p:cond delay="0"/>
                                  </p:stCondLst>
                                  <p:childTnLst>
                                    <p:set>
                                      <p:cBhvr>
                                        <p:cTn id="37" dur="1" fill="hold">
                                          <p:stCondLst>
                                            <p:cond delay="499"/>
                                          </p:stCondLst>
                                        </p:cTn>
                                        <p:tgtEl>
                                          <p:spTgt spid="1867793"/>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nodeType="afterEffect">
                                  <p:stCondLst>
                                    <p:cond delay="0"/>
                                  </p:stCondLst>
                                  <p:childTnLst>
                                    <p:set>
                                      <p:cBhvr>
                                        <p:cTn id="40" dur="1" fill="hold">
                                          <p:stCondLst>
                                            <p:cond delay="499"/>
                                          </p:stCondLst>
                                        </p:cTn>
                                        <p:tgtEl>
                                          <p:spTgt spid="1867786"/>
                                        </p:tgtEl>
                                        <p:attrNameLst>
                                          <p:attrName>style.visibility</p:attrName>
                                        </p:attrNameLst>
                                      </p:cBhvr>
                                      <p:to>
                                        <p:strVal val="visible"/>
                                      </p:to>
                                    </p:set>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499"/>
                                          </p:stCondLst>
                                        </p:cTn>
                                        <p:tgtEl>
                                          <p:spTgt spid="1867790"/>
                                        </p:tgtEl>
                                        <p:attrNameLst>
                                          <p:attrName>style.visibility</p:attrName>
                                        </p:attrNameLst>
                                      </p:cBhvr>
                                      <p:to>
                                        <p:strVal val="visible"/>
                                      </p:to>
                                    </p:set>
                                  </p:childTnLst>
                                </p:cTn>
                              </p:par>
                            </p:childTnLst>
                          </p:cTn>
                        </p:par>
                        <p:par>
                          <p:cTn id="44" fill="hold">
                            <p:stCondLst>
                              <p:cond delay="6500"/>
                            </p:stCondLst>
                            <p:childTnLst>
                              <p:par>
                                <p:cTn id="45" presetID="9" presetClass="entr" presetSubtype="0" fill="hold" grpId="0" nodeType="afterEffect">
                                  <p:stCondLst>
                                    <p:cond delay="500"/>
                                  </p:stCondLst>
                                  <p:childTnLst>
                                    <p:set>
                                      <p:cBhvr>
                                        <p:cTn id="46" dur="1" fill="hold">
                                          <p:stCondLst>
                                            <p:cond delay="0"/>
                                          </p:stCondLst>
                                        </p:cTn>
                                        <p:tgtEl>
                                          <p:spTgt spid="1867796"/>
                                        </p:tgtEl>
                                        <p:attrNameLst>
                                          <p:attrName>style.visibility</p:attrName>
                                        </p:attrNameLst>
                                      </p:cBhvr>
                                      <p:to>
                                        <p:strVal val="visible"/>
                                      </p:to>
                                    </p:set>
                                    <p:animEffect transition="in" filter="dissolve">
                                      <p:cBhvr>
                                        <p:cTn id="47" dur="500"/>
                                        <p:tgtEl>
                                          <p:spTgt spid="1867796"/>
                                        </p:tgtEl>
                                      </p:cBhvr>
                                    </p:animEffect>
                                  </p:childTnLst>
                                </p:cTn>
                              </p:par>
                            </p:childTnLst>
                          </p:cTn>
                        </p:par>
                        <p:par>
                          <p:cTn id="48" fill="hold">
                            <p:stCondLst>
                              <p:cond delay="7500"/>
                            </p:stCondLst>
                            <p:childTnLst>
                              <p:par>
                                <p:cTn id="49" presetID="9" presetClass="entr" presetSubtype="0" fill="hold" grpId="0" nodeType="afterEffect">
                                  <p:stCondLst>
                                    <p:cond delay="0"/>
                                  </p:stCondLst>
                                  <p:childTnLst>
                                    <p:set>
                                      <p:cBhvr>
                                        <p:cTn id="50" dur="1" fill="hold">
                                          <p:stCondLst>
                                            <p:cond delay="0"/>
                                          </p:stCondLst>
                                        </p:cTn>
                                        <p:tgtEl>
                                          <p:spTgt spid="1867780"/>
                                        </p:tgtEl>
                                        <p:attrNameLst>
                                          <p:attrName>style.visibility</p:attrName>
                                        </p:attrNameLst>
                                      </p:cBhvr>
                                      <p:to>
                                        <p:strVal val="visible"/>
                                      </p:to>
                                    </p:set>
                                    <p:animEffect transition="in" filter="dissolve">
                                      <p:cBhvr>
                                        <p:cTn id="51" dur="500"/>
                                        <p:tgtEl>
                                          <p:spTgt spid="1867780"/>
                                        </p:tgtEl>
                                      </p:cBhvr>
                                    </p:animEffect>
                                  </p:childTnLst>
                                </p:cTn>
                              </p:par>
                            </p:childTnLst>
                          </p:cTn>
                        </p:par>
                        <p:par>
                          <p:cTn id="52" fill="hold">
                            <p:stCondLst>
                              <p:cond delay="8000"/>
                            </p:stCondLst>
                            <p:childTnLst>
                              <p:par>
                                <p:cTn id="53" presetID="9" presetClass="entr" presetSubtype="0" fill="hold" grpId="0" nodeType="afterEffect">
                                  <p:stCondLst>
                                    <p:cond delay="0"/>
                                  </p:stCondLst>
                                  <p:childTnLst>
                                    <p:set>
                                      <p:cBhvr>
                                        <p:cTn id="54" dur="1" fill="hold">
                                          <p:stCondLst>
                                            <p:cond delay="0"/>
                                          </p:stCondLst>
                                        </p:cTn>
                                        <p:tgtEl>
                                          <p:spTgt spid="1867813"/>
                                        </p:tgtEl>
                                        <p:attrNameLst>
                                          <p:attrName>style.visibility</p:attrName>
                                        </p:attrNameLst>
                                      </p:cBhvr>
                                      <p:to>
                                        <p:strVal val="visible"/>
                                      </p:to>
                                    </p:set>
                                    <p:animEffect transition="in" filter="dissolve">
                                      <p:cBhvr>
                                        <p:cTn id="55" dur="500"/>
                                        <p:tgtEl>
                                          <p:spTgt spid="1867813"/>
                                        </p:tgtEl>
                                      </p:cBhvr>
                                    </p:animEffect>
                                  </p:childTnLst>
                                </p:cTn>
                              </p:par>
                            </p:childTnLst>
                          </p:cTn>
                        </p:par>
                        <p:par>
                          <p:cTn id="56" fill="hold">
                            <p:stCondLst>
                              <p:cond delay="8500"/>
                            </p:stCondLst>
                            <p:childTnLst>
                              <p:par>
                                <p:cTn id="57" presetID="1" presetClass="entr" presetSubtype="0" fill="hold" nodeType="afterEffect">
                                  <p:stCondLst>
                                    <p:cond delay="0"/>
                                  </p:stCondLst>
                                  <p:childTnLst>
                                    <p:set>
                                      <p:cBhvr>
                                        <p:cTn id="58" dur="1" fill="hold">
                                          <p:stCondLst>
                                            <p:cond delay="499"/>
                                          </p:stCondLst>
                                        </p:cTn>
                                        <p:tgtEl>
                                          <p:spTgt spid="1867809"/>
                                        </p:tgtEl>
                                        <p:attrNameLst>
                                          <p:attrName>style.visibility</p:attrName>
                                        </p:attrNameLst>
                                      </p:cBhvr>
                                      <p:to>
                                        <p:strVal val="visible"/>
                                      </p:to>
                                    </p:set>
                                  </p:childTnLst>
                                </p:cTn>
                              </p:par>
                            </p:childTnLst>
                          </p:cTn>
                        </p:par>
                        <p:par>
                          <p:cTn id="59" fill="hold">
                            <p:stCondLst>
                              <p:cond delay="9000"/>
                            </p:stCondLst>
                            <p:childTnLst>
                              <p:par>
                                <p:cTn id="60" presetID="1" presetClass="entr" presetSubtype="0" fill="hold" grpId="0" nodeType="afterEffect">
                                  <p:stCondLst>
                                    <p:cond delay="0"/>
                                  </p:stCondLst>
                                  <p:childTnLst>
                                    <p:set>
                                      <p:cBhvr>
                                        <p:cTn id="61" dur="1" fill="hold">
                                          <p:stCondLst>
                                            <p:cond delay="499"/>
                                          </p:stCondLst>
                                        </p:cTn>
                                        <p:tgtEl>
                                          <p:spTgt spid="1867810"/>
                                        </p:tgtEl>
                                        <p:attrNameLst>
                                          <p:attrName>style.visibility</p:attrName>
                                        </p:attrNameLst>
                                      </p:cBhvr>
                                      <p:to>
                                        <p:strVal val="visible"/>
                                      </p:to>
                                    </p:set>
                                  </p:childTnLst>
                                </p:cTn>
                              </p:par>
                            </p:childTnLst>
                          </p:cTn>
                        </p:par>
                        <p:par>
                          <p:cTn id="62" fill="hold">
                            <p:stCondLst>
                              <p:cond delay="9500"/>
                            </p:stCondLst>
                            <p:childTnLst>
                              <p:par>
                                <p:cTn id="63" presetID="1" presetClass="entr" presetSubtype="0" fill="hold" nodeType="afterEffect">
                                  <p:stCondLst>
                                    <p:cond delay="0"/>
                                  </p:stCondLst>
                                  <p:childTnLst>
                                    <p:set>
                                      <p:cBhvr>
                                        <p:cTn id="64" dur="1" fill="hold">
                                          <p:stCondLst>
                                            <p:cond delay="499"/>
                                          </p:stCondLst>
                                        </p:cTn>
                                        <p:tgtEl>
                                          <p:spTgt spid="1867783"/>
                                        </p:tgtEl>
                                        <p:attrNameLst>
                                          <p:attrName>style.visibility</p:attrName>
                                        </p:attrNameLst>
                                      </p:cBhvr>
                                      <p:to>
                                        <p:strVal val="visible"/>
                                      </p:to>
                                    </p:se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499"/>
                                          </p:stCondLst>
                                        </p:cTn>
                                        <p:tgtEl>
                                          <p:spTgt spid="1867795"/>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nodeType="afterEffect">
                                  <p:stCondLst>
                                    <p:cond delay="0"/>
                                  </p:stCondLst>
                                  <p:childTnLst>
                                    <p:set>
                                      <p:cBhvr>
                                        <p:cTn id="70" dur="1" fill="hold">
                                          <p:stCondLst>
                                            <p:cond delay="499"/>
                                          </p:stCondLst>
                                        </p:cTn>
                                        <p:tgtEl>
                                          <p:spTgt spid="1867799"/>
                                        </p:tgtEl>
                                        <p:attrNameLst>
                                          <p:attrName>style.visibility</p:attrName>
                                        </p:attrNameLst>
                                      </p:cBhvr>
                                      <p:to>
                                        <p:strVal val="visible"/>
                                      </p:to>
                                    </p:set>
                                  </p:childTnLst>
                                </p:cTn>
                              </p:par>
                            </p:childTnLst>
                          </p:cTn>
                        </p:par>
                        <p:par>
                          <p:cTn id="71" fill="hold">
                            <p:stCondLst>
                              <p:cond delay="11000"/>
                            </p:stCondLst>
                            <p:childTnLst>
                              <p:par>
                                <p:cTn id="72" presetID="1" presetClass="entr" presetSubtype="0" fill="hold" grpId="0" nodeType="afterEffect">
                                  <p:stCondLst>
                                    <p:cond delay="0"/>
                                  </p:stCondLst>
                                  <p:childTnLst>
                                    <p:set>
                                      <p:cBhvr>
                                        <p:cTn id="73" dur="1" fill="hold">
                                          <p:stCondLst>
                                            <p:cond delay="499"/>
                                          </p:stCondLst>
                                        </p:cTn>
                                        <p:tgtEl>
                                          <p:spTgt spid="1867800"/>
                                        </p:tgtEl>
                                        <p:attrNameLst>
                                          <p:attrName>style.visibility</p:attrName>
                                        </p:attrNameLst>
                                      </p:cBhvr>
                                      <p:to>
                                        <p:strVal val="visible"/>
                                      </p:to>
                                    </p:set>
                                  </p:childTnLst>
                                </p:cTn>
                              </p:par>
                            </p:childTnLst>
                          </p:cTn>
                        </p:par>
                        <p:par>
                          <p:cTn id="74" fill="hold">
                            <p:stCondLst>
                              <p:cond delay="11500"/>
                            </p:stCondLst>
                            <p:childTnLst>
                              <p:par>
                                <p:cTn id="75" presetID="1" presetClass="entr" presetSubtype="0" fill="hold" nodeType="afterEffect">
                                  <p:stCondLst>
                                    <p:cond delay="0"/>
                                  </p:stCondLst>
                                  <p:childTnLst>
                                    <p:set>
                                      <p:cBhvr>
                                        <p:cTn id="76" dur="1" fill="hold">
                                          <p:stCondLst>
                                            <p:cond delay="499"/>
                                          </p:stCondLst>
                                        </p:cTn>
                                        <p:tgtEl>
                                          <p:spTgt spid="1867778"/>
                                        </p:tgtEl>
                                        <p:attrNameLst>
                                          <p:attrName>style.visibility</p:attrName>
                                        </p:attrNameLst>
                                      </p:cBhvr>
                                      <p:to>
                                        <p:strVal val="visible"/>
                                      </p:to>
                                    </p:set>
                                  </p:childTnLst>
                                </p:cTn>
                              </p:par>
                            </p:childTnLst>
                          </p:cTn>
                        </p:par>
                        <p:par>
                          <p:cTn id="77" fill="hold">
                            <p:stCondLst>
                              <p:cond delay="12000"/>
                            </p:stCondLst>
                            <p:childTnLst>
                              <p:par>
                                <p:cTn id="78" presetID="1" presetClass="entr" presetSubtype="0" fill="hold" grpId="0" nodeType="afterEffect">
                                  <p:stCondLst>
                                    <p:cond delay="0"/>
                                  </p:stCondLst>
                                  <p:childTnLst>
                                    <p:set>
                                      <p:cBhvr>
                                        <p:cTn id="79" dur="1" fill="hold">
                                          <p:stCondLst>
                                            <p:cond delay="499"/>
                                          </p:stCondLst>
                                        </p:cTn>
                                        <p:tgtEl>
                                          <p:spTgt spid="1867779"/>
                                        </p:tgtEl>
                                        <p:attrNameLst>
                                          <p:attrName>style.visibility</p:attrName>
                                        </p:attrNameLst>
                                      </p:cBhvr>
                                      <p:to>
                                        <p:strVal val="visible"/>
                                      </p:to>
                                    </p:set>
                                  </p:childTnLst>
                                </p:cTn>
                              </p:par>
                            </p:childTnLst>
                          </p:cTn>
                        </p:par>
                        <p:par>
                          <p:cTn id="80" fill="hold">
                            <p:stCondLst>
                              <p:cond delay="12500"/>
                            </p:stCondLst>
                            <p:childTnLst>
                              <p:par>
                                <p:cTn id="81" presetID="9" presetClass="entr" presetSubtype="0" fill="hold" nodeType="afterEffect">
                                  <p:stCondLst>
                                    <p:cond delay="0"/>
                                  </p:stCondLst>
                                  <p:childTnLst>
                                    <p:set>
                                      <p:cBhvr>
                                        <p:cTn id="82" dur="1" fill="hold">
                                          <p:stCondLst>
                                            <p:cond delay="0"/>
                                          </p:stCondLst>
                                        </p:cTn>
                                        <p:tgtEl>
                                          <p:spTgt spid="1867807"/>
                                        </p:tgtEl>
                                        <p:attrNameLst>
                                          <p:attrName>style.visibility</p:attrName>
                                        </p:attrNameLst>
                                      </p:cBhvr>
                                      <p:to>
                                        <p:strVal val="visible"/>
                                      </p:to>
                                    </p:set>
                                    <p:animEffect transition="in" filter="dissolve">
                                      <p:cBhvr>
                                        <p:cTn id="83" dur="500"/>
                                        <p:tgtEl>
                                          <p:spTgt spid="1867807"/>
                                        </p:tgtEl>
                                      </p:cBhvr>
                                    </p:animEffect>
                                  </p:childTnLst>
                                </p:cTn>
                              </p:par>
                            </p:childTnLst>
                          </p:cTn>
                        </p:par>
                        <p:par>
                          <p:cTn id="84" fill="hold">
                            <p:stCondLst>
                              <p:cond delay="13000"/>
                            </p:stCondLst>
                            <p:childTnLst>
                              <p:par>
                                <p:cTn id="85" presetID="9" presetClass="entr" presetSubtype="0" fill="hold" nodeType="afterEffect">
                                  <p:stCondLst>
                                    <p:cond delay="0"/>
                                  </p:stCondLst>
                                  <p:childTnLst>
                                    <p:set>
                                      <p:cBhvr>
                                        <p:cTn id="86" dur="1" fill="hold">
                                          <p:stCondLst>
                                            <p:cond delay="0"/>
                                          </p:stCondLst>
                                        </p:cTn>
                                        <p:tgtEl>
                                          <p:spTgt spid="1867784"/>
                                        </p:tgtEl>
                                        <p:attrNameLst>
                                          <p:attrName>style.visibility</p:attrName>
                                        </p:attrNameLst>
                                      </p:cBhvr>
                                      <p:to>
                                        <p:strVal val="visible"/>
                                      </p:to>
                                    </p:set>
                                    <p:animEffect transition="in" filter="dissolve">
                                      <p:cBhvr>
                                        <p:cTn id="87" dur="500"/>
                                        <p:tgtEl>
                                          <p:spTgt spid="1867784"/>
                                        </p:tgtEl>
                                      </p:cBhvr>
                                    </p:animEffect>
                                  </p:childTnLst>
                                </p:cTn>
                              </p:par>
                            </p:childTnLst>
                          </p:cTn>
                        </p:par>
                        <p:par>
                          <p:cTn id="88" fill="hold">
                            <p:stCondLst>
                              <p:cond delay="13500"/>
                            </p:stCondLst>
                            <p:childTnLst>
                              <p:par>
                                <p:cTn id="89" presetID="9" presetClass="entr" presetSubtype="0" fill="hold" grpId="0" nodeType="afterEffect">
                                  <p:stCondLst>
                                    <p:cond delay="0"/>
                                  </p:stCondLst>
                                  <p:childTnLst>
                                    <p:set>
                                      <p:cBhvr>
                                        <p:cTn id="90" dur="1" fill="hold">
                                          <p:stCondLst>
                                            <p:cond delay="0"/>
                                          </p:stCondLst>
                                        </p:cTn>
                                        <p:tgtEl>
                                          <p:spTgt spid="1867802"/>
                                        </p:tgtEl>
                                        <p:attrNameLst>
                                          <p:attrName>style.visibility</p:attrName>
                                        </p:attrNameLst>
                                      </p:cBhvr>
                                      <p:to>
                                        <p:strVal val="visible"/>
                                      </p:to>
                                    </p:set>
                                    <p:animEffect transition="in" filter="dissolve">
                                      <p:cBhvr>
                                        <p:cTn id="91" dur="500"/>
                                        <p:tgtEl>
                                          <p:spTgt spid="1867802"/>
                                        </p:tgtEl>
                                      </p:cBhvr>
                                    </p:animEffect>
                                  </p:childTnLst>
                                </p:cTn>
                              </p:par>
                            </p:childTnLst>
                          </p:cTn>
                        </p:par>
                        <p:par>
                          <p:cTn id="92" fill="hold">
                            <p:stCondLst>
                              <p:cond delay="14000"/>
                            </p:stCondLst>
                            <p:childTnLst>
                              <p:par>
                                <p:cTn id="93" presetID="9" presetClass="entr" presetSubtype="0" fill="hold" grpId="0" nodeType="afterEffect">
                                  <p:stCondLst>
                                    <p:cond delay="0"/>
                                  </p:stCondLst>
                                  <p:childTnLst>
                                    <p:set>
                                      <p:cBhvr>
                                        <p:cTn id="94" dur="1" fill="hold">
                                          <p:stCondLst>
                                            <p:cond delay="0"/>
                                          </p:stCondLst>
                                        </p:cTn>
                                        <p:tgtEl>
                                          <p:spTgt spid="1867808"/>
                                        </p:tgtEl>
                                        <p:attrNameLst>
                                          <p:attrName>style.visibility</p:attrName>
                                        </p:attrNameLst>
                                      </p:cBhvr>
                                      <p:to>
                                        <p:strVal val="visible"/>
                                      </p:to>
                                    </p:set>
                                    <p:animEffect transition="in" filter="dissolve">
                                      <p:cBhvr>
                                        <p:cTn id="95" dur="500"/>
                                        <p:tgtEl>
                                          <p:spTgt spid="1867808"/>
                                        </p:tgtEl>
                                      </p:cBhvr>
                                    </p:animEffect>
                                  </p:childTnLst>
                                </p:cTn>
                              </p:par>
                            </p:childTnLst>
                          </p:cTn>
                        </p:par>
                        <p:par>
                          <p:cTn id="96" fill="hold">
                            <p:stCondLst>
                              <p:cond delay="14500"/>
                            </p:stCondLst>
                            <p:childTnLst>
                              <p:par>
                                <p:cTn id="97" presetID="9" presetClass="entr" presetSubtype="0" fill="hold" nodeType="afterEffect">
                                  <p:stCondLst>
                                    <p:cond delay="0"/>
                                  </p:stCondLst>
                                  <p:childTnLst>
                                    <p:set>
                                      <p:cBhvr>
                                        <p:cTn id="98" dur="1" fill="hold">
                                          <p:stCondLst>
                                            <p:cond delay="0"/>
                                          </p:stCondLst>
                                        </p:cTn>
                                        <p:tgtEl>
                                          <p:spTgt spid="1867785"/>
                                        </p:tgtEl>
                                        <p:attrNameLst>
                                          <p:attrName>style.visibility</p:attrName>
                                        </p:attrNameLst>
                                      </p:cBhvr>
                                      <p:to>
                                        <p:strVal val="visible"/>
                                      </p:to>
                                    </p:set>
                                    <p:animEffect transition="in" filter="dissolve">
                                      <p:cBhvr>
                                        <p:cTn id="99" dur="500"/>
                                        <p:tgtEl>
                                          <p:spTgt spid="1867785"/>
                                        </p:tgtEl>
                                      </p:cBhvr>
                                    </p:animEffect>
                                  </p:childTnLst>
                                </p:cTn>
                              </p:par>
                            </p:childTnLst>
                          </p:cTn>
                        </p:par>
                        <p:par>
                          <p:cTn id="100" fill="hold">
                            <p:stCondLst>
                              <p:cond delay="15000"/>
                            </p:stCondLst>
                            <p:childTnLst>
                              <p:par>
                                <p:cTn id="101" presetID="9" presetClass="entr" presetSubtype="0" fill="hold" grpId="0" nodeType="afterEffect">
                                  <p:stCondLst>
                                    <p:cond delay="0"/>
                                  </p:stCondLst>
                                  <p:childTnLst>
                                    <p:set>
                                      <p:cBhvr>
                                        <p:cTn id="102" dur="1" fill="hold">
                                          <p:stCondLst>
                                            <p:cond delay="0"/>
                                          </p:stCondLst>
                                        </p:cTn>
                                        <p:tgtEl>
                                          <p:spTgt spid="1867801"/>
                                        </p:tgtEl>
                                        <p:attrNameLst>
                                          <p:attrName>style.visibility</p:attrName>
                                        </p:attrNameLst>
                                      </p:cBhvr>
                                      <p:to>
                                        <p:strVal val="visible"/>
                                      </p:to>
                                    </p:set>
                                    <p:animEffect transition="in" filter="dissolve">
                                      <p:cBhvr>
                                        <p:cTn id="103" dur="500"/>
                                        <p:tgtEl>
                                          <p:spTgt spid="1867801"/>
                                        </p:tgtEl>
                                      </p:cBhvr>
                                    </p:animEffect>
                                  </p:childTnLst>
                                </p:cTn>
                              </p:par>
                            </p:childTnLst>
                          </p:cTn>
                        </p:par>
                        <p:par>
                          <p:cTn id="104" fill="hold">
                            <p:stCondLst>
                              <p:cond delay="15500"/>
                            </p:stCondLst>
                            <p:childTnLst>
                              <p:par>
                                <p:cTn id="105" presetID="9" presetClass="entr" presetSubtype="0" fill="hold" nodeType="afterEffect">
                                  <p:stCondLst>
                                    <p:cond delay="0"/>
                                  </p:stCondLst>
                                  <p:childTnLst>
                                    <p:set>
                                      <p:cBhvr>
                                        <p:cTn id="106" dur="1" fill="hold">
                                          <p:stCondLst>
                                            <p:cond delay="0"/>
                                          </p:stCondLst>
                                        </p:cTn>
                                        <p:tgtEl>
                                          <p:spTgt spid="1867803"/>
                                        </p:tgtEl>
                                        <p:attrNameLst>
                                          <p:attrName>style.visibility</p:attrName>
                                        </p:attrNameLst>
                                      </p:cBhvr>
                                      <p:to>
                                        <p:strVal val="visible"/>
                                      </p:to>
                                    </p:set>
                                    <p:animEffect transition="in" filter="dissolve">
                                      <p:cBhvr>
                                        <p:cTn id="107" dur="500"/>
                                        <p:tgtEl>
                                          <p:spTgt spid="1867803"/>
                                        </p:tgtEl>
                                      </p:cBhvr>
                                    </p:animEffect>
                                  </p:childTnLst>
                                </p:cTn>
                              </p:par>
                            </p:childTnLst>
                          </p:cTn>
                        </p:par>
                        <p:par>
                          <p:cTn id="108" fill="hold">
                            <p:stCondLst>
                              <p:cond delay="16000"/>
                            </p:stCondLst>
                            <p:childTnLst>
                              <p:par>
                                <p:cTn id="109" presetID="9" presetClass="entr" presetSubtype="0" fill="hold" grpId="0" nodeType="afterEffect">
                                  <p:stCondLst>
                                    <p:cond delay="0"/>
                                  </p:stCondLst>
                                  <p:childTnLst>
                                    <p:set>
                                      <p:cBhvr>
                                        <p:cTn id="110" dur="1" fill="hold">
                                          <p:stCondLst>
                                            <p:cond delay="0"/>
                                          </p:stCondLst>
                                        </p:cTn>
                                        <p:tgtEl>
                                          <p:spTgt spid="1867804"/>
                                        </p:tgtEl>
                                        <p:attrNameLst>
                                          <p:attrName>style.visibility</p:attrName>
                                        </p:attrNameLst>
                                      </p:cBhvr>
                                      <p:to>
                                        <p:strVal val="visible"/>
                                      </p:to>
                                    </p:set>
                                    <p:animEffect transition="in" filter="dissolve">
                                      <p:cBhvr>
                                        <p:cTn id="111" dur="500"/>
                                        <p:tgtEl>
                                          <p:spTgt spid="1867804"/>
                                        </p:tgtEl>
                                      </p:cBhvr>
                                    </p:animEffect>
                                  </p:childTnLst>
                                </p:cTn>
                              </p:par>
                            </p:childTnLst>
                          </p:cTn>
                        </p:par>
                        <p:par>
                          <p:cTn id="112" fill="hold">
                            <p:stCondLst>
                              <p:cond delay="16500"/>
                            </p:stCondLst>
                            <p:childTnLst>
                              <p:par>
                                <p:cTn id="113" presetID="22" presetClass="entr" presetSubtype="2" fill="hold" grpId="0" nodeType="afterEffect">
                                  <p:stCondLst>
                                    <p:cond delay="0"/>
                                  </p:stCondLst>
                                  <p:childTnLst>
                                    <p:set>
                                      <p:cBhvr>
                                        <p:cTn id="114" dur="1" fill="hold">
                                          <p:stCondLst>
                                            <p:cond delay="0"/>
                                          </p:stCondLst>
                                        </p:cTn>
                                        <p:tgtEl>
                                          <p:spTgt spid="1867811"/>
                                        </p:tgtEl>
                                        <p:attrNameLst>
                                          <p:attrName>style.visibility</p:attrName>
                                        </p:attrNameLst>
                                      </p:cBhvr>
                                      <p:to>
                                        <p:strVal val="visible"/>
                                      </p:to>
                                    </p:set>
                                    <p:animEffect transition="in" filter="wipe(right)">
                                      <p:cBhvr>
                                        <p:cTn id="115" dur="500"/>
                                        <p:tgtEl>
                                          <p:spTgt spid="1867811"/>
                                        </p:tgtEl>
                                      </p:cBhvr>
                                    </p:animEffect>
                                  </p:childTnLst>
                                </p:cTn>
                              </p:par>
                            </p:childTnLst>
                          </p:cTn>
                        </p:par>
                        <p:par>
                          <p:cTn id="116" fill="hold">
                            <p:stCondLst>
                              <p:cond delay="17000"/>
                            </p:stCondLst>
                            <p:childTnLst>
                              <p:par>
                                <p:cTn id="117" presetID="22" presetClass="entr" presetSubtype="2" fill="hold" grpId="0" nodeType="afterEffect">
                                  <p:stCondLst>
                                    <p:cond delay="0"/>
                                  </p:stCondLst>
                                  <p:childTnLst>
                                    <p:set>
                                      <p:cBhvr>
                                        <p:cTn id="118" dur="1" fill="hold">
                                          <p:stCondLst>
                                            <p:cond delay="0"/>
                                          </p:stCondLst>
                                        </p:cTn>
                                        <p:tgtEl>
                                          <p:spTgt spid="1867806"/>
                                        </p:tgtEl>
                                        <p:attrNameLst>
                                          <p:attrName>style.visibility</p:attrName>
                                        </p:attrNameLst>
                                      </p:cBhvr>
                                      <p:to>
                                        <p:strVal val="visible"/>
                                      </p:to>
                                    </p:set>
                                    <p:animEffect transition="in" filter="wipe(right)">
                                      <p:cBhvr>
                                        <p:cTn id="119" dur="500"/>
                                        <p:tgtEl>
                                          <p:spTgt spid="1867806"/>
                                        </p:tgtEl>
                                      </p:cBhvr>
                                    </p:animEffect>
                                  </p:childTnLst>
                                </p:cTn>
                              </p:par>
                            </p:childTnLst>
                          </p:cTn>
                        </p:par>
                        <p:par>
                          <p:cTn id="120" fill="hold">
                            <p:stCondLst>
                              <p:cond delay="17500"/>
                            </p:stCondLst>
                            <p:childTnLst>
                              <p:par>
                                <p:cTn id="121" presetID="22" presetClass="entr" presetSubtype="2" fill="hold" grpId="0" nodeType="afterEffect">
                                  <p:stCondLst>
                                    <p:cond delay="0"/>
                                  </p:stCondLst>
                                  <p:childTnLst>
                                    <p:set>
                                      <p:cBhvr>
                                        <p:cTn id="122" dur="1" fill="hold">
                                          <p:stCondLst>
                                            <p:cond delay="0"/>
                                          </p:stCondLst>
                                        </p:cTn>
                                        <p:tgtEl>
                                          <p:spTgt spid="1867805"/>
                                        </p:tgtEl>
                                        <p:attrNameLst>
                                          <p:attrName>style.visibility</p:attrName>
                                        </p:attrNameLst>
                                      </p:cBhvr>
                                      <p:to>
                                        <p:strVal val="visible"/>
                                      </p:to>
                                    </p:set>
                                    <p:animEffect transition="in" filter="wipe(right)">
                                      <p:cBhvr>
                                        <p:cTn id="123" dur="500"/>
                                        <p:tgtEl>
                                          <p:spTgt spid="1867805"/>
                                        </p:tgtEl>
                                      </p:cBhvr>
                                    </p:animEffect>
                                  </p:childTnLst>
                                </p:cTn>
                              </p:par>
                            </p:childTnLst>
                          </p:cTn>
                        </p:par>
                        <p:par>
                          <p:cTn id="124" fill="hold">
                            <p:stCondLst>
                              <p:cond delay="18000"/>
                            </p:stCondLst>
                            <p:childTnLst>
                              <p:par>
                                <p:cTn id="125" presetID="9" presetClass="entr" presetSubtype="0" fill="hold" grpId="0" nodeType="afterEffect">
                                  <p:stCondLst>
                                    <p:cond delay="1000"/>
                                  </p:stCondLst>
                                  <p:childTnLst>
                                    <p:set>
                                      <p:cBhvr>
                                        <p:cTn id="126" dur="1" fill="hold">
                                          <p:stCondLst>
                                            <p:cond delay="0"/>
                                          </p:stCondLst>
                                        </p:cTn>
                                        <p:tgtEl>
                                          <p:spTgt spid="1867797"/>
                                        </p:tgtEl>
                                        <p:attrNameLst>
                                          <p:attrName>style.visibility</p:attrName>
                                        </p:attrNameLst>
                                      </p:cBhvr>
                                      <p:to>
                                        <p:strVal val="visible"/>
                                      </p:to>
                                    </p:set>
                                    <p:animEffect transition="in" filter="dissolve">
                                      <p:cBhvr>
                                        <p:cTn id="127" dur="500"/>
                                        <p:tgtEl>
                                          <p:spTgt spid="1867797"/>
                                        </p:tgtEl>
                                      </p:cBhvr>
                                    </p:animEffect>
                                  </p:childTnLst>
                                </p:cTn>
                              </p:par>
                            </p:childTnLst>
                          </p:cTn>
                        </p:par>
                        <p:par>
                          <p:cTn id="128" fill="hold">
                            <p:stCondLst>
                              <p:cond delay="19500"/>
                            </p:stCondLst>
                            <p:childTnLst>
                              <p:par>
                                <p:cTn id="129" presetID="9" presetClass="entr" presetSubtype="0" fill="hold" grpId="0" nodeType="afterEffect">
                                  <p:stCondLst>
                                    <p:cond delay="0"/>
                                  </p:stCondLst>
                                  <p:childTnLst>
                                    <p:set>
                                      <p:cBhvr>
                                        <p:cTn id="130" dur="1" fill="hold">
                                          <p:stCondLst>
                                            <p:cond delay="0"/>
                                          </p:stCondLst>
                                        </p:cTn>
                                        <p:tgtEl>
                                          <p:spTgt spid="1867798"/>
                                        </p:tgtEl>
                                        <p:attrNameLst>
                                          <p:attrName>style.visibility</p:attrName>
                                        </p:attrNameLst>
                                      </p:cBhvr>
                                      <p:to>
                                        <p:strVal val="visible"/>
                                      </p:to>
                                    </p:set>
                                    <p:animEffect transition="in" filter="dissolve">
                                      <p:cBhvr>
                                        <p:cTn id="131" dur="500"/>
                                        <p:tgtEl>
                                          <p:spTgt spid="1867798"/>
                                        </p:tgtEl>
                                      </p:cBhvr>
                                    </p:animEffect>
                                  </p:childTnLst>
                                </p:cTn>
                              </p:par>
                            </p:childTnLst>
                          </p:cTn>
                        </p:par>
                        <p:par>
                          <p:cTn id="132" fill="hold">
                            <p:stCondLst>
                              <p:cond delay="20000"/>
                            </p:stCondLst>
                            <p:childTnLst>
                              <p:par>
                                <p:cTn id="133" presetID="1" presetClass="entr" presetSubtype="0" fill="hold" grpId="0" nodeType="afterEffect">
                                  <p:stCondLst>
                                    <p:cond delay="0"/>
                                  </p:stCondLst>
                                  <p:childTnLst>
                                    <p:set>
                                      <p:cBhvr>
                                        <p:cTn id="134" dur="1" fill="hold">
                                          <p:stCondLst>
                                            <p:cond delay="499"/>
                                          </p:stCondLst>
                                        </p:cTn>
                                        <p:tgtEl>
                                          <p:spTgt spid="1867814"/>
                                        </p:tgtEl>
                                        <p:attrNameLst>
                                          <p:attrName>style.visibility</p:attrName>
                                        </p:attrNameLst>
                                      </p:cBhvr>
                                      <p:to>
                                        <p:strVal val="visible"/>
                                      </p:to>
                                    </p:set>
                                  </p:childTnLst>
                                </p:cTn>
                              </p:par>
                            </p:childTnLst>
                          </p:cTn>
                        </p:par>
                        <p:par>
                          <p:cTn id="135" fill="hold">
                            <p:stCondLst>
                              <p:cond delay="20500"/>
                            </p:stCondLst>
                            <p:childTnLst>
                              <p:par>
                                <p:cTn id="136" presetID="9" presetClass="entr" presetSubtype="0" fill="hold" grpId="0" nodeType="afterEffect">
                                  <p:stCondLst>
                                    <p:cond delay="0"/>
                                  </p:stCondLst>
                                  <p:childTnLst>
                                    <p:set>
                                      <p:cBhvr>
                                        <p:cTn id="137" dur="1" fill="hold">
                                          <p:stCondLst>
                                            <p:cond delay="0"/>
                                          </p:stCondLst>
                                        </p:cTn>
                                        <p:tgtEl>
                                          <p:spTgt spid="1867815"/>
                                        </p:tgtEl>
                                        <p:attrNameLst>
                                          <p:attrName>style.visibility</p:attrName>
                                        </p:attrNameLst>
                                      </p:cBhvr>
                                      <p:to>
                                        <p:strVal val="visible"/>
                                      </p:to>
                                    </p:set>
                                    <p:animEffect transition="in" filter="dissolve">
                                      <p:cBhvr>
                                        <p:cTn id="138" dur="500"/>
                                        <p:tgtEl>
                                          <p:spTgt spid="1867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79" grpId="0" animBg="1" autoUpdateAnimBg="0"/>
      <p:bldP spid="1867780" grpId="0" animBg="1"/>
      <p:bldP spid="1867787" grpId="0" animBg="1"/>
      <p:bldP spid="1867788" grpId="0" animBg="1" autoUpdateAnimBg="0"/>
      <p:bldP spid="1867789" grpId="0" animBg="1" autoUpdateAnimBg="0"/>
      <p:bldP spid="1867790" grpId="0" animBg="1" autoUpdateAnimBg="0"/>
      <p:bldP spid="1867791" grpId="0" animBg="1" autoUpdateAnimBg="0"/>
      <p:bldP spid="1867793" grpId="0" animBg="1" autoUpdateAnimBg="0"/>
      <p:bldP spid="1867795" grpId="0" animBg="1" autoUpdateAnimBg="0"/>
      <p:bldP spid="1867796" grpId="0" animBg="1" autoUpdateAnimBg="0"/>
      <p:bldP spid="1867797" grpId="0" animBg="1"/>
      <p:bldP spid="1867798" grpId="0" animBg="1" autoUpdateAnimBg="0"/>
      <p:bldP spid="1867800" grpId="0" animBg="1" autoUpdateAnimBg="0"/>
      <p:bldP spid="1867801" grpId="0" animBg="1" autoUpdateAnimBg="0"/>
      <p:bldP spid="1867802" grpId="0" animBg="1" autoUpdateAnimBg="0"/>
      <p:bldP spid="1867804" grpId="0" animBg="1" autoUpdateAnimBg="0"/>
      <p:bldP spid="1867805" grpId="0" animBg="1"/>
      <p:bldP spid="1867806" grpId="0" animBg="1"/>
      <p:bldP spid="1867808" grpId="0" animBg="1" autoUpdateAnimBg="0"/>
      <p:bldP spid="1867810" grpId="0" animBg="1" autoUpdateAnimBg="0"/>
      <p:bldP spid="1867811" grpId="0" animBg="1" autoUpdateAnimBg="0"/>
      <p:bldP spid="1867812" grpId="0" animBg="1" autoUpdateAnimBg="0"/>
      <p:bldP spid="1867813" grpId="0" animBg="1" autoUpdateAnimBg="0"/>
      <p:bldP spid="1867814" grpId="0" animBg="1" autoUpdateAnimBg="0"/>
      <p:bldP spid="186781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304800" y="152400"/>
            <a:ext cx="8229600" cy="457200"/>
          </a:xfrm>
        </p:spPr>
        <p:txBody>
          <a:bodyPr/>
          <a:lstStyle/>
          <a:p>
            <a:pPr eaLnBrk="1" hangingPunct="1"/>
            <a:r>
              <a:rPr lang="zh-CN" altLang="en-US" smtClean="0">
                <a:ea typeface="宋体" charset="-122"/>
              </a:rPr>
              <a:t>全记录的引文链接（施引文献）</a:t>
            </a:r>
            <a:endParaRPr lang="en-US" altLang="zh-CN" smtClean="0">
              <a:ea typeface="宋体" charset="-122"/>
            </a:endParaRPr>
          </a:p>
        </p:txBody>
      </p:sp>
      <p:pic>
        <p:nvPicPr>
          <p:cNvPr id="41987" name="图片 8"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10" name="圆角矩形 9"/>
          <p:cNvSpPr>
            <a:spLocks noChangeArrowheads="1"/>
          </p:cNvSpPr>
          <p:nvPr/>
        </p:nvSpPr>
        <p:spPr bwMode="auto">
          <a:xfrm>
            <a:off x="0" y="2286000"/>
            <a:ext cx="1905000" cy="304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1" name="圆角矩形 10"/>
          <p:cNvSpPr>
            <a:spLocks noChangeArrowheads="1"/>
          </p:cNvSpPr>
          <p:nvPr/>
        </p:nvSpPr>
        <p:spPr bwMode="auto">
          <a:xfrm>
            <a:off x="6781800" y="1447800"/>
            <a:ext cx="1447800" cy="3397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121862" name="图片 11" descr="施引文献.jpg"/>
          <p:cNvPicPr>
            <a:picLocks noChangeAspect="1"/>
          </p:cNvPicPr>
          <p:nvPr/>
        </p:nvPicPr>
        <p:blipFill>
          <a:blip r:embed="rId3"/>
          <a:srcRect/>
          <a:stretch>
            <a:fillRect/>
          </a:stretch>
        </p:blipFill>
        <p:spPr bwMode="auto">
          <a:xfrm>
            <a:off x="441325" y="1481138"/>
            <a:ext cx="8702675" cy="5376862"/>
          </a:xfrm>
          <a:prstGeom prst="rect">
            <a:avLst/>
          </a:prstGeom>
          <a:noFill/>
          <a:ln w="9525">
            <a:noFill/>
            <a:miter lim="800000"/>
            <a:headEnd/>
            <a:tailEnd/>
          </a:ln>
        </p:spPr>
      </p:pic>
      <p:sp>
        <p:nvSpPr>
          <p:cNvPr id="13" name="圆角矩形 12"/>
          <p:cNvSpPr>
            <a:spLocks noChangeArrowheads="1"/>
          </p:cNvSpPr>
          <p:nvPr/>
        </p:nvSpPr>
        <p:spPr bwMode="auto">
          <a:xfrm>
            <a:off x="617538" y="2743200"/>
            <a:ext cx="2514600" cy="11430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1862"/>
                                        </p:tgtEl>
                                        <p:attrNameLst>
                                          <p:attrName>style.visibility</p:attrName>
                                        </p:attrNameLst>
                                      </p:cBhvr>
                                      <p:to>
                                        <p:strVal val="visible"/>
                                      </p:to>
                                    </p:set>
                                    <p:animEffect transition="in" filter="dissolve">
                                      <p:cBhvr>
                                        <p:cTn id="17" dur="500"/>
                                        <p:tgtEl>
                                          <p:spTgt spid="12186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228600" y="152400"/>
            <a:ext cx="8229600" cy="457200"/>
          </a:xfrm>
        </p:spPr>
        <p:txBody>
          <a:bodyPr/>
          <a:lstStyle/>
          <a:p>
            <a:pPr eaLnBrk="1" hangingPunct="1"/>
            <a:r>
              <a:rPr lang="zh-CN" altLang="en-US" smtClean="0">
                <a:ea typeface="宋体" charset="-122"/>
              </a:rPr>
              <a:t>全记录的引文链接（参考文献）</a:t>
            </a:r>
            <a:endParaRPr lang="en-US" altLang="zh-CN" smtClean="0">
              <a:ea typeface="宋体" charset="-122"/>
            </a:endParaRPr>
          </a:p>
        </p:txBody>
      </p:sp>
      <p:pic>
        <p:nvPicPr>
          <p:cNvPr id="43011" name="图片 5"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7" name="圆角矩形 6"/>
          <p:cNvSpPr>
            <a:spLocks noChangeArrowheads="1"/>
          </p:cNvSpPr>
          <p:nvPr/>
        </p:nvSpPr>
        <p:spPr bwMode="auto">
          <a:xfrm>
            <a:off x="76200" y="2514600"/>
            <a:ext cx="2057400" cy="304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122885" name="图片 7" descr="参考文献.jpg"/>
          <p:cNvPicPr>
            <a:picLocks noChangeAspect="1"/>
          </p:cNvPicPr>
          <p:nvPr/>
        </p:nvPicPr>
        <p:blipFill>
          <a:blip r:embed="rId3"/>
          <a:srcRect/>
          <a:stretch>
            <a:fillRect/>
          </a:stretch>
        </p:blipFill>
        <p:spPr bwMode="auto">
          <a:xfrm>
            <a:off x="365125" y="1384300"/>
            <a:ext cx="8778875" cy="5440363"/>
          </a:xfrm>
          <a:prstGeom prst="rect">
            <a:avLst/>
          </a:prstGeom>
          <a:noFill/>
          <a:ln w="9525">
            <a:noFill/>
            <a:miter lim="800000"/>
            <a:headEnd/>
            <a:tailEnd/>
          </a:ln>
        </p:spPr>
      </p:pic>
      <p:sp>
        <p:nvSpPr>
          <p:cNvPr id="9" name="圆角矩形 8"/>
          <p:cNvSpPr>
            <a:spLocks noChangeArrowheads="1"/>
          </p:cNvSpPr>
          <p:nvPr/>
        </p:nvSpPr>
        <p:spPr bwMode="auto">
          <a:xfrm>
            <a:off x="409575" y="2667000"/>
            <a:ext cx="1066800" cy="304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dissolve">
                                      <p:cBhvr>
                                        <p:cTn id="12" dur="500"/>
                                        <p:tgtEl>
                                          <p:spTgt spid="1228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152400" y="228600"/>
            <a:ext cx="8229600" cy="457200"/>
          </a:xfrm>
        </p:spPr>
        <p:txBody>
          <a:bodyPr/>
          <a:lstStyle/>
          <a:p>
            <a:pPr eaLnBrk="1" hangingPunct="1"/>
            <a:r>
              <a:rPr lang="zh-CN" altLang="en-US" smtClean="0">
                <a:ea typeface="宋体" charset="-122"/>
              </a:rPr>
              <a:t>全记录的引文链接（相关记录）</a:t>
            </a:r>
            <a:endParaRPr lang="en-US" altLang="zh-CN" smtClean="0">
              <a:ea typeface="宋体" charset="-122"/>
            </a:endParaRPr>
          </a:p>
        </p:txBody>
      </p:sp>
      <p:pic>
        <p:nvPicPr>
          <p:cNvPr id="44035" name="图片 5"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7" name="圆角矩形 6"/>
          <p:cNvSpPr>
            <a:spLocks noChangeArrowheads="1"/>
          </p:cNvSpPr>
          <p:nvPr/>
        </p:nvSpPr>
        <p:spPr bwMode="auto">
          <a:xfrm>
            <a:off x="6781800" y="4724400"/>
            <a:ext cx="1228725" cy="3111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1"/>
          <p:cNvSpPr>
            <a:spLocks noGrp="1"/>
          </p:cNvSpPr>
          <p:nvPr>
            <p:ph type="sldNum" sz="quarter" idx="11"/>
          </p:nvPr>
        </p:nvSpPr>
        <p:spPr>
          <a:noFill/>
        </p:spPr>
        <p:txBody>
          <a:bodyPr/>
          <a:lstStyle/>
          <a:p>
            <a:fld id="{35A360ED-9FFF-4389-BBAE-ACCFD3450BC2}" type="slidenum">
              <a:rPr lang="en-US" altLang="en-US" smtClean="0"/>
              <a:pPr/>
              <a:t>24</a:t>
            </a:fld>
            <a:endParaRPr lang="en-US" altLang="en-US" smtClean="0"/>
          </a:p>
        </p:txBody>
      </p:sp>
      <p:sp>
        <p:nvSpPr>
          <p:cNvPr id="8" name="Rectangle 3"/>
          <p:cNvSpPr txBox="1">
            <a:spLocks noChangeArrowheads="1"/>
          </p:cNvSpPr>
          <p:nvPr/>
        </p:nvSpPr>
        <p:spPr>
          <a:xfrm>
            <a:off x="152400" y="228600"/>
            <a:ext cx="8229600" cy="457200"/>
          </a:xfrm>
          <a:prstGeom prst="rect">
            <a:avLst/>
          </a:prstGeom>
        </p:spPr>
        <p:txBody>
          <a:bodyPr>
            <a:normAutofit lnSpcReduction="10000"/>
          </a:bodyPr>
          <a:lstStyle/>
          <a:p>
            <a:pPr>
              <a:lnSpc>
                <a:spcPct val="90000"/>
              </a:lnSpc>
              <a:defRPr/>
            </a:pPr>
            <a:r>
              <a:rPr lang="zh-CN" altLang="en-US" sz="2800" kern="0">
                <a:solidFill>
                  <a:schemeClr val="tx2"/>
                </a:solidFill>
                <a:latin typeface="+mj-lt"/>
                <a:ea typeface="+mj-ea"/>
                <a:cs typeface="+mj-cs"/>
              </a:rPr>
              <a:t>全记录的引文链接（相关记录）</a:t>
            </a:r>
            <a:endParaRPr lang="en-US" altLang="zh-CN" sz="2800" kern="0" dirty="0">
              <a:solidFill>
                <a:schemeClr val="tx2"/>
              </a:solidFill>
              <a:latin typeface="+mj-lt"/>
              <a:ea typeface="+mj-ea"/>
              <a:cs typeface="+mj-cs"/>
            </a:endParaRPr>
          </a:p>
        </p:txBody>
      </p:sp>
      <p:pic>
        <p:nvPicPr>
          <p:cNvPr id="46084" name="图片 5"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10" name="圆角矩形 9"/>
          <p:cNvSpPr>
            <a:spLocks noChangeArrowheads="1"/>
          </p:cNvSpPr>
          <p:nvPr/>
        </p:nvSpPr>
        <p:spPr bwMode="auto">
          <a:xfrm>
            <a:off x="6781800" y="4724400"/>
            <a:ext cx="1228725" cy="3111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11" name="图片 10" descr="related records.jpg"/>
          <p:cNvPicPr>
            <a:picLocks noChangeAspect="1"/>
          </p:cNvPicPr>
          <p:nvPr/>
        </p:nvPicPr>
        <p:blipFill>
          <a:blip r:embed="rId3"/>
          <a:srcRect/>
          <a:stretch>
            <a:fillRect/>
          </a:stretch>
        </p:blipFill>
        <p:spPr bwMode="auto">
          <a:xfrm>
            <a:off x="468313" y="1628775"/>
            <a:ext cx="8675687" cy="5256213"/>
          </a:xfrm>
          <a:prstGeom prst="rect">
            <a:avLst/>
          </a:prstGeom>
          <a:noFill/>
          <a:ln w="9525">
            <a:noFill/>
            <a:miter lim="800000"/>
            <a:headEnd/>
            <a:tailEnd/>
          </a:ln>
        </p:spPr>
      </p:pic>
      <p:sp>
        <p:nvSpPr>
          <p:cNvPr id="12" name="圆角矩形 11"/>
          <p:cNvSpPr>
            <a:spLocks noChangeArrowheads="1"/>
          </p:cNvSpPr>
          <p:nvPr/>
        </p:nvSpPr>
        <p:spPr bwMode="auto">
          <a:xfrm>
            <a:off x="971550" y="2181225"/>
            <a:ext cx="1228725" cy="3111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3" name="圆角矩形 12"/>
          <p:cNvSpPr>
            <a:spLocks noChangeArrowheads="1"/>
          </p:cNvSpPr>
          <p:nvPr/>
        </p:nvSpPr>
        <p:spPr bwMode="auto">
          <a:xfrm>
            <a:off x="8101013" y="2333625"/>
            <a:ext cx="935037" cy="452437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1"/>
          <p:cNvSpPr>
            <a:spLocks noGrp="1"/>
          </p:cNvSpPr>
          <p:nvPr>
            <p:ph type="sldNum" sz="quarter" idx="11"/>
          </p:nvPr>
        </p:nvSpPr>
        <p:spPr>
          <a:noFill/>
        </p:spPr>
        <p:txBody>
          <a:bodyPr/>
          <a:lstStyle/>
          <a:p>
            <a:fld id="{E6D3181B-F89D-43DD-B397-EF229545AC2E}" type="slidenum">
              <a:rPr lang="en-US" altLang="en-US" smtClean="0"/>
              <a:pPr/>
              <a:t>25</a:t>
            </a:fld>
            <a:endParaRPr lang="en-US" altLang="en-US" smtClean="0"/>
          </a:p>
        </p:txBody>
      </p:sp>
      <p:sp>
        <p:nvSpPr>
          <p:cNvPr id="4" name="Rectangle 3"/>
          <p:cNvSpPr txBox="1">
            <a:spLocks noChangeArrowheads="1"/>
          </p:cNvSpPr>
          <p:nvPr/>
        </p:nvSpPr>
        <p:spPr>
          <a:xfrm>
            <a:off x="0" y="92075"/>
            <a:ext cx="8229600" cy="457200"/>
          </a:xfrm>
          <a:prstGeom prst="rect">
            <a:avLst/>
          </a:prstGeom>
        </p:spPr>
        <p:txBody>
          <a:bodyPr/>
          <a:lstStyle/>
          <a:p>
            <a:pPr>
              <a:lnSpc>
                <a:spcPct val="90000"/>
              </a:lnSpc>
              <a:defRPr/>
            </a:pPr>
            <a:r>
              <a:rPr lang="zh-CN" altLang="en-US" sz="2800" kern="0" dirty="0">
                <a:solidFill>
                  <a:schemeClr val="tx2"/>
                </a:solidFill>
                <a:latin typeface="黑体" pitchFamily="2" charset="-122"/>
                <a:ea typeface="黑体" pitchFamily="2" charset="-122"/>
                <a:cs typeface="+mj-cs"/>
              </a:rPr>
              <a:t>一篇论文的全记录页面</a:t>
            </a:r>
            <a:r>
              <a:rPr lang="en-US" altLang="zh-CN" sz="2800" kern="0" dirty="0">
                <a:solidFill>
                  <a:schemeClr val="tx2"/>
                </a:solidFill>
                <a:latin typeface="黑体" pitchFamily="2" charset="-122"/>
                <a:ea typeface="黑体" pitchFamily="2" charset="-122"/>
                <a:cs typeface="+mj-cs"/>
              </a:rPr>
              <a:t>——</a:t>
            </a:r>
            <a:r>
              <a:rPr lang="zh-CN" altLang="en-US" sz="2800" kern="0" dirty="0">
                <a:solidFill>
                  <a:schemeClr val="tx2"/>
                </a:solidFill>
                <a:latin typeface="黑体" pitchFamily="2" charset="-122"/>
                <a:ea typeface="黑体" pitchFamily="2" charset="-122"/>
                <a:cs typeface="+mj-cs"/>
              </a:rPr>
              <a:t>引证关系图（参考文献）</a:t>
            </a:r>
            <a:endParaRPr lang="en-US" altLang="zh-CN" sz="2800" kern="0" dirty="0">
              <a:solidFill>
                <a:schemeClr val="tx2"/>
              </a:solidFill>
              <a:latin typeface="黑体" pitchFamily="2" charset="-122"/>
              <a:ea typeface="黑体" pitchFamily="2" charset="-122"/>
              <a:cs typeface="+mj-cs"/>
            </a:endParaRPr>
          </a:p>
        </p:txBody>
      </p:sp>
      <p:pic>
        <p:nvPicPr>
          <p:cNvPr id="47108" name="图片 5"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8" name="圆角矩形 7"/>
          <p:cNvSpPr>
            <a:spLocks noChangeArrowheads="1"/>
          </p:cNvSpPr>
          <p:nvPr/>
        </p:nvSpPr>
        <p:spPr bwMode="auto">
          <a:xfrm>
            <a:off x="2047875" y="2541588"/>
            <a:ext cx="1011238" cy="23971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10" name="图片 9" descr="citation map of cited reference.jpg"/>
          <p:cNvPicPr>
            <a:picLocks noChangeAspect="1"/>
          </p:cNvPicPr>
          <p:nvPr/>
        </p:nvPicPr>
        <p:blipFill>
          <a:blip r:embed="rId3"/>
          <a:srcRect/>
          <a:stretch>
            <a:fillRect/>
          </a:stretch>
        </p:blipFill>
        <p:spPr bwMode="auto">
          <a:xfrm>
            <a:off x="684213" y="1830388"/>
            <a:ext cx="8459787" cy="49831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11"/>
          </p:nvPr>
        </p:nvSpPr>
        <p:spPr>
          <a:noFill/>
        </p:spPr>
        <p:txBody>
          <a:bodyPr/>
          <a:lstStyle/>
          <a:p>
            <a:fld id="{83D437BE-1B9A-485C-B15D-BA950485CB1A}" type="slidenum">
              <a:rPr lang="en-US" altLang="en-US" smtClean="0"/>
              <a:pPr/>
              <a:t>26</a:t>
            </a:fld>
            <a:endParaRPr lang="en-US" altLang="en-US" smtClean="0"/>
          </a:p>
        </p:txBody>
      </p:sp>
      <p:sp>
        <p:nvSpPr>
          <p:cNvPr id="4" name="Rectangle 3"/>
          <p:cNvSpPr txBox="1">
            <a:spLocks noChangeArrowheads="1"/>
          </p:cNvSpPr>
          <p:nvPr/>
        </p:nvSpPr>
        <p:spPr>
          <a:xfrm>
            <a:off x="0" y="92075"/>
            <a:ext cx="8820150" cy="457200"/>
          </a:xfrm>
          <a:prstGeom prst="rect">
            <a:avLst/>
          </a:prstGeom>
        </p:spPr>
        <p:txBody>
          <a:bodyPr/>
          <a:lstStyle/>
          <a:p>
            <a:pPr>
              <a:lnSpc>
                <a:spcPct val="90000"/>
              </a:lnSpc>
              <a:defRPr/>
            </a:pPr>
            <a:r>
              <a:rPr lang="zh-CN" altLang="en-US" sz="2800" kern="0" dirty="0">
                <a:solidFill>
                  <a:schemeClr val="tx2"/>
                </a:solidFill>
                <a:latin typeface="黑体" pitchFamily="2" charset="-122"/>
                <a:ea typeface="黑体" pitchFamily="2" charset="-122"/>
                <a:cs typeface="+mj-cs"/>
              </a:rPr>
              <a:t>一篇论文的全记录页面</a:t>
            </a:r>
            <a:r>
              <a:rPr lang="en-US" altLang="zh-CN" sz="2800" kern="0" dirty="0">
                <a:solidFill>
                  <a:schemeClr val="tx2"/>
                </a:solidFill>
                <a:latin typeface="黑体" pitchFamily="2" charset="-122"/>
                <a:ea typeface="黑体" pitchFamily="2" charset="-122"/>
                <a:cs typeface="+mj-cs"/>
              </a:rPr>
              <a:t>——</a:t>
            </a:r>
            <a:r>
              <a:rPr lang="zh-CN" altLang="en-US" sz="2800" kern="0" dirty="0">
                <a:solidFill>
                  <a:schemeClr val="tx2"/>
                </a:solidFill>
                <a:latin typeface="黑体" pitchFamily="2" charset="-122"/>
                <a:ea typeface="黑体" pitchFamily="2" charset="-122"/>
                <a:cs typeface="+mj-cs"/>
              </a:rPr>
              <a:t>引证关系图（施引文献）</a:t>
            </a:r>
            <a:endParaRPr lang="en-US" altLang="zh-CN" sz="2800" kern="0" dirty="0">
              <a:solidFill>
                <a:schemeClr val="tx2"/>
              </a:solidFill>
              <a:latin typeface="黑体" pitchFamily="2" charset="-122"/>
              <a:ea typeface="黑体" pitchFamily="2" charset="-122"/>
              <a:cs typeface="+mj-cs"/>
            </a:endParaRPr>
          </a:p>
        </p:txBody>
      </p:sp>
      <p:pic>
        <p:nvPicPr>
          <p:cNvPr id="48132" name="图片 5" descr="高被引论文全纪录.jpg"/>
          <p:cNvPicPr>
            <a:picLocks noChangeAspect="1"/>
          </p:cNvPicPr>
          <p:nvPr/>
        </p:nvPicPr>
        <p:blipFill>
          <a:blip r:embed="rId2"/>
          <a:srcRect/>
          <a:stretch>
            <a:fillRect/>
          </a:stretch>
        </p:blipFill>
        <p:spPr bwMode="auto">
          <a:xfrm>
            <a:off x="0" y="777875"/>
            <a:ext cx="9144000" cy="6080125"/>
          </a:xfrm>
          <a:prstGeom prst="rect">
            <a:avLst/>
          </a:prstGeom>
          <a:noFill/>
          <a:ln w="9525">
            <a:noFill/>
            <a:miter lim="800000"/>
            <a:headEnd/>
            <a:tailEnd/>
          </a:ln>
        </p:spPr>
      </p:pic>
      <p:sp>
        <p:nvSpPr>
          <p:cNvPr id="8" name="圆角矩形 7"/>
          <p:cNvSpPr>
            <a:spLocks noChangeArrowheads="1"/>
          </p:cNvSpPr>
          <p:nvPr/>
        </p:nvSpPr>
        <p:spPr bwMode="auto">
          <a:xfrm>
            <a:off x="2047875" y="2541588"/>
            <a:ext cx="1011238" cy="23971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48134" name="图片 8" descr="citation map of time cited.jpg"/>
          <p:cNvPicPr>
            <a:picLocks noChangeAspect="1"/>
          </p:cNvPicPr>
          <p:nvPr/>
        </p:nvPicPr>
        <p:blipFill>
          <a:blip r:embed="rId3"/>
          <a:srcRect/>
          <a:stretch>
            <a:fillRect/>
          </a:stretch>
        </p:blipFill>
        <p:spPr bwMode="auto">
          <a:xfrm>
            <a:off x="755650" y="1846263"/>
            <a:ext cx="8388350" cy="49672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7778" name="Picture 2" descr="WoSfullrec"/>
          <p:cNvPicPr>
            <a:picLocks noChangeAspect="1" noChangeArrowheads="1"/>
          </p:cNvPicPr>
          <p:nvPr/>
        </p:nvPicPr>
        <p:blipFill>
          <a:blip r:embed="rId4"/>
          <a:srcRect/>
          <a:stretch>
            <a:fillRect/>
          </a:stretch>
        </p:blipFill>
        <p:spPr bwMode="auto">
          <a:xfrm>
            <a:off x="7162800" y="228600"/>
            <a:ext cx="998538" cy="1143000"/>
          </a:xfrm>
          <a:prstGeom prst="rect">
            <a:avLst/>
          </a:prstGeom>
          <a:noFill/>
          <a:ln w="3175">
            <a:solidFill>
              <a:srgbClr val="000000"/>
            </a:solidFill>
            <a:miter lim="800000"/>
            <a:headEnd/>
            <a:tailEnd/>
          </a:ln>
        </p:spPr>
      </p:pic>
      <p:sp>
        <p:nvSpPr>
          <p:cNvPr id="1867779" name="Text Box 3"/>
          <p:cNvSpPr txBox="1">
            <a:spLocks noChangeArrowheads="1"/>
          </p:cNvSpPr>
          <p:nvPr/>
        </p:nvSpPr>
        <p:spPr bwMode="auto">
          <a:xfrm>
            <a:off x="7399338" y="6096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780" name="Line 4"/>
          <p:cNvSpPr>
            <a:spLocks noChangeShapeType="1"/>
          </p:cNvSpPr>
          <p:nvPr/>
        </p:nvSpPr>
        <p:spPr bwMode="auto">
          <a:xfrm flipV="1">
            <a:off x="4419600" y="1447800"/>
            <a:ext cx="2209800" cy="990600"/>
          </a:xfrm>
          <a:prstGeom prst="line">
            <a:avLst/>
          </a:prstGeom>
          <a:noFill/>
          <a:ln w="76200">
            <a:solidFill>
              <a:schemeClr val="tx1"/>
            </a:solidFill>
            <a:round/>
            <a:headEnd/>
            <a:tailEnd type="triangle" w="med" len="med"/>
          </a:ln>
        </p:spPr>
        <p:txBody>
          <a:bodyPr/>
          <a:lstStyle/>
          <a:p>
            <a:endParaRPr lang="zh-CN" altLang="en-US"/>
          </a:p>
        </p:txBody>
      </p:sp>
      <p:pic>
        <p:nvPicPr>
          <p:cNvPr id="1867781" name="Picture 5" descr="WoSfullrec"/>
          <p:cNvPicPr>
            <a:picLocks noChangeAspect="1" noChangeArrowheads="1"/>
          </p:cNvPicPr>
          <p:nvPr/>
        </p:nvPicPr>
        <p:blipFill>
          <a:blip r:embed="rId4"/>
          <a:srcRect/>
          <a:stretch>
            <a:fillRect/>
          </a:stretch>
        </p:blipFill>
        <p:spPr bwMode="auto">
          <a:xfrm>
            <a:off x="228600" y="2987675"/>
            <a:ext cx="998538" cy="1143000"/>
          </a:xfrm>
          <a:prstGeom prst="rect">
            <a:avLst/>
          </a:prstGeom>
          <a:noFill/>
          <a:ln w="3175">
            <a:solidFill>
              <a:srgbClr val="000000"/>
            </a:solidFill>
            <a:miter lim="800000"/>
            <a:headEnd/>
            <a:tailEnd/>
          </a:ln>
        </p:spPr>
      </p:pic>
      <p:pic>
        <p:nvPicPr>
          <p:cNvPr id="1867782" name="Picture 6" descr="WoSfullrec"/>
          <p:cNvPicPr>
            <a:picLocks noChangeAspect="1" noChangeArrowheads="1"/>
          </p:cNvPicPr>
          <p:nvPr/>
        </p:nvPicPr>
        <p:blipFill>
          <a:blip r:embed="rId4"/>
          <a:srcRect/>
          <a:stretch>
            <a:fillRect/>
          </a:stretch>
        </p:blipFill>
        <p:spPr bwMode="auto">
          <a:xfrm>
            <a:off x="914400" y="2378075"/>
            <a:ext cx="998538" cy="1143000"/>
          </a:xfrm>
          <a:prstGeom prst="rect">
            <a:avLst/>
          </a:prstGeom>
          <a:noFill/>
          <a:ln w="3175">
            <a:solidFill>
              <a:srgbClr val="000000"/>
            </a:solidFill>
            <a:miter lim="800000"/>
            <a:headEnd/>
            <a:tailEnd/>
          </a:ln>
        </p:spPr>
      </p:pic>
      <p:pic>
        <p:nvPicPr>
          <p:cNvPr id="1867783" name="Picture 7" descr="WoSfullrec"/>
          <p:cNvPicPr>
            <a:picLocks noChangeAspect="1" noChangeArrowheads="1"/>
          </p:cNvPicPr>
          <p:nvPr/>
        </p:nvPicPr>
        <p:blipFill>
          <a:blip r:embed="rId4"/>
          <a:srcRect/>
          <a:stretch>
            <a:fillRect/>
          </a:stretch>
        </p:blipFill>
        <p:spPr bwMode="auto">
          <a:xfrm>
            <a:off x="6689725" y="914400"/>
            <a:ext cx="998538" cy="1143000"/>
          </a:xfrm>
          <a:prstGeom prst="rect">
            <a:avLst/>
          </a:prstGeom>
          <a:noFill/>
          <a:ln w="3175">
            <a:solidFill>
              <a:srgbClr val="000000"/>
            </a:solidFill>
            <a:miter lim="800000"/>
            <a:headEnd/>
            <a:tailEnd/>
          </a:ln>
        </p:spPr>
      </p:pic>
      <p:pic>
        <p:nvPicPr>
          <p:cNvPr id="1867784" name="Picture 8" descr="WoSfullrec"/>
          <p:cNvPicPr>
            <a:picLocks noChangeAspect="1" noChangeArrowheads="1"/>
          </p:cNvPicPr>
          <p:nvPr/>
        </p:nvPicPr>
        <p:blipFill>
          <a:blip r:embed="rId4"/>
          <a:srcRect/>
          <a:stretch>
            <a:fillRect/>
          </a:stretch>
        </p:blipFill>
        <p:spPr bwMode="auto">
          <a:xfrm>
            <a:off x="5859463" y="4724400"/>
            <a:ext cx="998537" cy="1143000"/>
          </a:xfrm>
          <a:prstGeom prst="rect">
            <a:avLst/>
          </a:prstGeom>
          <a:noFill/>
          <a:ln w="3175">
            <a:solidFill>
              <a:srgbClr val="000000"/>
            </a:solidFill>
            <a:miter lim="800000"/>
            <a:headEnd/>
            <a:tailEnd/>
          </a:ln>
        </p:spPr>
      </p:pic>
      <p:pic>
        <p:nvPicPr>
          <p:cNvPr id="1867785" name="Picture 9" descr="WoSfullrec"/>
          <p:cNvPicPr>
            <a:picLocks noChangeAspect="1" noChangeArrowheads="1"/>
          </p:cNvPicPr>
          <p:nvPr/>
        </p:nvPicPr>
        <p:blipFill>
          <a:blip r:embed="rId4"/>
          <a:srcRect/>
          <a:stretch>
            <a:fillRect/>
          </a:stretch>
        </p:blipFill>
        <p:spPr bwMode="auto">
          <a:xfrm>
            <a:off x="6773863" y="4343400"/>
            <a:ext cx="998537" cy="1143000"/>
          </a:xfrm>
          <a:prstGeom prst="rect">
            <a:avLst/>
          </a:prstGeom>
          <a:noFill/>
          <a:ln w="3175">
            <a:solidFill>
              <a:srgbClr val="000000"/>
            </a:solidFill>
            <a:miter lim="800000"/>
            <a:headEnd/>
            <a:tailEnd/>
          </a:ln>
        </p:spPr>
      </p:pic>
      <p:pic>
        <p:nvPicPr>
          <p:cNvPr id="1867786" name="Picture 10" descr="WoSfullrec"/>
          <p:cNvPicPr>
            <a:picLocks noChangeAspect="1" noChangeArrowheads="1"/>
          </p:cNvPicPr>
          <p:nvPr/>
        </p:nvPicPr>
        <p:blipFill>
          <a:blip r:embed="rId4"/>
          <a:srcRect/>
          <a:stretch>
            <a:fillRect/>
          </a:stretch>
        </p:blipFill>
        <p:spPr bwMode="auto">
          <a:xfrm>
            <a:off x="1371600" y="3444875"/>
            <a:ext cx="998538" cy="1143000"/>
          </a:xfrm>
          <a:prstGeom prst="rect">
            <a:avLst/>
          </a:prstGeom>
          <a:noFill/>
          <a:ln w="3175">
            <a:solidFill>
              <a:srgbClr val="000000"/>
            </a:solidFill>
            <a:miter lim="800000"/>
            <a:headEnd/>
            <a:tailEnd/>
          </a:ln>
        </p:spPr>
      </p:pic>
      <p:sp>
        <p:nvSpPr>
          <p:cNvPr id="1867787" name="Line 11"/>
          <p:cNvSpPr>
            <a:spLocks noChangeShapeType="1"/>
          </p:cNvSpPr>
          <p:nvPr/>
        </p:nvSpPr>
        <p:spPr bwMode="auto">
          <a:xfrm flipH="1">
            <a:off x="2209800" y="2133600"/>
            <a:ext cx="1905000" cy="990600"/>
          </a:xfrm>
          <a:prstGeom prst="line">
            <a:avLst/>
          </a:prstGeom>
          <a:noFill/>
          <a:ln w="76200">
            <a:solidFill>
              <a:schemeClr val="tx1"/>
            </a:solidFill>
            <a:round/>
            <a:headEnd/>
            <a:tailEnd type="triangle" w="med" len="med"/>
          </a:ln>
        </p:spPr>
        <p:txBody>
          <a:bodyPr/>
          <a:lstStyle/>
          <a:p>
            <a:endParaRPr lang="zh-CN" altLang="en-US"/>
          </a:p>
        </p:txBody>
      </p:sp>
      <p:sp>
        <p:nvSpPr>
          <p:cNvPr id="1867788" name="Text Box 12"/>
          <p:cNvSpPr txBox="1">
            <a:spLocks noChangeArrowheads="1"/>
          </p:cNvSpPr>
          <p:nvPr/>
        </p:nvSpPr>
        <p:spPr bwMode="auto">
          <a:xfrm>
            <a:off x="2667000" y="2359025"/>
            <a:ext cx="914400" cy="460375"/>
          </a:xfrm>
          <a:prstGeom prst="rect">
            <a:avLst/>
          </a:prstGeom>
          <a:solidFill>
            <a:srgbClr val="C0C0C0"/>
          </a:solidFill>
          <a:ln w="28575">
            <a:solidFill>
              <a:srgbClr val="008000"/>
            </a:solidFill>
            <a:miter lim="800000"/>
            <a:headEnd/>
            <a:tailEnd/>
          </a:ln>
        </p:spPr>
        <p:txBody>
          <a:bodyPr lIns="0" rIns="0">
            <a:spAutoFit/>
          </a:bodyPr>
          <a:lstStyle/>
          <a:p>
            <a:pPr eaLnBrk="0" hangingPunct="0">
              <a:lnSpc>
                <a:spcPct val="80000"/>
              </a:lnSpc>
              <a:spcBef>
                <a:spcPct val="50000"/>
              </a:spcBef>
            </a:pPr>
            <a:r>
              <a:rPr lang="en-US" altLang="zh-CN" sz="1400" b="1" i="1">
                <a:solidFill>
                  <a:srgbClr val="006600"/>
                </a:solidFill>
                <a:latin typeface="Times New Roman" pitchFamily="18" charset="0"/>
              </a:rPr>
              <a:t>Cited References</a:t>
            </a:r>
          </a:p>
        </p:txBody>
      </p:sp>
      <p:sp>
        <p:nvSpPr>
          <p:cNvPr id="1867789" name="Text Box 13"/>
          <p:cNvSpPr txBox="1">
            <a:spLocks noChangeArrowheads="1"/>
          </p:cNvSpPr>
          <p:nvPr/>
        </p:nvSpPr>
        <p:spPr bwMode="auto">
          <a:xfrm>
            <a:off x="381000" y="3825875"/>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1993</a:t>
            </a:r>
          </a:p>
        </p:txBody>
      </p:sp>
      <p:sp>
        <p:nvSpPr>
          <p:cNvPr id="1867790" name="Text Box 14"/>
          <p:cNvSpPr txBox="1">
            <a:spLocks noChangeArrowheads="1"/>
          </p:cNvSpPr>
          <p:nvPr/>
        </p:nvSpPr>
        <p:spPr bwMode="auto">
          <a:xfrm>
            <a:off x="1676400" y="39322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1991</a:t>
            </a:r>
          </a:p>
        </p:txBody>
      </p:sp>
      <p:sp>
        <p:nvSpPr>
          <p:cNvPr id="1867791" name="Text Box 15"/>
          <p:cNvSpPr txBox="1">
            <a:spLocks noChangeArrowheads="1"/>
          </p:cNvSpPr>
          <p:nvPr/>
        </p:nvSpPr>
        <p:spPr bwMode="auto">
          <a:xfrm>
            <a:off x="1143000" y="3186113"/>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1995</a:t>
            </a:r>
          </a:p>
        </p:txBody>
      </p:sp>
      <p:pic>
        <p:nvPicPr>
          <p:cNvPr id="1867792" name="Picture 16" descr="WoSfullrec"/>
          <p:cNvPicPr>
            <a:picLocks noChangeAspect="1" noChangeArrowheads="1"/>
          </p:cNvPicPr>
          <p:nvPr/>
        </p:nvPicPr>
        <p:blipFill>
          <a:blip r:embed="rId4"/>
          <a:srcRect/>
          <a:stretch>
            <a:fillRect/>
          </a:stretch>
        </p:blipFill>
        <p:spPr bwMode="auto">
          <a:xfrm>
            <a:off x="830263" y="4191000"/>
            <a:ext cx="998537" cy="1143000"/>
          </a:xfrm>
          <a:prstGeom prst="rect">
            <a:avLst/>
          </a:prstGeom>
          <a:noFill/>
          <a:ln w="3175">
            <a:solidFill>
              <a:srgbClr val="000000"/>
            </a:solidFill>
            <a:miter lim="800000"/>
            <a:headEnd/>
            <a:tailEnd/>
          </a:ln>
        </p:spPr>
      </p:pic>
      <p:sp>
        <p:nvSpPr>
          <p:cNvPr id="1867793" name="Text Box 17"/>
          <p:cNvSpPr txBox="1">
            <a:spLocks noChangeArrowheads="1"/>
          </p:cNvSpPr>
          <p:nvPr/>
        </p:nvSpPr>
        <p:spPr bwMode="auto">
          <a:xfrm>
            <a:off x="1058863" y="4922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1980</a:t>
            </a:r>
          </a:p>
        </p:txBody>
      </p:sp>
      <p:pic>
        <p:nvPicPr>
          <p:cNvPr id="1867794" name="Picture 18" descr="WoSfullrec"/>
          <p:cNvPicPr>
            <a:picLocks noChangeAspect="1" noChangeArrowheads="1"/>
          </p:cNvPicPr>
          <p:nvPr/>
        </p:nvPicPr>
        <p:blipFill>
          <a:blip r:embed="rId5"/>
          <a:srcRect/>
          <a:stretch>
            <a:fillRect/>
          </a:stretch>
        </p:blipFill>
        <p:spPr bwMode="auto">
          <a:xfrm>
            <a:off x="3868738" y="990600"/>
            <a:ext cx="1465262" cy="1676400"/>
          </a:xfrm>
          <a:prstGeom prst="rect">
            <a:avLst/>
          </a:prstGeom>
          <a:noFill/>
          <a:ln w="28575">
            <a:solidFill>
              <a:srgbClr val="008000"/>
            </a:solidFill>
            <a:miter lim="800000"/>
            <a:headEnd/>
            <a:tailEnd/>
          </a:ln>
        </p:spPr>
      </p:pic>
      <p:sp>
        <p:nvSpPr>
          <p:cNvPr id="1867795" name="Text Box 19"/>
          <p:cNvSpPr txBox="1">
            <a:spLocks noChangeArrowheads="1"/>
          </p:cNvSpPr>
          <p:nvPr/>
        </p:nvSpPr>
        <p:spPr bwMode="auto">
          <a:xfrm>
            <a:off x="6858000" y="1676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2003</a:t>
            </a:r>
          </a:p>
        </p:txBody>
      </p:sp>
      <p:sp>
        <p:nvSpPr>
          <p:cNvPr id="1867796" name="Text Box 20"/>
          <p:cNvSpPr txBox="1">
            <a:spLocks noChangeArrowheads="1"/>
          </p:cNvSpPr>
          <p:nvPr/>
        </p:nvSpPr>
        <p:spPr bwMode="auto">
          <a:xfrm>
            <a:off x="5562600" y="1600200"/>
            <a:ext cx="609600" cy="460375"/>
          </a:xfrm>
          <a:prstGeom prst="rect">
            <a:avLst/>
          </a:prstGeom>
          <a:solidFill>
            <a:srgbClr val="C0C0C0"/>
          </a:solidFill>
          <a:ln w="28575">
            <a:solidFill>
              <a:srgbClr val="008000"/>
            </a:solidFill>
            <a:miter lim="800000"/>
            <a:headEnd/>
            <a:tailEnd/>
          </a:ln>
        </p:spPr>
        <p:txBody>
          <a:bodyPr lIns="0" rIns="0">
            <a:spAutoFit/>
          </a:bodyPr>
          <a:lstStyle/>
          <a:p>
            <a:pPr eaLnBrk="0" hangingPunct="0">
              <a:lnSpc>
                <a:spcPct val="80000"/>
              </a:lnSpc>
              <a:spcBef>
                <a:spcPct val="50000"/>
              </a:spcBef>
            </a:pPr>
            <a:r>
              <a:rPr lang="en-US" altLang="zh-CN" sz="1400" b="1" i="1">
                <a:solidFill>
                  <a:srgbClr val="006600"/>
                </a:solidFill>
                <a:latin typeface="Times New Roman" pitchFamily="18" charset="0"/>
              </a:rPr>
              <a:t>Times Cited</a:t>
            </a:r>
          </a:p>
        </p:txBody>
      </p:sp>
      <p:sp>
        <p:nvSpPr>
          <p:cNvPr id="1867797" name="Line 21"/>
          <p:cNvSpPr>
            <a:spLocks noChangeShapeType="1"/>
          </p:cNvSpPr>
          <p:nvPr/>
        </p:nvSpPr>
        <p:spPr bwMode="auto">
          <a:xfrm flipH="1" flipV="1">
            <a:off x="4953000" y="2667000"/>
            <a:ext cx="1447800" cy="1905000"/>
          </a:xfrm>
          <a:prstGeom prst="line">
            <a:avLst/>
          </a:prstGeom>
          <a:noFill/>
          <a:ln w="76200">
            <a:solidFill>
              <a:schemeClr val="tx1"/>
            </a:solidFill>
            <a:round/>
            <a:headEnd type="triangle" w="med" len="med"/>
            <a:tailEnd type="triangle" w="med" len="med"/>
          </a:ln>
        </p:spPr>
        <p:txBody>
          <a:bodyPr/>
          <a:lstStyle/>
          <a:p>
            <a:endParaRPr lang="zh-CN" altLang="en-US"/>
          </a:p>
        </p:txBody>
      </p:sp>
      <p:sp>
        <p:nvSpPr>
          <p:cNvPr id="1867798" name="Text Box 22"/>
          <p:cNvSpPr txBox="1">
            <a:spLocks noChangeArrowheads="1"/>
          </p:cNvSpPr>
          <p:nvPr/>
        </p:nvSpPr>
        <p:spPr bwMode="auto">
          <a:xfrm>
            <a:off x="5257800" y="3276600"/>
            <a:ext cx="762000" cy="546100"/>
          </a:xfrm>
          <a:prstGeom prst="rect">
            <a:avLst/>
          </a:prstGeom>
          <a:solidFill>
            <a:srgbClr val="C0C0C0"/>
          </a:solidFill>
          <a:ln w="28575">
            <a:solidFill>
              <a:srgbClr val="008000"/>
            </a:solidFill>
            <a:miter lim="800000"/>
            <a:headEnd/>
            <a:tailEnd/>
          </a:ln>
        </p:spPr>
        <p:txBody>
          <a:bodyPr lIns="0" rIns="0">
            <a:spAutoFit/>
          </a:bodyPr>
          <a:lstStyle/>
          <a:p>
            <a:pPr eaLnBrk="0" hangingPunct="0">
              <a:spcBef>
                <a:spcPct val="50000"/>
              </a:spcBef>
            </a:pPr>
            <a:r>
              <a:rPr lang="en-US" altLang="zh-CN" sz="1400" b="1" i="1">
                <a:solidFill>
                  <a:srgbClr val="006600"/>
                </a:solidFill>
                <a:latin typeface="Times New Roman" pitchFamily="18" charset="0"/>
              </a:rPr>
              <a:t>Related Records</a:t>
            </a:r>
          </a:p>
        </p:txBody>
      </p:sp>
      <p:pic>
        <p:nvPicPr>
          <p:cNvPr id="1867799" name="Picture 23" descr="WoSfullrec"/>
          <p:cNvPicPr>
            <a:picLocks noChangeAspect="1" noChangeArrowheads="1"/>
          </p:cNvPicPr>
          <p:nvPr/>
        </p:nvPicPr>
        <p:blipFill>
          <a:blip r:embed="rId4"/>
          <a:srcRect/>
          <a:stretch>
            <a:fillRect/>
          </a:stretch>
        </p:blipFill>
        <p:spPr bwMode="auto">
          <a:xfrm>
            <a:off x="7993063" y="533400"/>
            <a:ext cx="998537" cy="1143000"/>
          </a:xfrm>
          <a:prstGeom prst="rect">
            <a:avLst/>
          </a:prstGeom>
          <a:noFill/>
          <a:ln w="3175">
            <a:solidFill>
              <a:srgbClr val="000000"/>
            </a:solidFill>
            <a:miter lim="800000"/>
            <a:headEnd/>
            <a:tailEnd/>
          </a:ln>
        </p:spPr>
      </p:pic>
      <p:sp>
        <p:nvSpPr>
          <p:cNvPr id="1867800" name="Text Box 24"/>
          <p:cNvSpPr txBox="1">
            <a:spLocks noChangeArrowheads="1"/>
          </p:cNvSpPr>
          <p:nvPr/>
        </p:nvSpPr>
        <p:spPr bwMode="auto">
          <a:xfrm>
            <a:off x="8229600" y="914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2003</a:t>
            </a:r>
          </a:p>
        </p:txBody>
      </p:sp>
      <p:sp>
        <p:nvSpPr>
          <p:cNvPr id="1867801" name="Text Box 25"/>
          <p:cNvSpPr txBox="1">
            <a:spLocks noChangeArrowheads="1"/>
          </p:cNvSpPr>
          <p:nvPr/>
        </p:nvSpPr>
        <p:spPr bwMode="auto">
          <a:xfrm>
            <a:off x="7002463" y="45720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802" name="Text Box 26"/>
          <p:cNvSpPr txBox="1">
            <a:spLocks noChangeArrowheads="1"/>
          </p:cNvSpPr>
          <p:nvPr/>
        </p:nvSpPr>
        <p:spPr bwMode="auto">
          <a:xfrm>
            <a:off x="6172200" y="54562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1999</a:t>
            </a:r>
          </a:p>
        </p:txBody>
      </p:sp>
      <p:pic>
        <p:nvPicPr>
          <p:cNvPr id="1867803" name="Picture 27" descr="WoSfullrec"/>
          <p:cNvPicPr>
            <a:picLocks noChangeAspect="1" noChangeArrowheads="1"/>
          </p:cNvPicPr>
          <p:nvPr/>
        </p:nvPicPr>
        <p:blipFill>
          <a:blip r:embed="rId4"/>
          <a:srcRect/>
          <a:stretch>
            <a:fillRect/>
          </a:stretch>
        </p:blipFill>
        <p:spPr bwMode="auto">
          <a:xfrm>
            <a:off x="7688263" y="4495800"/>
            <a:ext cx="998537" cy="1143000"/>
          </a:xfrm>
          <a:prstGeom prst="rect">
            <a:avLst/>
          </a:prstGeom>
          <a:noFill/>
          <a:ln w="3175">
            <a:solidFill>
              <a:srgbClr val="000000"/>
            </a:solidFill>
            <a:miter lim="800000"/>
            <a:headEnd/>
            <a:tailEnd/>
          </a:ln>
        </p:spPr>
      </p:pic>
      <p:sp>
        <p:nvSpPr>
          <p:cNvPr id="1867804" name="Text Box 28"/>
          <p:cNvSpPr txBox="1">
            <a:spLocks noChangeArrowheads="1"/>
          </p:cNvSpPr>
          <p:nvPr/>
        </p:nvSpPr>
        <p:spPr bwMode="auto">
          <a:xfrm>
            <a:off x="7916863" y="4922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2002</a:t>
            </a:r>
          </a:p>
        </p:txBody>
      </p:sp>
      <p:sp>
        <p:nvSpPr>
          <p:cNvPr id="1867805" name="Line 29"/>
          <p:cNvSpPr>
            <a:spLocks noChangeShapeType="1"/>
          </p:cNvSpPr>
          <p:nvPr/>
        </p:nvSpPr>
        <p:spPr bwMode="auto">
          <a:xfrm flipH="1" flipV="1">
            <a:off x="2286000" y="4800600"/>
            <a:ext cx="2438400" cy="304800"/>
          </a:xfrm>
          <a:prstGeom prst="line">
            <a:avLst/>
          </a:prstGeom>
          <a:noFill/>
          <a:ln w="28575">
            <a:solidFill>
              <a:schemeClr val="tx1"/>
            </a:solidFill>
            <a:round/>
            <a:headEnd/>
            <a:tailEnd type="triangle" w="med" len="med"/>
          </a:ln>
        </p:spPr>
        <p:txBody>
          <a:bodyPr/>
          <a:lstStyle/>
          <a:p>
            <a:endParaRPr lang="zh-CN" altLang="en-US"/>
          </a:p>
        </p:txBody>
      </p:sp>
      <p:sp>
        <p:nvSpPr>
          <p:cNvPr id="1867806" name="Line 30"/>
          <p:cNvSpPr>
            <a:spLocks noChangeShapeType="1"/>
          </p:cNvSpPr>
          <p:nvPr/>
        </p:nvSpPr>
        <p:spPr bwMode="auto">
          <a:xfrm flipH="1" flipV="1">
            <a:off x="2590800" y="4191000"/>
            <a:ext cx="2133600" cy="914400"/>
          </a:xfrm>
          <a:prstGeom prst="line">
            <a:avLst/>
          </a:prstGeom>
          <a:noFill/>
          <a:ln w="28575">
            <a:solidFill>
              <a:schemeClr val="tx1"/>
            </a:solidFill>
            <a:round/>
            <a:headEnd/>
            <a:tailEnd type="triangle" w="med" len="med"/>
          </a:ln>
        </p:spPr>
        <p:txBody>
          <a:bodyPr/>
          <a:lstStyle/>
          <a:p>
            <a:endParaRPr lang="zh-CN" altLang="en-US"/>
          </a:p>
        </p:txBody>
      </p:sp>
      <p:pic>
        <p:nvPicPr>
          <p:cNvPr id="1867807" name="Picture 31" descr="WoSfullrec"/>
          <p:cNvPicPr>
            <a:picLocks noChangeAspect="1" noChangeArrowheads="1"/>
          </p:cNvPicPr>
          <p:nvPr/>
        </p:nvPicPr>
        <p:blipFill>
          <a:blip r:embed="rId4"/>
          <a:srcRect/>
          <a:stretch>
            <a:fillRect/>
          </a:stretch>
        </p:blipFill>
        <p:spPr bwMode="auto">
          <a:xfrm>
            <a:off x="7010400" y="5562600"/>
            <a:ext cx="998538" cy="1143000"/>
          </a:xfrm>
          <a:prstGeom prst="rect">
            <a:avLst/>
          </a:prstGeom>
          <a:noFill/>
          <a:ln w="3175">
            <a:solidFill>
              <a:srgbClr val="000000"/>
            </a:solidFill>
            <a:miter lim="800000"/>
            <a:headEnd/>
            <a:tailEnd/>
          </a:ln>
        </p:spPr>
      </p:pic>
      <p:sp>
        <p:nvSpPr>
          <p:cNvPr id="1867808" name="Text Box 32"/>
          <p:cNvSpPr txBox="1">
            <a:spLocks noChangeArrowheads="1"/>
          </p:cNvSpPr>
          <p:nvPr/>
        </p:nvSpPr>
        <p:spPr bwMode="auto">
          <a:xfrm>
            <a:off x="7239000" y="61420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1994</a:t>
            </a:r>
          </a:p>
        </p:txBody>
      </p:sp>
      <p:pic>
        <p:nvPicPr>
          <p:cNvPr id="1867809" name="Picture 33" descr="WoSfullrec"/>
          <p:cNvPicPr>
            <a:picLocks noChangeAspect="1" noChangeArrowheads="1"/>
          </p:cNvPicPr>
          <p:nvPr/>
        </p:nvPicPr>
        <p:blipFill>
          <a:blip r:embed="rId4"/>
          <a:srcRect/>
          <a:stretch>
            <a:fillRect/>
          </a:stretch>
        </p:blipFill>
        <p:spPr bwMode="auto">
          <a:xfrm>
            <a:off x="7535863" y="1524000"/>
            <a:ext cx="998537" cy="1143000"/>
          </a:xfrm>
          <a:prstGeom prst="rect">
            <a:avLst/>
          </a:prstGeom>
          <a:noFill/>
          <a:ln w="3175">
            <a:solidFill>
              <a:srgbClr val="000000"/>
            </a:solidFill>
            <a:miter lim="800000"/>
            <a:headEnd/>
            <a:tailEnd/>
          </a:ln>
        </p:spPr>
      </p:pic>
      <p:sp>
        <p:nvSpPr>
          <p:cNvPr id="1867810" name="Text Box 34"/>
          <p:cNvSpPr txBox="1">
            <a:spLocks noChangeArrowheads="1"/>
          </p:cNvSpPr>
          <p:nvPr/>
        </p:nvSpPr>
        <p:spPr bwMode="auto">
          <a:xfrm>
            <a:off x="7772400" y="2255838"/>
            <a:ext cx="457200" cy="182562"/>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2004</a:t>
            </a:r>
          </a:p>
        </p:txBody>
      </p:sp>
      <p:sp>
        <p:nvSpPr>
          <p:cNvPr id="1867811" name="Text Box 35"/>
          <p:cNvSpPr txBox="1">
            <a:spLocks noChangeArrowheads="1"/>
          </p:cNvSpPr>
          <p:nvPr/>
        </p:nvSpPr>
        <p:spPr bwMode="auto">
          <a:xfrm>
            <a:off x="4724400" y="4992688"/>
            <a:ext cx="1219200" cy="265112"/>
          </a:xfrm>
          <a:prstGeom prst="rect">
            <a:avLst/>
          </a:prstGeom>
          <a:solidFill>
            <a:srgbClr val="C0C0C0"/>
          </a:solidFill>
          <a:ln w="3175">
            <a:solidFill>
              <a:srgbClr val="003300"/>
            </a:solidFill>
            <a:miter lim="800000"/>
            <a:headEnd/>
            <a:tailEnd/>
          </a:ln>
        </p:spPr>
        <p:txBody>
          <a:bodyPr>
            <a:spAutoFit/>
          </a:bodyPr>
          <a:lstStyle/>
          <a:p>
            <a:pPr eaLnBrk="0" hangingPunct="0">
              <a:lnSpc>
                <a:spcPct val="80000"/>
              </a:lnSpc>
              <a:spcBef>
                <a:spcPct val="50000"/>
              </a:spcBef>
            </a:pPr>
            <a:r>
              <a:rPr lang="zh-CN" altLang="en-US" sz="1400" b="1">
                <a:sym typeface="Wingdings" pitchFamily="2" charset="2"/>
              </a:rPr>
              <a:t></a:t>
            </a:r>
            <a:r>
              <a:rPr lang="zh-CN" altLang="en-US" sz="1400" b="1"/>
              <a:t> </a:t>
            </a:r>
            <a:r>
              <a:rPr lang="en-US" altLang="zh-CN" sz="1400" b="1"/>
              <a:t>Citing </a:t>
            </a:r>
            <a:r>
              <a:rPr lang="en-US" altLang="zh-CN" sz="1400" b="1">
                <a:sym typeface="Wingdings" pitchFamily="2" charset="2"/>
              </a:rPr>
              <a:t></a:t>
            </a:r>
            <a:endParaRPr lang="en-US" altLang="zh-CN" sz="1400" b="1"/>
          </a:p>
        </p:txBody>
      </p:sp>
      <p:sp>
        <p:nvSpPr>
          <p:cNvPr id="1867812" name="Text Box 36"/>
          <p:cNvSpPr txBox="1">
            <a:spLocks noChangeArrowheads="1"/>
          </p:cNvSpPr>
          <p:nvPr/>
        </p:nvSpPr>
        <p:spPr bwMode="auto">
          <a:xfrm>
            <a:off x="0" y="533400"/>
            <a:ext cx="2771775" cy="728663"/>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zh-CN" altLang="en-US" b="1" dirty="0">
                <a:latin typeface="Impact" pitchFamily="34" charset="0"/>
                <a:ea typeface="宋体" pitchFamily="2" charset="-122"/>
              </a:rPr>
              <a:t>从一篇高质量的文献出发</a:t>
            </a:r>
          </a:p>
          <a:p>
            <a:pPr eaLnBrk="0" hangingPunct="0">
              <a:lnSpc>
                <a:spcPct val="90000"/>
              </a:lnSpc>
              <a:spcBef>
                <a:spcPct val="50000"/>
              </a:spcBef>
              <a:defRPr/>
            </a:pPr>
            <a:r>
              <a:rPr lang="zh-CN" altLang="en-US" b="1" dirty="0">
                <a:latin typeface="Impact" pitchFamily="34" charset="0"/>
                <a:ea typeface="宋体" pitchFamily="2" charset="-122"/>
              </a:rPr>
              <a:t>沿着科学研究的发展道路</a:t>
            </a:r>
            <a:endParaRPr lang="en-US" altLang="zh-CN" b="1" dirty="0">
              <a:latin typeface="Impact" pitchFamily="34" charset="0"/>
              <a:ea typeface="宋体" pitchFamily="2" charset="-122"/>
            </a:endParaRPr>
          </a:p>
        </p:txBody>
      </p:sp>
      <p:sp>
        <p:nvSpPr>
          <p:cNvPr id="1867813" name="Text Box 37"/>
          <p:cNvSpPr txBox="1">
            <a:spLocks noChangeArrowheads="1"/>
          </p:cNvSpPr>
          <p:nvPr/>
        </p:nvSpPr>
        <p:spPr bwMode="auto">
          <a:xfrm>
            <a:off x="228600" y="5635625"/>
            <a:ext cx="5029200" cy="1114425"/>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en-US" altLang="zh-CN" dirty="0">
                <a:latin typeface="Impact" pitchFamily="34" charset="0"/>
                <a:ea typeface="宋体" pitchFamily="2" charset="-122"/>
              </a:rPr>
              <a:t>Cited References </a:t>
            </a:r>
            <a:r>
              <a:rPr lang="zh-CN" altLang="en-US" b="1" dirty="0">
                <a:latin typeface="Impact" pitchFamily="34" charset="0"/>
                <a:ea typeface="宋体" pitchFamily="2" charset="-122"/>
              </a:rPr>
              <a:t>越查越深</a:t>
            </a:r>
          </a:p>
          <a:p>
            <a:pPr eaLnBrk="0" hangingPunct="0">
              <a:lnSpc>
                <a:spcPct val="90000"/>
              </a:lnSpc>
              <a:spcBef>
                <a:spcPct val="50000"/>
              </a:spcBef>
              <a:defRPr/>
            </a:pPr>
            <a:r>
              <a:rPr lang="en-US" altLang="zh-CN" dirty="0">
                <a:latin typeface="Impact" pitchFamily="34" charset="0"/>
                <a:ea typeface="宋体" pitchFamily="2" charset="-122"/>
              </a:rPr>
              <a:t>Times Cited </a:t>
            </a:r>
            <a:r>
              <a:rPr lang="zh-CN" altLang="en-US" b="1" dirty="0">
                <a:latin typeface="Impact" pitchFamily="34" charset="0"/>
                <a:ea typeface="宋体" pitchFamily="2" charset="-122"/>
              </a:rPr>
              <a:t>越查越新</a:t>
            </a:r>
          </a:p>
          <a:p>
            <a:pPr eaLnBrk="0" hangingPunct="0">
              <a:lnSpc>
                <a:spcPct val="90000"/>
              </a:lnSpc>
              <a:spcBef>
                <a:spcPct val="50000"/>
              </a:spcBef>
              <a:defRPr/>
            </a:pPr>
            <a:r>
              <a:rPr lang="en-US" altLang="zh-CN" dirty="0">
                <a:latin typeface="Impact" pitchFamily="34" charset="0"/>
                <a:ea typeface="宋体" pitchFamily="2" charset="-122"/>
              </a:rPr>
              <a:t>Related Records </a:t>
            </a:r>
            <a:r>
              <a:rPr lang="zh-CN" altLang="en-US" b="1" dirty="0">
                <a:latin typeface="Impact" pitchFamily="34" charset="0"/>
                <a:ea typeface="宋体" pitchFamily="2" charset="-122"/>
              </a:rPr>
              <a:t>越查越广</a:t>
            </a:r>
            <a:endParaRPr lang="en-US" altLang="zh-CN" b="1" dirty="0">
              <a:latin typeface="Impact" pitchFamily="34" charset="0"/>
              <a:ea typeface="宋体" pitchFamily="2" charset="-122"/>
            </a:endParaRPr>
          </a:p>
        </p:txBody>
      </p:sp>
      <p:sp>
        <p:nvSpPr>
          <p:cNvPr id="1867814" name="Text Box 38"/>
          <p:cNvSpPr txBox="1">
            <a:spLocks noChangeArrowheads="1"/>
          </p:cNvSpPr>
          <p:nvPr/>
        </p:nvSpPr>
        <p:spPr bwMode="auto">
          <a:xfrm>
            <a:off x="4267200" y="2057400"/>
            <a:ext cx="457200" cy="182563"/>
          </a:xfrm>
          <a:prstGeom prst="rect">
            <a:avLst/>
          </a:prstGeom>
          <a:solidFill>
            <a:schemeClr val="bg1"/>
          </a:solidFill>
          <a:ln w="3175">
            <a:noFill/>
            <a:miter lim="800000"/>
            <a:headEnd/>
            <a:tailEnd/>
          </a:ln>
        </p:spPr>
        <p:txBody>
          <a:bodyPr lIns="0" tIns="0" rIns="0" bIns="0">
            <a:spAutoFit/>
          </a:bodyPr>
          <a:lstStyle/>
          <a:p>
            <a:pPr eaLnBrk="0" hangingPunct="0">
              <a:spcBef>
                <a:spcPct val="50000"/>
              </a:spcBef>
            </a:pPr>
            <a:r>
              <a:rPr lang="en-US" altLang="zh-CN" sz="1200" b="1">
                <a:latin typeface="Times New Roman" pitchFamily="18" charset="0"/>
              </a:rPr>
              <a:t>1998</a:t>
            </a:r>
          </a:p>
        </p:txBody>
      </p:sp>
      <p:sp>
        <p:nvSpPr>
          <p:cNvPr id="1867815" name="Text Box 39"/>
          <p:cNvSpPr txBox="1">
            <a:spLocks noChangeArrowheads="1"/>
          </p:cNvSpPr>
          <p:nvPr/>
        </p:nvSpPr>
        <p:spPr bwMode="auto">
          <a:xfrm>
            <a:off x="6588125" y="2997200"/>
            <a:ext cx="2209800" cy="976313"/>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90000"/>
              </a:lnSpc>
              <a:spcBef>
                <a:spcPct val="50000"/>
              </a:spcBef>
              <a:defRPr/>
            </a:pPr>
            <a:r>
              <a:rPr lang="zh-CN" altLang="en-US" b="1" dirty="0">
                <a:latin typeface="Impact" pitchFamily="34" charset="0"/>
                <a:ea typeface="宋体" pitchFamily="2" charset="-122"/>
              </a:rPr>
              <a:t>分析：</a:t>
            </a:r>
          </a:p>
          <a:p>
            <a:pPr eaLnBrk="0" hangingPunct="0">
              <a:lnSpc>
                <a:spcPct val="90000"/>
              </a:lnSpc>
              <a:spcBef>
                <a:spcPct val="50000"/>
              </a:spcBef>
              <a:defRPr/>
            </a:pPr>
            <a:r>
              <a:rPr lang="zh-CN" altLang="en-US" b="1" dirty="0">
                <a:latin typeface="Impact" pitchFamily="34" charset="0"/>
                <a:ea typeface="宋体" pitchFamily="2" charset="-122"/>
              </a:rPr>
              <a:t>学科分布、发展趋势、机构</a:t>
            </a:r>
            <a:r>
              <a:rPr lang="en-US" altLang="zh-CN" b="1" dirty="0">
                <a:latin typeface="Impact" pitchFamily="34" charset="0"/>
                <a:ea typeface="宋体" pitchFamily="2" charset="-122"/>
              </a:rPr>
              <a:t>/</a:t>
            </a:r>
            <a:r>
              <a:rPr lang="zh-CN" altLang="en-US" b="1" dirty="0">
                <a:latin typeface="Impact" pitchFamily="34" charset="0"/>
                <a:ea typeface="宋体" pitchFamily="2" charset="-122"/>
              </a:rPr>
              <a:t>作者等</a:t>
            </a:r>
            <a:endParaRPr lang="en-US" altLang="zh-CN" b="1" dirty="0">
              <a:latin typeface="Impact" pitchFamily="34" charset="0"/>
              <a:ea typeface="宋体" pitchFamily="2" charset="-122"/>
            </a:endParaRPr>
          </a:p>
        </p:txBody>
      </p:sp>
    </p:spTree>
    <p:custDataLst>
      <p:tags r:id="rId1"/>
    </p:custData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67794"/>
                                        </p:tgtEl>
                                        <p:attrNameLst>
                                          <p:attrName>style.visibility</p:attrName>
                                        </p:attrNameLst>
                                      </p:cBhvr>
                                      <p:to>
                                        <p:strVal val="visible"/>
                                      </p:to>
                                    </p:set>
                                    <p:animEffect transition="in" filter="dissolve">
                                      <p:cBhvr>
                                        <p:cTn id="7" dur="500"/>
                                        <p:tgtEl>
                                          <p:spTgt spid="186779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67812"/>
                                        </p:tgtEl>
                                        <p:attrNameLst>
                                          <p:attrName>style.visibility</p:attrName>
                                        </p:attrNameLst>
                                      </p:cBhvr>
                                      <p:to>
                                        <p:strVal val="visible"/>
                                      </p:to>
                                    </p:set>
                                    <p:animEffect transition="in" filter="dissolve">
                                      <p:cBhvr>
                                        <p:cTn id="11" dur="500"/>
                                        <p:tgtEl>
                                          <p:spTgt spid="1867812"/>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867787"/>
                                        </p:tgtEl>
                                        <p:attrNameLst>
                                          <p:attrName>style.visibility</p:attrName>
                                        </p:attrNameLst>
                                      </p:cBhvr>
                                      <p:to>
                                        <p:strVal val="visible"/>
                                      </p:to>
                                    </p:set>
                                    <p:animEffect transition="in" filter="dissolve">
                                      <p:cBhvr>
                                        <p:cTn id="15" dur="500"/>
                                        <p:tgtEl>
                                          <p:spTgt spid="1867787"/>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867788"/>
                                        </p:tgtEl>
                                        <p:attrNameLst>
                                          <p:attrName>style.visibility</p:attrName>
                                        </p:attrNameLst>
                                      </p:cBhvr>
                                      <p:to>
                                        <p:strVal val="visible"/>
                                      </p:to>
                                    </p:set>
                                    <p:animEffect transition="in" filter="dissolve">
                                      <p:cBhvr>
                                        <p:cTn id="19" dur="500"/>
                                        <p:tgtEl>
                                          <p:spTgt spid="1867788"/>
                                        </p:tgtEl>
                                      </p:cBhvr>
                                    </p:animEffect>
                                  </p:childTnLst>
                                </p:cTn>
                              </p:par>
                            </p:childTnLst>
                          </p:cTn>
                        </p:par>
                        <p:par>
                          <p:cTn id="20" fill="hold">
                            <p:stCondLst>
                              <p:cond delay="2500"/>
                            </p:stCondLst>
                            <p:childTnLst>
                              <p:par>
                                <p:cTn id="21" presetID="1" presetClass="entr" presetSubtype="0" fill="hold" nodeType="afterEffect">
                                  <p:stCondLst>
                                    <p:cond delay="0"/>
                                  </p:stCondLst>
                                  <p:childTnLst>
                                    <p:set>
                                      <p:cBhvr>
                                        <p:cTn id="22" dur="1" fill="hold">
                                          <p:stCondLst>
                                            <p:cond delay="499"/>
                                          </p:stCondLst>
                                        </p:cTn>
                                        <p:tgtEl>
                                          <p:spTgt spid="1867782"/>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1867791"/>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nodeType="afterEffect">
                                  <p:stCondLst>
                                    <p:cond delay="0"/>
                                  </p:stCondLst>
                                  <p:childTnLst>
                                    <p:set>
                                      <p:cBhvr>
                                        <p:cTn id="28" dur="1" fill="hold">
                                          <p:stCondLst>
                                            <p:cond delay="499"/>
                                          </p:stCondLst>
                                        </p:cTn>
                                        <p:tgtEl>
                                          <p:spTgt spid="1867781"/>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499"/>
                                          </p:stCondLst>
                                        </p:cTn>
                                        <p:tgtEl>
                                          <p:spTgt spid="1867789"/>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nodeType="afterEffect">
                                  <p:stCondLst>
                                    <p:cond delay="0"/>
                                  </p:stCondLst>
                                  <p:childTnLst>
                                    <p:set>
                                      <p:cBhvr>
                                        <p:cTn id="34" dur="1" fill="hold">
                                          <p:stCondLst>
                                            <p:cond delay="499"/>
                                          </p:stCondLst>
                                        </p:cTn>
                                        <p:tgtEl>
                                          <p:spTgt spid="1867792"/>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grpId="0" nodeType="afterEffect">
                                  <p:stCondLst>
                                    <p:cond delay="0"/>
                                  </p:stCondLst>
                                  <p:childTnLst>
                                    <p:set>
                                      <p:cBhvr>
                                        <p:cTn id="37" dur="1" fill="hold">
                                          <p:stCondLst>
                                            <p:cond delay="499"/>
                                          </p:stCondLst>
                                        </p:cTn>
                                        <p:tgtEl>
                                          <p:spTgt spid="1867793"/>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nodeType="afterEffect">
                                  <p:stCondLst>
                                    <p:cond delay="0"/>
                                  </p:stCondLst>
                                  <p:childTnLst>
                                    <p:set>
                                      <p:cBhvr>
                                        <p:cTn id="40" dur="1" fill="hold">
                                          <p:stCondLst>
                                            <p:cond delay="499"/>
                                          </p:stCondLst>
                                        </p:cTn>
                                        <p:tgtEl>
                                          <p:spTgt spid="1867786"/>
                                        </p:tgtEl>
                                        <p:attrNameLst>
                                          <p:attrName>style.visibility</p:attrName>
                                        </p:attrNameLst>
                                      </p:cBhvr>
                                      <p:to>
                                        <p:strVal val="visible"/>
                                      </p:to>
                                    </p:set>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499"/>
                                          </p:stCondLst>
                                        </p:cTn>
                                        <p:tgtEl>
                                          <p:spTgt spid="1867790"/>
                                        </p:tgtEl>
                                        <p:attrNameLst>
                                          <p:attrName>style.visibility</p:attrName>
                                        </p:attrNameLst>
                                      </p:cBhvr>
                                      <p:to>
                                        <p:strVal val="visible"/>
                                      </p:to>
                                    </p:set>
                                  </p:childTnLst>
                                </p:cTn>
                              </p:par>
                            </p:childTnLst>
                          </p:cTn>
                        </p:par>
                        <p:par>
                          <p:cTn id="44" fill="hold">
                            <p:stCondLst>
                              <p:cond delay="6500"/>
                            </p:stCondLst>
                            <p:childTnLst>
                              <p:par>
                                <p:cTn id="45" presetID="9" presetClass="entr" presetSubtype="0" fill="hold" grpId="0" nodeType="afterEffect">
                                  <p:stCondLst>
                                    <p:cond delay="500"/>
                                  </p:stCondLst>
                                  <p:childTnLst>
                                    <p:set>
                                      <p:cBhvr>
                                        <p:cTn id="46" dur="1" fill="hold">
                                          <p:stCondLst>
                                            <p:cond delay="0"/>
                                          </p:stCondLst>
                                        </p:cTn>
                                        <p:tgtEl>
                                          <p:spTgt spid="1867796"/>
                                        </p:tgtEl>
                                        <p:attrNameLst>
                                          <p:attrName>style.visibility</p:attrName>
                                        </p:attrNameLst>
                                      </p:cBhvr>
                                      <p:to>
                                        <p:strVal val="visible"/>
                                      </p:to>
                                    </p:set>
                                    <p:animEffect transition="in" filter="dissolve">
                                      <p:cBhvr>
                                        <p:cTn id="47" dur="500"/>
                                        <p:tgtEl>
                                          <p:spTgt spid="1867796"/>
                                        </p:tgtEl>
                                      </p:cBhvr>
                                    </p:animEffect>
                                  </p:childTnLst>
                                </p:cTn>
                              </p:par>
                            </p:childTnLst>
                          </p:cTn>
                        </p:par>
                        <p:par>
                          <p:cTn id="48" fill="hold">
                            <p:stCondLst>
                              <p:cond delay="7500"/>
                            </p:stCondLst>
                            <p:childTnLst>
                              <p:par>
                                <p:cTn id="49" presetID="9" presetClass="entr" presetSubtype="0" fill="hold" grpId="0" nodeType="afterEffect">
                                  <p:stCondLst>
                                    <p:cond delay="0"/>
                                  </p:stCondLst>
                                  <p:childTnLst>
                                    <p:set>
                                      <p:cBhvr>
                                        <p:cTn id="50" dur="1" fill="hold">
                                          <p:stCondLst>
                                            <p:cond delay="0"/>
                                          </p:stCondLst>
                                        </p:cTn>
                                        <p:tgtEl>
                                          <p:spTgt spid="1867780"/>
                                        </p:tgtEl>
                                        <p:attrNameLst>
                                          <p:attrName>style.visibility</p:attrName>
                                        </p:attrNameLst>
                                      </p:cBhvr>
                                      <p:to>
                                        <p:strVal val="visible"/>
                                      </p:to>
                                    </p:set>
                                    <p:animEffect transition="in" filter="dissolve">
                                      <p:cBhvr>
                                        <p:cTn id="51" dur="500"/>
                                        <p:tgtEl>
                                          <p:spTgt spid="1867780"/>
                                        </p:tgtEl>
                                      </p:cBhvr>
                                    </p:animEffect>
                                  </p:childTnLst>
                                </p:cTn>
                              </p:par>
                            </p:childTnLst>
                          </p:cTn>
                        </p:par>
                        <p:par>
                          <p:cTn id="52" fill="hold">
                            <p:stCondLst>
                              <p:cond delay="8000"/>
                            </p:stCondLst>
                            <p:childTnLst>
                              <p:par>
                                <p:cTn id="53" presetID="9" presetClass="entr" presetSubtype="0" fill="hold" grpId="0" nodeType="afterEffect">
                                  <p:stCondLst>
                                    <p:cond delay="0"/>
                                  </p:stCondLst>
                                  <p:childTnLst>
                                    <p:set>
                                      <p:cBhvr>
                                        <p:cTn id="54" dur="1" fill="hold">
                                          <p:stCondLst>
                                            <p:cond delay="0"/>
                                          </p:stCondLst>
                                        </p:cTn>
                                        <p:tgtEl>
                                          <p:spTgt spid="1867813"/>
                                        </p:tgtEl>
                                        <p:attrNameLst>
                                          <p:attrName>style.visibility</p:attrName>
                                        </p:attrNameLst>
                                      </p:cBhvr>
                                      <p:to>
                                        <p:strVal val="visible"/>
                                      </p:to>
                                    </p:set>
                                    <p:animEffect transition="in" filter="dissolve">
                                      <p:cBhvr>
                                        <p:cTn id="55" dur="500"/>
                                        <p:tgtEl>
                                          <p:spTgt spid="1867813"/>
                                        </p:tgtEl>
                                      </p:cBhvr>
                                    </p:animEffect>
                                  </p:childTnLst>
                                </p:cTn>
                              </p:par>
                            </p:childTnLst>
                          </p:cTn>
                        </p:par>
                        <p:par>
                          <p:cTn id="56" fill="hold">
                            <p:stCondLst>
                              <p:cond delay="8500"/>
                            </p:stCondLst>
                            <p:childTnLst>
                              <p:par>
                                <p:cTn id="57" presetID="1" presetClass="entr" presetSubtype="0" fill="hold" nodeType="afterEffect">
                                  <p:stCondLst>
                                    <p:cond delay="0"/>
                                  </p:stCondLst>
                                  <p:childTnLst>
                                    <p:set>
                                      <p:cBhvr>
                                        <p:cTn id="58" dur="1" fill="hold">
                                          <p:stCondLst>
                                            <p:cond delay="499"/>
                                          </p:stCondLst>
                                        </p:cTn>
                                        <p:tgtEl>
                                          <p:spTgt spid="1867809"/>
                                        </p:tgtEl>
                                        <p:attrNameLst>
                                          <p:attrName>style.visibility</p:attrName>
                                        </p:attrNameLst>
                                      </p:cBhvr>
                                      <p:to>
                                        <p:strVal val="visible"/>
                                      </p:to>
                                    </p:set>
                                  </p:childTnLst>
                                </p:cTn>
                              </p:par>
                            </p:childTnLst>
                          </p:cTn>
                        </p:par>
                        <p:par>
                          <p:cTn id="59" fill="hold">
                            <p:stCondLst>
                              <p:cond delay="9000"/>
                            </p:stCondLst>
                            <p:childTnLst>
                              <p:par>
                                <p:cTn id="60" presetID="1" presetClass="entr" presetSubtype="0" fill="hold" grpId="0" nodeType="afterEffect">
                                  <p:stCondLst>
                                    <p:cond delay="0"/>
                                  </p:stCondLst>
                                  <p:childTnLst>
                                    <p:set>
                                      <p:cBhvr>
                                        <p:cTn id="61" dur="1" fill="hold">
                                          <p:stCondLst>
                                            <p:cond delay="499"/>
                                          </p:stCondLst>
                                        </p:cTn>
                                        <p:tgtEl>
                                          <p:spTgt spid="1867810"/>
                                        </p:tgtEl>
                                        <p:attrNameLst>
                                          <p:attrName>style.visibility</p:attrName>
                                        </p:attrNameLst>
                                      </p:cBhvr>
                                      <p:to>
                                        <p:strVal val="visible"/>
                                      </p:to>
                                    </p:set>
                                  </p:childTnLst>
                                </p:cTn>
                              </p:par>
                            </p:childTnLst>
                          </p:cTn>
                        </p:par>
                        <p:par>
                          <p:cTn id="62" fill="hold">
                            <p:stCondLst>
                              <p:cond delay="9500"/>
                            </p:stCondLst>
                            <p:childTnLst>
                              <p:par>
                                <p:cTn id="63" presetID="1" presetClass="entr" presetSubtype="0" fill="hold" nodeType="afterEffect">
                                  <p:stCondLst>
                                    <p:cond delay="0"/>
                                  </p:stCondLst>
                                  <p:childTnLst>
                                    <p:set>
                                      <p:cBhvr>
                                        <p:cTn id="64" dur="1" fill="hold">
                                          <p:stCondLst>
                                            <p:cond delay="499"/>
                                          </p:stCondLst>
                                        </p:cTn>
                                        <p:tgtEl>
                                          <p:spTgt spid="1867783"/>
                                        </p:tgtEl>
                                        <p:attrNameLst>
                                          <p:attrName>style.visibility</p:attrName>
                                        </p:attrNameLst>
                                      </p:cBhvr>
                                      <p:to>
                                        <p:strVal val="visible"/>
                                      </p:to>
                                    </p:se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499"/>
                                          </p:stCondLst>
                                        </p:cTn>
                                        <p:tgtEl>
                                          <p:spTgt spid="1867795"/>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nodeType="afterEffect">
                                  <p:stCondLst>
                                    <p:cond delay="0"/>
                                  </p:stCondLst>
                                  <p:childTnLst>
                                    <p:set>
                                      <p:cBhvr>
                                        <p:cTn id="70" dur="1" fill="hold">
                                          <p:stCondLst>
                                            <p:cond delay="499"/>
                                          </p:stCondLst>
                                        </p:cTn>
                                        <p:tgtEl>
                                          <p:spTgt spid="1867799"/>
                                        </p:tgtEl>
                                        <p:attrNameLst>
                                          <p:attrName>style.visibility</p:attrName>
                                        </p:attrNameLst>
                                      </p:cBhvr>
                                      <p:to>
                                        <p:strVal val="visible"/>
                                      </p:to>
                                    </p:set>
                                  </p:childTnLst>
                                </p:cTn>
                              </p:par>
                            </p:childTnLst>
                          </p:cTn>
                        </p:par>
                        <p:par>
                          <p:cTn id="71" fill="hold">
                            <p:stCondLst>
                              <p:cond delay="11000"/>
                            </p:stCondLst>
                            <p:childTnLst>
                              <p:par>
                                <p:cTn id="72" presetID="1" presetClass="entr" presetSubtype="0" fill="hold" grpId="0" nodeType="afterEffect">
                                  <p:stCondLst>
                                    <p:cond delay="0"/>
                                  </p:stCondLst>
                                  <p:childTnLst>
                                    <p:set>
                                      <p:cBhvr>
                                        <p:cTn id="73" dur="1" fill="hold">
                                          <p:stCondLst>
                                            <p:cond delay="499"/>
                                          </p:stCondLst>
                                        </p:cTn>
                                        <p:tgtEl>
                                          <p:spTgt spid="1867800"/>
                                        </p:tgtEl>
                                        <p:attrNameLst>
                                          <p:attrName>style.visibility</p:attrName>
                                        </p:attrNameLst>
                                      </p:cBhvr>
                                      <p:to>
                                        <p:strVal val="visible"/>
                                      </p:to>
                                    </p:set>
                                  </p:childTnLst>
                                </p:cTn>
                              </p:par>
                            </p:childTnLst>
                          </p:cTn>
                        </p:par>
                        <p:par>
                          <p:cTn id="74" fill="hold">
                            <p:stCondLst>
                              <p:cond delay="11500"/>
                            </p:stCondLst>
                            <p:childTnLst>
                              <p:par>
                                <p:cTn id="75" presetID="1" presetClass="entr" presetSubtype="0" fill="hold" nodeType="afterEffect">
                                  <p:stCondLst>
                                    <p:cond delay="0"/>
                                  </p:stCondLst>
                                  <p:childTnLst>
                                    <p:set>
                                      <p:cBhvr>
                                        <p:cTn id="76" dur="1" fill="hold">
                                          <p:stCondLst>
                                            <p:cond delay="499"/>
                                          </p:stCondLst>
                                        </p:cTn>
                                        <p:tgtEl>
                                          <p:spTgt spid="1867778"/>
                                        </p:tgtEl>
                                        <p:attrNameLst>
                                          <p:attrName>style.visibility</p:attrName>
                                        </p:attrNameLst>
                                      </p:cBhvr>
                                      <p:to>
                                        <p:strVal val="visible"/>
                                      </p:to>
                                    </p:set>
                                  </p:childTnLst>
                                </p:cTn>
                              </p:par>
                            </p:childTnLst>
                          </p:cTn>
                        </p:par>
                        <p:par>
                          <p:cTn id="77" fill="hold">
                            <p:stCondLst>
                              <p:cond delay="12000"/>
                            </p:stCondLst>
                            <p:childTnLst>
                              <p:par>
                                <p:cTn id="78" presetID="1" presetClass="entr" presetSubtype="0" fill="hold" grpId="0" nodeType="afterEffect">
                                  <p:stCondLst>
                                    <p:cond delay="0"/>
                                  </p:stCondLst>
                                  <p:childTnLst>
                                    <p:set>
                                      <p:cBhvr>
                                        <p:cTn id="79" dur="1" fill="hold">
                                          <p:stCondLst>
                                            <p:cond delay="499"/>
                                          </p:stCondLst>
                                        </p:cTn>
                                        <p:tgtEl>
                                          <p:spTgt spid="1867779"/>
                                        </p:tgtEl>
                                        <p:attrNameLst>
                                          <p:attrName>style.visibility</p:attrName>
                                        </p:attrNameLst>
                                      </p:cBhvr>
                                      <p:to>
                                        <p:strVal val="visible"/>
                                      </p:to>
                                    </p:set>
                                  </p:childTnLst>
                                </p:cTn>
                              </p:par>
                            </p:childTnLst>
                          </p:cTn>
                        </p:par>
                        <p:par>
                          <p:cTn id="80" fill="hold">
                            <p:stCondLst>
                              <p:cond delay="12500"/>
                            </p:stCondLst>
                            <p:childTnLst>
                              <p:par>
                                <p:cTn id="81" presetID="9" presetClass="entr" presetSubtype="0" fill="hold" nodeType="afterEffect">
                                  <p:stCondLst>
                                    <p:cond delay="0"/>
                                  </p:stCondLst>
                                  <p:childTnLst>
                                    <p:set>
                                      <p:cBhvr>
                                        <p:cTn id="82" dur="1" fill="hold">
                                          <p:stCondLst>
                                            <p:cond delay="0"/>
                                          </p:stCondLst>
                                        </p:cTn>
                                        <p:tgtEl>
                                          <p:spTgt spid="1867807"/>
                                        </p:tgtEl>
                                        <p:attrNameLst>
                                          <p:attrName>style.visibility</p:attrName>
                                        </p:attrNameLst>
                                      </p:cBhvr>
                                      <p:to>
                                        <p:strVal val="visible"/>
                                      </p:to>
                                    </p:set>
                                    <p:animEffect transition="in" filter="dissolve">
                                      <p:cBhvr>
                                        <p:cTn id="83" dur="500"/>
                                        <p:tgtEl>
                                          <p:spTgt spid="1867807"/>
                                        </p:tgtEl>
                                      </p:cBhvr>
                                    </p:animEffect>
                                  </p:childTnLst>
                                </p:cTn>
                              </p:par>
                            </p:childTnLst>
                          </p:cTn>
                        </p:par>
                        <p:par>
                          <p:cTn id="84" fill="hold">
                            <p:stCondLst>
                              <p:cond delay="13000"/>
                            </p:stCondLst>
                            <p:childTnLst>
                              <p:par>
                                <p:cTn id="85" presetID="9" presetClass="entr" presetSubtype="0" fill="hold" nodeType="afterEffect">
                                  <p:stCondLst>
                                    <p:cond delay="0"/>
                                  </p:stCondLst>
                                  <p:childTnLst>
                                    <p:set>
                                      <p:cBhvr>
                                        <p:cTn id="86" dur="1" fill="hold">
                                          <p:stCondLst>
                                            <p:cond delay="0"/>
                                          </p:stCondLst>
                                        </p:cTn>
                                        <p:tgtEl>
                                          <p:spTgt spid="1867784"/>
                                        </p:tgtEl>
                                        <p:attrNameLst>
                                          <p:attrName>style.visibility</p:attrName>
                                        </p:attrNameLst>
                                      </p:cBhvr>
                                      <p:to>
                                        <p:strVal val="visible"/>
                                      </p:to>
                                    </p:set>
                                    <p:animEffect transition="in" filter="dissolve">
                                      <p:cBhvr>
                                        <p:cTn id="87" dur="500"/>
                                        <p:tgtEl>
                                          <p:spTgt spid="1867784"/>
                                        </p:tgtEl>
                                      </p:cBhvr>
                                    </p:animEffect>
                                  </p:childTnLst>
                                </p:cTn>
                              </p:par>
                            </p:childTnLst>
                          </p:cTn>
                        </p:par>
                        <p:par>
                          <p:cTn id="88" fill="hold">
                            <p:stCondLst>
                              <p:cond delay="13500"/>
                            </p:stCondLst>
                            <p:childTnLst>
                              <p:par>
                                <p:cTn id="89" presetID="9" presetClass="entr" presetSubtype="0" fill="hold" grpId="0" nodeType="afterEffect">
                                  <p:stCondLst>
                                    <p:cond delay="0"/>
                                  </p:stCondLst>
                                  <p:childTnLst>
                                    <p:set>
                                      <p:cBhvr>
                                        <p:cTn id="90" dur="1" fill="hold">
                                          <p:stCondLst>
                                            <p:cond delay="0"/>
                                          </p:stCondLst>
                                        </p:cTn>
                                        <p:tgtEl>
                                          <p:spTgt spid="1867802"/>
                                        </p:tgtEl>
                                        <p:attrNameLst>
                                          <p:attrName>style.visibility</p:attrName>
                                        </p:attrNameLst>
                                      </p:cBhvr>
                                      <p:to>
                                        <p:strVal val="visible"/>
                                      </p:to>
                                    </p:set>
                                    <p:animEffect transition="in" filter="dissolve">
                                      <p:cBhvr>
                                        <p:cTn id="91" dur="500"/>
                                        <p:tgtEl>
                                          <p:spTgt spid="1867802"/>
                                        </p:tgtEl>
                                      </p:cBhvr>
                                    </p:animEffect>
                                  </p:childTnLst>
                                </p:cTn>
                              </p:par>
                            </p:childTnLst>
                          </p:cTn>
                        </p:par>
                        <p:par>
                          <p:cTn id="92" fill="hold">
                            <p:stCondLst>
                              <p:cond delay="14000"/>
                            </p:stCondLst>
                            <p:childTnLst>
                              <p:par>
                                <p:cTn id="93" presetID="9" presetClass="entr" presetSubtype="0" fill="hold" grpId="0" nodeType="afterEffect">
                                  <p:stCondLst>
                                    <p:cond delay="0"/>
                                  </p:stCondLst>
                                  <p:childTnLst>
                                    <p:set>
                                      <p:cBhvr>
                                        <p:cTn id="94" dur="1" fill="hold">
                                          <p:stCondLst>
                                            <p:cond delay="0"/>
                                          </p:stCondLst>
                                        </p:cTn>
                                        <p:tgtEl>
                                          <p:spTgt spid="1867808"/>
                                        </p:tgtEl>
                                        <p:attrNameLst>
                                          <p:attrName>style.visibility</p:attrName>
                                        </p:attrNameLst>
                                      </p:cBhvr>
                                      <p:to>
                                        <p:strVal val="visible"/>
                                      </p:to>
                                    </p:set>
                                    <p:animEffect transition="in" filter="dissolve">
                                      <p:cBhvr>
                                        <p:cTn id="95" dur="500"/>
                                        <p:tgtEl>
                                          <p:spTgt spid="1867808"/>
                                        </p:tgtEl>
                                      </p:cBhvr>
                                    </p:animEffect>
                                  </p:childTnLst>
                                </p:cTn>
                              </p:par>
                            </p:childTnLst>
                          </p:cTn>
                        </p:par>
                        <p:par>
                          <p:cTn id="96" fill="hold">
                            <p:stCondLst>
                              <p:cond delay="14500"/>
                            </p:stCondLst>
                            <p:childTnLst>
                              <p:par>
                                <p:cTn id="97" presetID="9" presetClass="entr" presetSubtype="0" fill="hold" nodeType="afterEffect">
                                  <p:stCondLst>
                                    <p:cond delay="0"/>
                                  </p:stCondLst>
                                  <p:childTnLst>
                                    <p:set>
                                      <p:cBhvr>
                                        <p:cTn id="98" dur="1" fill="hold">
                                          <p:stCondLst>
                                            <p:cond delay="0"/>
                                          </p:stCondLst>
                                        </p:cTn>
                                        <p:tgtEl>
                                          <p:spTgt spid="1867785"/>
                                        </p:tgtEl>
                                        <p:attrNameLst>
                                          <p:attrName>style.visibility</p:attrName>
                                        </p:attrNameLst>
                                      </p:cBhvr>
                                      <p:to>
                                        <p:strVal val="visible"/>
                                      </p:to>
                                    </p:set>
                                    <p:animEffect transition="in" filter="dissolve">
                                      <p:cBhvr>
                                        <p:cTn id="99" dur="500"/>
                                        <p:tgtEl>
                                          <p:spTgt spid="1867785"/>
                                        </p:tgtEl>
                                      </p:cBhvr>
                                    </p:animEffect>
                                  </p:childTnLst>
                                </p:cTn>
                              </p:par>
                            </p:childTnLst>
                          </p:cTn>
                        </p:par>
                        <p:par>
                          <p:cTn id="100" fill="hold">
                            <p:stCondLst>
                              <p:cond delay="15000"/>
                            </p:stCondLst>
                            <p:childTnLst>
                              <p:par>
                                <p:cTn id="101" presetID="9" presetClass="entr" presetSubtype="0" fill="hold" grpId="0" nodeType="afterEffect">
                                  <p:stCondLst>
                                    <p:cond delay="0"/>
                                  </p:stCondLst>
                                  <p:childTnLst>
                                    <p:set>
                                      <p:cBhvr>
                                        <p:cTn id="102" dur="1" fill="hold">
                                          <p:stCondLst>
                                            <p:cond delay="0"/>
                                          </p:stCondLst>
                                        </p:cTn>
                                        <p:tgtEl>
                                          <p:spTgt spid="1867801"/>
                                        </p:tgtEl>
                                        <p:attrNameLst>
                                          <p:attrName>style.visibility</p:attrName>
                                        </p:attrNameLst>
                                      </p:cBhvr>
                                      <p:to>
                                        <p:strVal val="visible"/>
                                      </p:to>
                                    </p:set>
                                    <p:animEffect transition="in" filter="dissolve">
                                      <p:cBhvr>
                                        <p:cTn id="103" dur="500"/>
                                        <p:tgtEl>
                                          <p:spTgt spid="1867801"/>
                                        </p:tgtEl>
                                      </p:cBhvr>
                                    </p:animEffect>
                                  </p:childTnLst>
                                </p:cTn>
                              </p:par>
                            </p:childTnLst>
                          </p:cTn>
                        </p:par>
                        <p:par>
                          <p:cTn id="104" fill="hold">
                            <p:stCondLst>
                              <p:cond delay="15500"/>
                            </p:stCondLst>
                            <p:childTnLst>
                              <p:par>
                                <p:cTn id="105" presetID="9" presetClass="entr" presetSubtype="0" fill="hold" nodeType="afterEffect">
                                  <p:stCondLst>
                                    <p:cond delay="0"/>
                                  </p:stCondLst>
                                  <p:childTnLst>
                                    <p:set>
                                      <p:cBhvr>
                                        <p:cTn id="106" dur="1" fill="hold">
                                          <p:stCondLst>
                                            <p:cond delay="0"/>
                                          </p:stCondLst>
                                        </p:cTn>
                                        <p:tgtEl>
                                          <p:spTgt spid="1867803"/>
                                        </p:tgtEl>
                                        <p:attrNameLst>
                                          <p:attrName>style.visibility</p:attrName>
                                        </p:attrNameLst>
                                      </p:cBhvr>
                                      <p:to>
                                        <p:strVal val="visible"/>
                                      </p:to>
                                    </p:set>
                                    <p:animEffect transition="in" filter="dissolve">
                                      <p:cBhvr>
                                        <p:cTn id="107" dur="500"/>
                                        <p:tgtEl>
                                          <p:spTgt spid="1867803"/>
                                        </p:tgtEl>
                                      </p:cBhvr>
                                    </p:animEffect>
                                  </p:childTnLst>
                                </p:cTn>
                              </p:par>
                            </p:childTnLst>
                          </p:cTn>
                        </p:par>
                        <p:par>
                          <p:cTn id="108" fill="hold">
                            <p:stCondLst>
                              <p:cond delay="16000"/>
                            </p:stCondLst>
                            <p:childTnLst>
                              <p:par>
                                <p:cTn id="109" presetID="9" presetClass="entr" presetSubtype="0" fill="hold" grpId="0" nodeType="afterEffect">
                                  <p:stCondLst>
                                    <p:cond delay="0"/>
                                  </p:stCondLst>
                                  <p:childTnLst>
                                    <p:set>
                                      <p:cBhvr>
                                        <p:cTn id="110" dur="1" fill="hold">
                                          <p:stCondLst>
                                            <p:cond delay="0"/>
                                          </p:stCondLst>
                                        </p:cTn>
                                        <p:tgtEl>
                                          <p:spTgt spid="1867804"/>
                                        </p:tgtEl>
                                        <p:attrNameLst>
                                          <p:attrName>style.visibility</p:attrName>
                                        </p:attrNameLst>
                                      </p:cBhvr>
                                      <p:to>
                                        <p:strVal val="visible"/>
                                      </p:to>
                                    </p:set>
                                    <p:animEffect transition="in" filter="dissolve">
                                      <p:cBhvr>
                                        <p:cTn id="111" dur="500"/>
                                        <p:tgtEl>
                                          <p:spTgt spid="1867804"/>
                                        </p:tgtEl>
                                      </p:cBhvr>
                                    </p:animEffect>
                                  </p:childTnLst>
                                </p:cTn>
                              </p:par>
                            </p:childTnLst>
                          </p:cTn>
                        </p:par>
                        <p:par>
                          <p:cTn id="112" fill="hold">
                            <p:stCondLst>
                              <p:cond delay="16500"/>
                            </p:stCondLst>
                            <p:childTnLst>
                              <p:par>
                                <p:cTn id="113" presetID="22" presetClass="entr" presetSubtype="2" fill="hold" grpId="0" nodeType="afterEffect">
                                  <p:stCondLst>
                                    <p:cond delay="0"/>
                                  </p:stCondLst>
                                  <p:childTnLst>
                                    <p:set>
                                      <p:cBhvr>
                                        <p:cTn id="114" dur="1" fill="hold">
                                          <p:stCondLst>
                                            <p:cond delay="0"/>
                                          </p:stCondLst>
                                        </p:cTn>
                                        <p:tgtEl>
                                          <p:spTgt spid="1867811"/>
                                        </p:tgtEl>
                                        <p:attrNameLst>
                                          <p:attrName>style.visibility</p:attrName>
                                        </p:attrNameLst>
                                      </p:cBhvr>
                                      <p:to>
                                        <p:strVal val="visible"/>
                                      </p:to>
                                    </p:set>
                                    <p:animEffect transition="in" filter="wipe(right)">
                                      <p:cBhvr>
                                        <p:cTn id="115" dur="500"/>
                                        <p:tgtEl>
                                          <p:spTgt spid="1867811"/>
                                        </p:tgtEl>
                                      </p:cBhvr>
                                    </p:animEffect>
                                  </p:childTnLst>
                                </p:cTn>
                              </p:par>
                            </p:childTnLst>
                          </p:cTn>
                        </p:par>
                        <p:par>
                          <p:cTn id="116" fill="hold">
                            <p:stCondLst>
                              <p:cond delay="17000"/>
                            </p:stCondLst>
                            <p:childTnLst>
                              <p:par>
                                <p:cTn id="117" presetID="22" presetClass="entr" presetSubtype="2" fill="hold" grpId="0" nodeType="afterEffect">
                                  <p:stCondLst>
                                    <p:cond delay="0"/>
                                  </p:stCondLst>
                                  <p:childTnLst>
                                    <p:set>
                                      <p:cBhvr>
                                        <p:cTn id="118" dur="1" fill="hold">
                                          <p:stCondLst>
                                            <p:cond delay="0"/>
                                          </p:stCondLst>
                                        </p:cTn>
                                        <p:tgtEl>
                                          <p:spTgt spid="1867806"/>
                                        </p:tgtEl>
                                        <p:attrNameLst>
                                          <p:attrName>style.visibility</p:attrName>
                                        </p:attrNameLst>
                                      </p:cBhvr>
                                      <p:to>
                                        <p:strVal val="visible"/>
                                      </p:to>
                                    </p:set>
                                    <p:animEffect transition="in" filter="wipe(right)">
                                      <p:cBhvr>
                                        <p:cTn id="119" dur="500"/>
                                        <p:tgtEl>
                                          <p:spTgt spid="1867806"/>
                                        </p:tgtEl>
                                      </p:cBhvr>
                                    </p:animEffect>
                                  </p:childTnLst>
                                </p:cTn>
                              </p:par>
                            </p:childTnLst>
                          </p:cTn>
                        </p:par>
                        <p:par>
                          <p:cTn id="120" fill="hold">
                            <p:stCondLst>
                              <p:cond delay="17500"/>
                            </p:stCondLst>
                            <p:childTnLst>
                              <p:par>
                                <p:cTn id="121" presetID="22" presetClass="entr" presetSubtype="2" fill="hold" grpId="0" nodeType="afterEffect">
                                  <p:stCondLst>
                                    <p:cond delay="0"/>
                                  </p:stCondLst>
                                  <p:childTnLst>
                                    <p:set>
                                      <p:cBhvr>
                                        <p:cTn id="122" dur="1" fill="hold">
                                          <p:stCondLst>
                                            <p:cond delay="0"/>
                                          </p:stCondLst>
                                        </p:cTn>
                                        <p:tgtEl>
                                          <p:spTgt spid="1867805"/>
                                        </p:tgtEl>
                                        <p:attrNameLst>
                                          <p:attrName>style.visibility</p:attrName>
                                        </p:attrNameLst>
                                      </p:cBhvr>
                                      <p:to>
                                        <p:strVal val="visible"/>
                                      </p:to>
                                    </p:set>
                                    <p:animEffect transition="in" filter="wipe(right)">
                                      <p:cBhvr>
                                        <p:cTn id="123" dur="500"/>
                                        <p:tgtEl>
                                          <p:spTgt spid="1867805"/>
                                        </p:tgtEl>
                                      </p:cBhvr>
                                    </p:animEffect>
                                  </p:childTnLst>
                                </p:cTn>
                              </p:par>
                            </p:childTnLst>
                          </p:cTn>
                        </p:par>
                        <p:par>
                          <p:cTn id="124" fill="hold">
                            <p:stCondLst>
                              <p:cond delay="18000"/>
                            </p:stCondLst>
                            <p:childTnLst>
                              <p:par>
                                <p:cTn id="125" presetID="9" presetClass="entr" presetSubtype="0" fill="hold" grpId="0" nodeType="afterEffect">
                                  <p:stCondLst>
                                    <p:cond delay="1000"/>
                                  </p:stCondLst>
                                  <p:childTnLst>
                                    <p:set>
                                      <p:cBhvr>
                                        <p:cTn id="126" dur="1" fill="hold">
                                          <p:stCondLst>
                                            <p:cond delay="0"/>
                                          </p:stCondLst>
                                        </p:cTn>
                                        <p:tgtEl>
                                          <p:spTgt spid="1867797"/>
                                        </p:tgtEl>
                                        <p:attrNameLst>
                                          <p:attrName>style.visibility</p:attrName>
                                        </p:attrNameLst>
                                      </p:cBhvr>
                                      <p:to>
                                        <p:strVal val="visible"/>
                                      </p:to>
                                    </p:set>
                                    <p:animEffect transition="in" filter="dissolve">
                                      <p:cBhvr>
                                        <p:cTn id="127" dur="500"/>
                                        <p:tgtEl>
                                          <p:spTgt spid="1867797"/>
                                        </p:tgtEl>
                                      </p:cBhvr>
                                    </p:animEffect>
                                  </p:childTnLst>
                                </p:cTn>
                              </p:par>
                            </p:childTnLst>
                          </p:cTn>
                        </p:par>
                        <p:par>
                          <p:cTn id="128" fill="hold">
                            <p:stCondLst>
                              <p:cond delay="19500"/>
                            </p:stCondLst>
                            <p:childTnLst>
                              <p:par>
                                <p:cTn id="129" presetID="9" presetClass="entr" presetSubtype="0" fill="hold" grpId="0" nodeType="afterEffect">
                                  <p:stCondLst>
                                    <p:cond delay="0"/>
                                  </p:stCondLst>
                                  <p:childTnLst>
                                    <p:set>
                                      <p:cBhvr>
                                        <p:cTn id="130" dur="1" fill="hold">
                                          <p:stCondLst>
                                            <p:cond delay="0"/>
                                          </p:stCondLst>
                                        </p:cTn>
                                        <p:tgtEl>
                                          <p:spTgt spid="1867798"/>
                                        </p:tgtEl>
                                        <p:attrNameLst>
                                          <p:attrName>style.visibility</p:attrName>
                                        </p:attrNameLst>
                                      </p:cBhvr>
                                      <p:to>
                                        <p:strVal val="visible"/>
                                      </p:to>
                                    </p:set>
                                    <p:animEffect transition="in" filter="dissolve">
                                      <p:cBhvr>
                                        <p:cTn id="131" dur="500"/>
                                        <p:tgtEl>
                                          <p:spTgt spid="1867798"/>
                                        </p:tgtEl>
                                      </p:cBhvr>
                                    </p:animEffect>
                                  </p:childTnLst>
                                </p:cTn>
                              </p:par>
                            </p:childTnLst>
                          </p:cTn>
                        </p:par>
                        <p:par>
                          <p:cTn id="132" fill="hold">
                            <p:stCondLst>
                              <p:cond delay="20000"/>
                            </p:stCondLst>
                            <p:childTnLst>
                              <p:par>
                                <p:cTn id="133" presetID="1" presetClass="entr" presetSubtype="0" fill="hold" grpId="0" nodeType="afterEffect">
                                  <p:stCondLst>
                                    <p:cond delay="0"/>
                                  </p:stCondLst>
                                  <p:childTnLst>
                                    <p:set>
                                      <p:cBhvr>
                                        <p:cTn id="134" dur="1" fill="hold">
                                          <p:stCondLst>
                                            <p:cond delay="499"/>
                                          </p:stCondLst>
                                        </p:cTn>
                                        <p:tgtEl>
                                          <p:spTgt spid="1867814"/>
                                        </p:tgtEl>
                                        <p:attrNameLst>
                                          <p:attrName>style.visibility</p:attrName>
                                        </p:attrNameLst>
                                      </p:cBhvr>
                                      <p:to>
                                        <p:strVal val="visible"/>
                                      </p:to>
                                    </p:set>
                                  </p:childTnLst>
                                </p:cTn>
                              </p:par>
                            </p:childTnLst>
                          </p:cTn>
                        </p:par>
                        <p:par>
                          <p:cTn id="135" fill="hold">
                            <p:stCondLst>
                              <p:cond delay="20500"/>
                            </p:stCondLst>
                            <p:childTnLst>
                              <p:par>
                                <p:cTn id="136" presetID="9" presetClass="entr" presetSubtype="0" fill="hold" grpId="0" nodeType="afterEffect">
                                  <p:stCondLst>
                                    <p:cond delay="0"/>
                                  </p:stCondLst>
                                  <p:childTnLst>
                                    <p:set>
                                      <p:cBhvr>
                                        <p:cTn id="137" dur="1" fill="hold">
                                          <p:stCondLst>
                                            <p:cond delay="0"/>
                                          </p:stCondLst>
                                        </p:cTn>
                                        <p:tgtEl>
                                          <p:spTgt spid="1867815"/>
                                        </p:tgtEl>
                                        <p:attrNameLst>
                                          <p:attrName>style.visibility</p:attrName>
                                        </p:attrNameLst>
                                      </p:cBhvr>
                                      <p:to>
                                        <p:strVal val="visible"/>
                                      </p:to>
                                    </p:set>
                                    <p:animEffect transition="in" filter="dissolve">
                                      <p:cBhvr>
                                        <p:cTn id="138" dur="500"/>
                                        <p:tgtEl>
                                          <p:spTgt spid="1867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79" grpId="0" animBg="1" autoUpdateAnimBg="0"/>
      <p:bldP spid="1867780" grpId="0" animBg="1"/>
      <p:bldP spid="1867787" grpId="0" animBg="1"/>
      <p:bldP spid="1867788" grpId="0" animBg="1" autoUpdateAnimBg="0"/>
      <p:bldP spid="1867789" grpId="0" animBg="1" autoUpdateAnimBg="0"/>
      <p:bldP spid="1867790" grpId="0" animBg="1" autoUpdateAnimBg="0"/>
      <p:bldP spid="1867791" grpId="0" animBg="1" autoUpdateAnimBg="0"/>
      <p:bldP spid="1867793" grpId="0" animBg="1" autoUpdateAnimBg="0"/>
      <p:bldP spid="1867795" grpId="0" animBg="1" autoUpdateAnimBg="0"/>
      <p:bldP spid="1867796" grpId="0" animBg="1" autoUpdateAnimBg="0"/>
      <p:bldP spid="1867797" grpId="0" animBg="1"/>
      <p:bldP spid="1867798" grpId="0" animBg="1" autoUpdateAnimBg="0"/>
      <p:bldP spid="1867800" grpId="0" animBg="1" autoUpdateAnimBg="0"/>
      <p:bldP spid="1867801" grpId="0" animBg="1" autoUpdateAnimBg="0"/>
      <p:bldP spid="1867802" grpId="0" animBg="1" autoUpdateAnimBg="0"/>
      <p:bldP spid="1867804" grpId="0" animBg="1" autoUpdateAnimBg="0"/>
      <p:bldP spid="1867805" grpId="0" animBg="1"/>
      <p:bldP spid="1867806" grpId="0" animBg="1"/>
      <p:bldP spid="1867808" grpId="0" animBg="1" autoUpdateAnimBg="0"/>
      <p:bldP spid="1867810" grpId="0" animBg="1" autoUpdateAnimBg="0"/>
      <p:bldP spid="1867811" grpId="0" animBg="1" autoUpdateAnimBg="0"/>
      <p:bldP spid="1867812" grpId="0" animBg="1" autoUpdateAnimBg="0"/>
      <p:bldP spid="1867813" grpId="0" animBg="1" autoUpdateAnimBg="0"/>
      <p:bldP spid="1867814" grpId="0" animBg="1" autoUpdateAnimBg="0"/>
      <p:bldP spid="186781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382000" cy="45704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Web of Knowledge</a:t>
            </a:r>
            <a:r>
              <a:rPr lang="zh-CN" altLang="en-US" sz="2400" b="1" dirty="0" smtClean="0">
                <a:ea typeface="黑体" pitchFamily="2" charset="-122"/>
              </a:rPr>
              <a:t>平台及</a:t>
            </a:r>
            <a:r>
              <a:rPr lang="en-US" altLang="zh-CN" sz="2400" b="1" dirty="0" smtClean="0">
                <a:ea typeface="黑体" pitchFamily="2" charset="-122"/>
              </a:rPr>
              <a:t>Web of Science</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Web of Science</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SCI/S</a:t>
            </a:r>
            <a:r>
              <a:rPr lang="en-US" altLang="en-US" sz="2400" b="1" dirty="0" smtClean="0">
                <a:ea typeface="黑体" pitchFamily="2" charset="-122"/>
              </a:rPr>
              <a:t>SCI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15ABA12E-FE88-4C2E-B853-B9C2D622393B}" type="slidenum">
              <a:rPr lang="en-US" altLang="zh-CN" smtClean="0"/>
              <a:pPr>
                <a:defRPr/>
              </a:pPr>
              <a:t>28</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pPr eaLnBrk="1" hangingPunct="1"/>
            <a:r>
              <a:rPr lang="zh-CN" altLang="en-US" smtClean="0">
                <a:ea typeface="宋体" pitchFamily="2" charset="-122"/>
              </a:rPr>
              <a:t>如何科学选题</a:t>
            </a:r>
          </a:p>
        </p:txBody>
      </p:sp>
      <p:sp>
        <p:nvSpPr>
          <p:cNvPr id="33795" name="内容占位符 2"/>
          <p:cNvSpPr>
            <a:spLocks noGrp="1"/>
          </p:cNvSpPr>
          <p:nvPr>
            <p:ph idx="1"/>
          </p:nvPr>
        </p:nvSpPr>
        <p:spPr>
          <a:xfrm>
            <a:off x="533400" y="1525588"/>
            <a:ext cx="8305800" cy="4799012"/>
          </a:xfrm>
        </p:spPr>
        <p:txBody>
          <a:bodyPr/>
          <a:lstStyle/>
          <a:p>
            <a:pPr eaLnBrk="1" hangingPunct="1"/>
            <a:r>
              <a:rPr lang="en-US" altLang="zh-CN" sz="1800" smtClean="0">
                <a:ea typeface="宋体" pitchFamily="2" charset="-122"/>
              </a:rPr>
              <a:t>1. </a:t>
            </a:r>
            <a:r>
              <a:rPr lang="zh-CN" sz="1800" smtClean="0">
                <a:ea typeface="宋体" pitchFamily="2" charset="-122"/>
              </a:rPr>
              <a:t>课题选择和国际接轨。想在国际核心期刊发表文献，就必须了解国际研究动态，选择与国际学术研究合拍的课题。由于多方面因素的影响，我国科学研究选题与国际先进水平还有一定距离。</a:t>
            </a:r>
            <a:r>
              <a:rPr lang="zh-CN" altLang="en-US" sz="1800" smtClean="0">
                <a:ea typeface="宋体" pitchFamily="2" charset="-122"/>
              </a:rPr>
              <a:t/>
            </a:r>
            <a:br>
              <a:rPr lang="zh-CN" altLang="en-US" sz="1800" smtClean="0">
                <a:ea typeface="宋体" pitchFamily="2" charset="-122"/>
              </a:rPr>
            </a:br>
            <a:r>
              <a:rPr lang="zh-CN" altLang="en-US" sz="1800" smtClean="0">
                <a:ea typeface="宋体" pitchFamily="2" charset="-122"/>
              </a:rPr>
              <a:t/>
            </a:r>
            <a:br>
              <a:rPr lang="zh-CN" altLang="en-US" sz="1800" smtClean="0">
                <a:ea typeface="宋体" pitchFamily="2" charset="-122"/>
              </a:rPr>
            </a:br>
            <a:r>
              <a:rPr lang="en-US" altLang="zh-CN" sz="1800" smtClean="0">
                <a:ea typeface="宋体" pitchFamily="2" charset="-122"/>
              </a:rPr>
              <a:t>2. </a:t>
            </a:r>
            <a:r>
              <a:rPr lang="zh-CN" sz="1800" smtClean="0">
                <a:ea typeface="宋体" pitchFamily="2" charset="-122"/>
              </a:rPr>
              <a:t>课题要有可发展性。课题可发展性对高水平论文的持续产出具有极大作用。作为新兴研究领域，该理论本身有许多尚待研究之处，同时该理论也可用来解决最优化方面的问题。反之，有人由于所接触的问题已处于该研究分支的末端，即使在该点上有所突破，也难持续发展。 </a:t>
            </a:r>
            <a:r>
              <a:rPr lang="zh-CN" altLang="en-US" sz="1800" smtClean="0">
                <a:ea typeface="宋体" pitchFamily="2" charset="-122"/>
              </a:rPr>
              <a:t/>
            </a:r>
            <a:br>
              <a:rPr lang="zh-CN" altLang="en-US" sz="1800" smtClean="0">
                <a:ea typeface="宋体" pitchFamily="2" charset="-122"/>
              </a:rPr>
            </a:br>
            <a:r>
              <a:rPr lang="zh-CN" altLang="en-US" sz="1800" smtClean="0">
                <a:ea typeface="宋体" pitchFamily="2" charset="-122"/>
              </a:rPr>
              <a:t/>
            </a:r>
            <a:br>
              <a:rPr lang="zh-CN" altLang="en-US" sz="1800" smtClean="0">
                <a:ea typeface="宋体" pitchFamily="2" charset="-122"/>
              </a:rPr>
            </a:br>
            <a:r>
              <a:rPr lang="en-US" altLang="zh-CN" sz="1800" smtClean="0">
                <a:ea typeface="宋体" pitchFamily="2" charset="-122"/>
              </a:rPr>
              <a:t>3. </a:t>
            </a:r>
            <a:r>
              <a:rPr lang="zh-CN" sz="1800" smtClean="0">
                <a:ea typeface="宋体" pitchFamily="2" charset="-122"/>
              </a:rPr>
              <a:t>借助工具选题：①查阅有关领域的检索工具；②了解</a:t>
            </a:r>
            <a:r>
              <a:rPr lang="en-US" altLang="zh-CN" sz="1800" smtClean="0">
                <a:ea typeface="宋体" pitchFamily="2" charset="-122"/>
              </a:rPr>
              <a:t>SCI</a:t>
            </a:r>
            <a:r>
              <a:rPr lang="zh-CN" sz="1800" smtClean="0">
                <a:ea typeface="宋体" pitchFamily="2" charset="-122"/>
              </a:rPr>
              <a:t>收录期刊所反映的科技动态，③利用</a:t>
            </a:r>
            <a:r>
              <a:rPr lang="zh-CN" altLang="en-US" sz="1800" smtClean="0">
                <a:ea typeface="宋体" pitchFamily="2" charset="-122"/>
              </a:rPr>
              <a:t>图书馆</a:t>
            </a:r>
            <a:r>
              <a:rPr lang="zh-CN" sz="1800" smtClean="0">
                <a:ea typeface="宋体" pitchFamily="2" charset="-122"/>
              </a:rPr>
              <a:t>提供的选题工具帮助</a:t>
            </a:r>
            <a:r>
              <a:rPr lang="zh-CN" altLang="en-US" sz="1800" smtClean="0">
                <a:ea typeface="宋体" pitchFamily="2" charset="-122"/>
              </a:rPr>
              <a:t>选题</a:t>
            </a:r>
            <a:r>
              <a:rPr lang="zh-CN" sz="1800" smtClean="0">
                <a:ea typeface="宋体" pitchFamily="2" charset="-122"/>
              </a:rPr>
              <a:t>，例如，能对正在开展的工作进行量化分析以保证用户科学研究同科学发展趋向一致的</a:t>
            </a:r>
            <a:r>
              <a:rPr lang="en-US" altLang="zh-CN" sz="1800" smtClean="0">
                <a:ea typeface="宋体" pitchFamily="2" charset="-122"/>
              </a:rPr>
              <a:t>(Essential Science Indicators)</a:t>
            </a:r>
            <a:r>
              <a:rPr lang="zh-CN" sz="1800" smtClean="0">
                <a:ea typeface="宋体" pitchFamily="2" charset="-122"/>
              </a:rPr>
              <a:t>，介绍有关最杰出人物研究状况、有关领域研究热点和发展趋向的</a:t>
            </a:r>
            <a:r>
              <a:rPr lang="en-US" altLang="zh-CN" sz="1800" smtClean="0">
                <a:ea typeface="宋体" pitchFamily="2" charset="-122"/>
              </a:rPr>
              <a:t>(ISI Highly Cited.com)</a:t>
            </a:r>
            <a:r>
              <a:rPr lang="zh-CN" sz="1800" smtClean="0">
                <a:ea typeface="宋体" pitchFamily="2" charset="-122"/>
              </a:rPr>
              <a:t>；④利用网上数据库了解国际学术研究动态及有关资料。</a:t>
            </a:r>
            <a:endParaRPr lang="zh-CN" altLang="en-US" smtClean="0">
              <a:ea typeface="宋体"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1"/>
          </p:nvPr>
        </p:nvSpPr>
        <p:spPr/>
        <p:txBody>
          <a:bodyPr/>
          <a:lstStyle/>
          <a:p>
            <a:pPr>
              <a:defRPr/>
            </a:pPr>
            <a:fld id="{CE69228C-2BC0-492C-A48E-19D47A6359FC}" type="slidenum">
              <a:rPr lang="en-US" altLang="zh-CN" smtClean="0"/>
              <a:pPr>
                <a:defRPr/>
              </a:pPr>
              <a:t>3</a:t>
            </a:fld>
            <a:endParaRPr lang="en-US" altLang="zh-CN"/>
          </a:p>
        </p:txBody>
      </p:sp>
      <p:pic>
        <p:nvPicPr>
          <p:cNvPr id="84994" name="Picture 2"/>
          <p:cNvPicPr>
            <a:picLocks noGrp="1" noChangeAspect="1" noChangeArrowheads="1"/>
          </p:cNvPicPr>
          <p:nvPr>
            <p:ph idx="1"/>
          </p:nvPr>
        </p:nvPicPr>
        <p:blipFill>
          <a:blip r:embed="rId2"/>
          <a:srcRect/>
          <a:stretch>
            <a:fillRect/>
          </a:stretch>
        </p:blipFill>
        <p:spPr bwMode="auto">
          <a:xfrm>
            <a:off x="0" y="152400"/>
            <a:ext cx="6781800" cy="5943600"/>
          </a:xfrm>
          <a:prstGeom prst="rect">
            <a:avLst/>
          </a:prstGeom>
          <a:noFill/>
          <a:ln w="9525">
            <a:noFill/>
            <a:miter lim="800000"/>
            <a:headEnd/>
            <a:tailEnd/>
          </a:ln>
          <a:effectLst/>
        </p:spPr>
      </p:pic>
      <p:sp>
        <p:nvSpPr>
          <p:cNvPr id="8" name="圆角矩形 7"/>
          <p:cNvSpPr/>
          <p:nvPr/>
        </p:nvSpPr>
        <p:spPr bwMode="auto">
          <a:xfrm>
            <a:off x="0" y="4572000"/>
            <a:ext cx="2209800" cy="2286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pic>
        <p:nvPicPr>
          <p:cNvPr id="84995" name="Picture 3"/>
          <p:cNvPicPr>
            <a:picLocks noChangeAspect="1" noChangeArrowheads="1"/>
          </p:cNvPicPr>
          <p:nvPr/>
        </p:nvPicPr>
        <p:blipFill>
          <a:blip r:embed="rId3"/>
          <a:srcRect/>
          <a:stretch>
            <a:fillRect/>
          </a:stretch>
        </p:blipFill>
        <p:spPr bwMode="auto">
          <a:xfrm>
            <a:off x="1600200" y="228600"/>
            <a:ext cx="6153150" cy="6629400"/>
          </a:xfrm>
          <a:prstGeom prst="rect">
            <a:avLst/>
          </a:prstGeom>
          <a:noFill/>
          <a:ln w="9525">
            <a:noFill/>
            <a:miter lim="800000"/>
            <a:headEnd/>
            <a:tailEnd/>
          </a:ln>
          <a:effectLst/>
        </p:spPr>
      </p:pic>
      <p:sp>
        <p:nvSpPr>
          <p:cNvPr id="9" name="圆角矩形 8"/>
          <p:cNvSpPr/>
          <p:nvPr/>
        </p:nvSpPr>
        <p:spPr bwMode="auto">
          <a:xfrm>
            <a:off x="1676400" y="5486400"/>
            <a:ext cx="2743200" cy="3810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pic>
        <p:nvPicPr>
          <p:cNvPr id="84996" name="Picture 4"/>
          <p:cNvPicPr>
            <a:picLocks noChangeAspect="1" noChangeArrowheads="1"/>
          </p:cNvPicPr>
          <p:nvPr/>
        </p:nvPicPr>
        <p:blipFill>
          <a:blip r:embed="rId4"/>
          <a:srcRect/>
          <a:stretch>
            <a:fillRect/>
          </a:stretch>
        </p:blipFill>
        <p:spPr bwMode="auto">
          <a:xfrm>
            <a:off x="2473891" y="1143001"/>
            <a:ext cx="6670109" cy="5715000"/>
          </a:xfrm>
          <a:prstGeom prst="rect">
            <a:avLst/>
          </a:prstGeom>
          <a:noFill/>
          <a:ln w="9525">
            <a:noFill/>
            <a:miter lim="800000"/>
            <a:headEnd/>
            <a:tailEnd/>
          </a:ln>
          <a:effectLst/>
        </p:spPr>
      </p:pic>
      <p:sp>
        <p:nvSpPr>
          <p:cNvPr id="10" name="圆角矩形 9"/>
          <p:cNvSpPr/>
          <p:nvPr/>
        </p:nvSpPr>
        <p:spPr bwMode="auto">
          <a:xfrm>
            <a:off x="2514600" y="4876800"/>
            <a:ext cx="3124200" cy="2286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Effect transition="in" filter="blinds(horizontal)">
                                      <p:cBhvr>
                                        <p:cTn id="12" dur="500"/>
                                        <p:tgtEl>
                                          <p:spTgt spid="849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4996"/>
                                        </p:tgtEl>
                                        <p:attrNameLst>
                                          <p:attrName>style.visibility</p:attrName>
                                        </p:attrNameLst>
                                      </p:cBhvr>
                                      <p:to>
                                        <p:strVal val="visible"/>
                                      </p:to>
                                    </p:set>
                                    <p:animEffect transition="in" filter="blinds(horizontal)">
                                      <p:cBhvr>
                                        <p:cTn id="22" dur="500"/>
                                        <p:tgtEl>
                                          <p:spTgt spid="8499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609600"/>
            <a:ext cx="8229600" cy="808038"/>
          </a:xfrm>
        </p:spPr>
        <p:txBody>
          <a:bodyPr/>
          <a:lstStyle/>
          <a:p>
            <a:pPr eaLnBrk="1" hangingPunct="1"/>
            <a:r>
              <a:rPr lang="zh-CN" altLang="en-US" smtClean="0">
                <a:ea typeface="宋体" pitchFamily="2" charset="-122"/>
              </a:rPr>
              <a:t>论文的选题 </a:t>
            </a:r>
            <a:r>
              <a:rPr lang="en-US" altLang="zh-CN" smtClean="0">
                <a:latin typeface="Times" pitchFamily="18" charset="0"/>
                <a:ea typeface="宋体" pitchFamily="2" charset="-122"/>
              </a:rPr>
              <a:t>–</a:t>
            </a:r>
            <a:r>
              <a:rPr lang="en-US" altLang="zh-CN" smtClean="0">
                <a:ea typeface="宋体" pitchFamily="2" charset="-122"/>
              </a:rPr>
              <a:t> </a:t>
            </a:r>
            <a:r>
              <a:rPr lang="zh-CN" altLang="en-US" smtClean="0">
                <a:ea typeface="宋体" pitchFamily="2" charset="-122"/>
              </a:rPr>
              <a:t>成功的关键</a:t>
            </a:r>
          </a:p>
        </p:txBody>
      </p:sp>
      <p:sp>
        <p:nvSpPr>
          <p:cNvPr id="34819" name="Rectangle 3"/>
          <p:cNvSpPr>
            <a:spLocks noGrp="1" noChangeArrowheads="1"/>
          </p:cNvSpPr>
          <p:nvPr>
            <p:ph idx="1"/>
          </p:nvPr>
        </p:nvSpPr>
        <p:spPr>
          <a:xfrm>
            <a:off x="533400" y="1600200"/>
            <a:ext cx="8153400" cy="4343400"/>
          </a:xfrm>
        </p:spPr>
        <p:txBody>
          <a:bodyPr/>
          <a:lstStyle/>
          <a:p>
            <a:pPr eaLnBrk="1" hangingPunct="1">
              <a:lnSpc>
                <a:spcPct val="140000"/>
              </a:lnSpc>
              <a:buFontTx/>
              <a:buNone/>
            </a:pPr>
            <a:r>
              <a:rPr lang="zh-CN" altLang="en-US" smtClean="0">
                <a:solidFill>
                  <a:srgbClr val="236402"/>
                </a:solidFill>
                <a:ea typeface="宋体" pitchFamily="2" charset="-122"/>
              </a:rPr>
              <a:t>课题的调研</a:t>
            </a:r>
            <a:r>
              <a:rPr lang="en-US" altLang="zh-CN" smtClean="0">
                <a:solidFill>
                  <a:srgbClr val="236402"/>
                </a:solidFill>
                <a:ea typeface="宋体" pitchFamily="2" charset="-122"/>
              </a:rPr>
              <a:t>:</a:t>
            </a:r>
          </a:p>
          <a:p>
            <a:pPr eaLnBrk="1" hangingPunct="1">
              <a:lnSpc>
                <a:spcPct val="140000"/>
              </a:lnSpc>
              <a:buClr>
                <a:srgbClr val="236402"/>
              </a:buClr>
              <a:buSzPct val="60000"/>
              <a:buFont typeface="Wingdings" pitchFamily="2" charset="2"/>
              <a:buChar char="n"/>
            </a:pPr>
            <a:r>
              <a:rPr lang="zh-CN" altLang="en-US" sz="2000" smtClean="0">
                <a:ea typeface="宋体" pitchFamily="2" charset="-122"/>
              </a:rPr>
              <a:t>追踪溯源 </a:t>
            </a:r>
            <a:r>
              <a:rPr lang="en-US" altLang="zh-CN" sz="2000" smtClean="0">
                <a:ea typeface="宋体" pitchFamily="2" charset="-122"/>
              </a:rPr>
              <a:t>– </a:t>
            </a:r>
            <a:r>
              <a:rPr lang="zh-CN" altLang="en-US" sz="2000" smtClean="0">
                <a:ea typeface="宋体" pitchFamily="2" charset="-122"/>
              </a:rPr>
              <a:t>检索</a:t>
            </a:r>
            <a:r>
              <a:rPr lang="zh-CN" altLang="en-US" sz="2000" smtClean="0">
                <a:latin typeface="宋体" pitchFamily="2" charset="-122"/>
                <a:ea typeface="宋体" pitchFamily="2" charset="-122"/>
              </a:rPr>
              <a:t>某个课题的综述文献</a:t>
            </a:r>
          </a:p>
          <a:p>
            <a:pPr eaLnBrk="1" hangingPunct="1">
              <a:lnSpc>
                <a:spcPct val="140000"/>
              </a:lnSpc>
              <a:buClr>
                <a:srgbClr val="236402"/>
              </a:buClr>
              <a:buSzPct val="60000"/>
              <a:buFont typeface="Wingdings" pitchFamily="2" charset="2"/>
              <a:buChar char="n"/>
            </a:pPr>
            <a:r>
              <a:rPr lang="zh-CN" altLang="en-US" sz="2000" smtClean="0">
                <a:latin typeface="宋体" pitchFamily="2" charset="-122"/>
                <a:ea typeface="宋体" pitchFamily="2" charset="-122"/>
              </a:rPr>
              <a:t>快速锁定本课题相关的高影响力的论文</a:t>
            </a:r>
          </a:p>
          <a:p>
            <a:pPr eaLnBrk="1" hangingPunct="1">
              <a:lnSpc>
                <a:spcPct val="140000"/>
              </a:lnSpc>
              <a:buClr>
                <a:srgbClr val="236402"/>
              </a:buClr>
              <a:buSzPct val="60000"/>
              <a:buFont typeface="Wingdings" pitchFamily="2" charset="2"/>
              <a:buChar char="n"/>
            </a:pPr>
            <a:r>
              <a:rPr lang="zh-CN" altLang="en-US" sz="2000" smtClean="0">
                <a:ea typeface="宋体" pitchFamily="2" charset="-122"/>
              </a:rPr>
              <a:t>分析研究发展趋势</a:t>
            </a:r>
          </a:p>
          <a:p>
            <a:pPr eaLnBrk="1" hangingPunct="1">
              <a:lnSpc>
                <a:spcPct val="140000"/>
              </a:lnSpc>
              <a:buClr>
                <a:srgbClr val="236402"/>
              </a:buClr>
              <a:buSzPct val="60000"/>
              <a:buFont typeface="Wingdings" pitchFamily="2" charset="2"/>
              <a:buChar char="n"/>
            </a:pPr>
            <a:r>
              <a:rPr lang="zh-CN" altLang="en-US" sz="2000" smtClean="0">
                <a:latin typeface="宋体" pitchFamily="2" charset="-122"/>
                <a:ea typeface="宋体" pitchFamily="2" charset="-122"/>
              </a:rPr>
              <a:t>了解某特定课题在不同学科的分布情况</a:t>
            </a:r>
          </a:p>
          <a:p>
            <a:pPr eaLnBrk="1" hangingPunct="1">
              <a:lnSpc>
                <a:spcPct val="140000"/>
              </a:lnSpc>
              <a:buClr>
                <a:srgbClr val="236402"/>
              </a:buClr>
              <a:buSzPct val="60000"/>
              <a:buFont typeface="Wingdings" pitchFamily="2" charset="2"/>
              <a:buChar char="n"/>
            </a:pPr>
            <a:r>
              <a:rPr lang="zh-CN" altLang="en-US" sz="2000" smtClean="0">
                <a:ea typeface="宋体" pitchFamily="2" charset="-122"/>
              </a:rPr>
              <a:t>了解与自己研究方向有关的机构</a:t>
            </a:r>
          </a:p>
          <a:p>
            <a:pPr eaLnBrk="1" hangingPunct="1">
              <a:lnSpc>
                <a:spcPct val="140000"/>
              </a:lnSpc>
              <a:buClr>
                <a:srgbClr val="236402"/>
              </a:buClr>
              <a:buSzPct val="60000"/>
              <a:buFont typeface="Wingdings" pitchFamily="2" charset="2"/>
              <a:buChar char="n"/>
            </a:pPr>
            <a:r>
              <a:rPr lang="zh-CN" altLang="en-US" sz="2000" smtClean="0">
                <a:ea typeface="宋体" pitchFamily="2" charset="-122"/>
              </a:rPr>
              <a:t>密切关注在该研究领域的顶尖的研究小组所发表的论文</a:t>
            </a:r>
          </a:p>
          <a:p>
            <a:pPr eaLnBrk="1" hangingPunct="1">
              <a:lnSpc>
                <a:spcPct val="140000"/>
              </a:lnSpc>
              <a:buClr>
                <a:srgbClr val="236402"/>
              </a:buClr>
              <a:buSzPct val="60000"/>
              <a:buFont typeface="Wingdings" pitchFamily="2" charset="2"/>
              <a:buChar char="n"/>
            </a:pPr>
            <a:r>
              <a:rPr lang="en-US" altLang="zh-CN" sz="2000" smtClean="0">
                <a:latin typeface="微软雅黑" pitchFamily="34" charset="-122"/>
                <a:ea typeface="微软雅黑" pitchFamily="34" charset="-122"/>
              </a:rPr>
              <a:t>Cited reference search </a:t>
            </a:r>
            <a:r>
              <a:rPr lang="zh-CN" altLang="en-US" sz="2000" smtClean="0">
                <a:latin typeface="微软雅黑" pitchFamily="34" charset="-122"/>
                <a:ea typeface="微软雅黑" pitchFamily="34" charset="-122"/>
              </a:rPr>
              <a:t>帮助获取思路，激发研究思想</a:t>
            </a:r>
          </a:p>
          <a:p>
            <a:pPr eaLnBrk="1" hangingPunct="1">
              <a:lnSpc>
                <a:spcPct val="140000"/>
              </a:lnSpc>
            </a:pPr>
            <a:endParaRPr lang="zh-CN" altLang="en-US" sz="2000" smtClean="0">
              <a:latin typeface="微软雅黑" pitchFamily="34" charset="-122"/>
              <a:ea typeface="微软雅黑" pitchFamily="34" charset="-122"/>
            </a:endParaRPr>
          </a:p>
          <a:p>
            <a:pPr eaLnBrk="1" hangingPunct="1">
              <a:buFontTx/>
              <a:buNone/>
            </a:pPr>
            <a:endParaRPr lang="en-US" altLang="zh-CN" sz="200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0"/>
            <a:ext cx="7772400" cy="509587"/>
          </a:xfrm>
        </p:spPr>
        <p:txBody>
          <a:bodyPr/>
          <a:lstStyle/>
          <a:p>
            <a:r>
              <a:rPr lang="zh-CN" altLang="en-US" dirty="0" smtClean="0">
                <a:ea typeface="宋体" pitchFamily="2" charset="-122"/>
              </a:rPr>
              <a:t>全球气候变化对渔业资源影响的研究</a:t>
            </a:r>
          </a:p>
        </p:txBody>
      </p:sp>
      <p:sp>
        <p:nvSpPr>
          <p:cNvPr id="26627" name="Rectangle 3"/>
          <p:cNvSpPr>
            <a:spLocks noGrp="1" noChangeArrowheads="1"/>
          </p:cNvSpPr>
          <p:nvPr>
            <p:ph type="body" idx="1"/>
          </p:nvPr>
        </p:nvSpPr>
        <p:spPr>
          <a:xfrm>
            <a:off x="152400" y="1371600"/>
            <a:ext cx="8991600" cy="5486400"/>
          </a:xfrm>
        </p:spPr>
        <p:txBody>
          <a:bodyPr/>
          <a:lstStyle/>
          <a:p>
            <a:pPr>
              <a:lnSpc>
                <a:spcPct val="90000"/>
              </a:lnSpc>
            </a:pPr>
            <a:endParaRPr lang="zh-CN" altLang="en-US" sz="1800" dirty="0" smtClean="0">
              <a:solidFill>
                <a:schemeClr val="bg2"/>
              </a:solidFill>
              <a:ea typeface="宋体" pitchFamily="2" charset="-122"/>
            </a:endParaRPr>
          </a:p>
        </p:txBody>
      </p:sp>
      <p:pic>
        <p:nvPicPr>
          <p:cNvPr id="89090" name="Picture 2"/>
          <p:cNvPicPr>
            <a:picLocks noChangeAspect="1" noChangeArrowheads="1"/>
          </p:cNvPicPr>
          <p:nvPr/>
        </p:nvPicPr>
        <p:blipFill>
          <a:blip r:embed="rId2"/>
          <a:srcRect/>
          <a:stretch>
            <a:fillRect/>
          </a:stretch>
        </p:blipFill>
        <p:spPr bwMode="auto">
          <a:xfrm>
            <a:off x="152400" y="609600"/>
            <a:ext cx="8343900" cy="8870950"/>
          </a:xfrm>
          <a:prstGeom prst="rect">
            <a:avLst/>
          </a:prstGeom>
          <a:noFill/>
          <a:ln w="9525">
            <a:noFill/>
            <a:miter lim="800000"/>
            <a:headEnd/>
            <a:tailEnd/>
          </a:ln>
          <a:effectLst/>
        </p:spPr>
      </p:pic>
      <p:sp>
        <p:nvSpPr>
          <p:cNvPr id="5" name="圆角矩形 4"/>
          <p:cNvSpPr/>
          <p:nvPr/>
        </p:nvSpPr>
        <p:spPr bwMode="auto">
          <a:xfrm>
            <a:off x="685800" y="3962400"/>
            <a:ext cx="4495800" cy="381000"/>
          </a:xfrm>
          <a:prstGeom prst="roundRect">
            <a:avLst/>
          </a:prstGeom>
          <a:noFill/>
          <a:ln w="2857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
        <p:nvSpPr>
          <p:cNvPr id="6" name="圆角矩形 5"/>
          <p:cNvSpPr/>
          <p:nvPr/>
        </p:nvSpPr>
        <p:spPr bwMode="auto">
          <a:xfrm>
            <a:off x="762000" y="4800600"/>
            <a:ext cx="4495800" cy="304800"/>
          </a:xfrm>
          <a:prstGeom prst="roundRect">
            <a:avLst/>
          </a:prstGeom>
          <a:noFill/>
          <a:ln w="2857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
        <p:nvSpPr>
          <p:cNvPr id="7" name="圆角矩形 6"/>
          <p:cNvSpPr/>
          <p:nvPr/>
        </p:nvSpPr>
        <p:spPr bwMode="auto">
          <a:xfrm>
            <a:off x="3429000" y="1143000"/>
            <a:ext cx="5257800" cy="2438400"/>
          </a:xfrm>
          <a:prstGeom prst="roundRect">
            <a:avLst/>
          </a:pr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zh-CN" altLang="en-US" dirty="0" smtClean="0"/>
              <a:t>在</a:t>
            </a:r>
            <a:r>
              <a:rPr lang="en-US" altLang="zh-CN" dirty="0" smtClean="0"/>
              <a:t>20</a:t>
            </a:r>
            <a:r>
              <a:rPr lang="zh-CN" altLang="en-US" dirty="0" smtClean="0"/>
              <a:t>世纪，气候变化改变了海洋环境，</a:t>
            </a:r>
            <a:endParaRPr lang="en-US" altLang="zh-CN" dirty="0" smtClean="0"/>
          </a:p>
          <a:p>
            <a:r>
              <a:rPr lang="zh-CN" altLang="en-US" dirty="0" smtClean="0"/>
              <a:t>海洋变得更暖和、分层更多、酸性增加。</a:t>
            </a:r>
            <a:endParaRPr lang="en-US" altLang="zh-CN" dirty="0" smtClean="0"/>
          </a:p>
          <a:p>
            <a:r>
              <a:rPr lang="zh-CN" altLang="en-US" dirty="0" smtClean="0"/>
              <a:t>这些变化影响了鱼群的生产和分布。</a:t>
            </a:r>
            <a:endParaRPr lang="en-US" altLang="zh-CN" dirty="0" smtClean="0"/>
          </a:p>
          <a:p>
            <a:r>
              <a:rPr lang="zh-CN" altLang="en-US" dirty="0" smtClean="0"/>
              <a:t>因鱼群产出量降低和分布变化</a:t>
            </a:r>
            <a:endParaRPr lang="en-US" altLang="zh-CN" dirty="0" smtClean="0"/>
          </a:p>
          <a:p>
            <a:r>
              <a:rPr lang="zh-CN" altLang="en-US" dirty="0" smtClean="0"/>
              <a:t>所带来的经济后果非常严重，</a:t>
            </a:r>
            <a:endParaRPr lang="en-US" altLang="zh-CN" dirty="0" smtClean="0"/>
          </a:p>
          <a:p>
            <a:r>
              <a:rPr lang="zh-CN" altLang="en-US" dirty="0" smtClean="0"/>
              <a:t>最终会导致世界几百万人口收入减少、营养不良。</a:t>
            </a:r>
          </a:p>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blinds(horizontal)">
                                      <p:cBhvr>
                                        <p:cTn id="7" dur="500"/>
                                        <p:tgtEl>
                                          <p:spTgt spid="890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374650" y="0"/>
            <a:ext cx="8394700" cy="7118350"/>
          </a:xfrm>
          <a:prstGeom prst="rect">
            <a:avLst/>
          </a:prstGeom>
          <a:noFill/>
          <a:ln w="9525">
            <a:noFill/>
            <a:miter lim="800000"/>
            <a:headEnd/>
            <a:tailEnd/>
          </a:ln>
          <a:effectLst/>
        </p:spPr>
      </p:pic>
      <p:cxnSp>
        <p:nvCxnSpPr>
          <p:cNvPr id="12" name="AutoShape 4"/>
          <p:cNvCxnSpPr>
            <a:cxnSpLocks noChangeShapeType="1"/>
            <a:stCxn id="62468" idx="3"/>
            <a:endCxn id="53253" idx="0"/>
          </p:cNvCxnSpPr>
          <p:nvPr/>
        </p:nvCxnSpPr>
        <p:spPr bwMode="auto">
          <a:xfrm>
            <a:off x="6945313" y="1181100"/>
            <a:ext cx="513556" cy="1714500"/>
          </a:xfrm>
          <a:prstGeom prst="bentConnector2">
            <a:avLst/>
          </a:prstGeom>
          <a:noFill/>
          <a:ln w="25400" cap="rnd">
            <a:solidFill>
              <a:schemeClr val="tx2"/>
            </a:solidFill>
            <a:round/>
            <a:headEnd/>
            <a:tailEnd/>
          </a:ln>
        </p:spPr>
      </p:cxnSp>
      <p:sp>
        <p:nvSpPr>
          <p:cNvPr id="62468" name="Rectangle 3"/>
          <p:cNvSpPr>
            <a:spLocks noChangeArrowheads="1"/>
          </p:cNvSpPr>
          <p:nvPr/>
        </p:nvSpPr>
        <p:spPr bwMode="auto">
          <a:xfrm>
            <a:off x="762000" y="990600"/>
            <a:ext cx="6183313" cy="381000"/>
          </a:xfrm>
          <a:prstGeom prst="rect">
            <a:avLst/>
          </a:prstGeom>
          <a:noFill/>
          <a:ln w="25400" cap="rnd">
            <a:solidFill>
              <a:schemeClr val="tx2"/>
            </a:solidFill>
            <a:round/>
            <a:headEnd/>
            <a:tailEnd/>
          </a:ln>
        </p:spPr>
        <p:txBody>
          <a:bodyPr wrap="none" anchor="ctr"/>
          <a:lstStyle/>
          <a:p>
            <a:endParaRPr lang="zh-CN" altLang="en-US"/>
          </a:p>
        </p:txBody>
      </p:sp>
      <p:sp>
        <p:nvSpPr>
          <p:cNvPr id="53253" name="Rectangle 5"/>
          <p:cNvSpPr>
            <a:spLocks noChangeArrowheads="1"/>
          </p:cNvSpPr>
          <p:nvPr/>
        </p:nvSpPr>
        <p:spPr bwMode="auto">
          <a:xfrm>
            <a:off x="6248400" y="2895600"/>
            <a:ext cx="2420937" cy="522287"/>
          </a:xfrm>
          <a:prstGeom prst="rect">
            <a:avLst/>
          </a:prstGeom>
          <a:gradFill>
            <a:gsLst>
              <a:gs pos="0">
                <a:srgbClr val="FF6600"/>
              </a:gs>
              <a:gs pos="50000">
                <a:schemeClr val="bg1"/>
              </a:gs>
              <a:gs pos="100000">
                <a:srgbClr val="FF6600"/>
              </a:gs>
            </a:gsLst>
            <a:lin ang="5400000" scaled="1"/>
          </a:gradFill>
          <a:ln w="9525" cap="rnd">
            <a:solidFill>
              <a:schemeClr val="tx2"/>
            </a:solidFill>
            <a:round/>
            <a:headEnd/>
            <a:tailEnd/>
          </a:ln>
        </p:spPr>
        <p:txBody>
          <a:bodyPr wrap="none" anchor="ctr"/>
          <a:lstStyle/>
          <a:p>
            <a:pPr>
              <a:defRPr/>
            </a:pPr>
            <a:r>
              <a:rPr lang="zh-CN" altLang="en-US">
                <a:ea typeface="宋体" pitchFamily="2" charset="-122"/>
              </a:rPr>
              <a:t>输入关键词</a:t>
            </a:r>
          </a:p>
        </p:txBody>
      </p:sp>
      <p:sp>
        <p:nvSpPr>
          <p:cNvPr id="62470" name="Line 6"/>
          <p:cNvSpPr>
            <a:spLocks noChangeShapeType="1"/>
          </p:cNvSpPr>
          <p:nvPr/>
        </p:nvSpPr>
        <p:spPr bwMode="auto">
          <a:xfrm flipH="1">
            <a:off x="7467600" y="3429000"/>
            <a:ext cx="0" cy="595313"/>
          </a:xfrm>
          <a:prstGeom prst="line">
            <a:avLst/>
          </a:prstGeom>
          <a:noFill/>
          <a:ln w="38100">
            <a:solidFill>
              <a:srgbClr val="FF6600"/>
            </a:solidFill>
            <a:round/>
            <a:headEnd/>
            <a:tailEnd type="triangle" w="med" len="med"/>
          </a:ln>
        </p:spPr>
        <p:txBody>
          <a:bodyPr/>
          <a:lstStyle/>
          <a:p>
            <a:endParaRPr lang="zh-CN" altLang="en-US"/>
          </a:p>
        </p:txBody>
      </p:sp>
      <p:sp>
        <p:nvSpPr>
          <p:cNvPr id="16" name="Rectangle 7"/>
          <p:cNvSpPr>
            <a:spLocks noChangeArrowheads="1"/>
          </p:cNvSpPr>
          <p:nvPr/>
        </p:nvSpPr>
        <p:spPr bwMode="auto">
          <a:xfrm>
            <a:off x="3059113" y="4075113"/>
            <a:ext cx="6008687" cy="669925"/>
          </a:xfrm>
          <a:prstGeom prst="rect">
            <a:avLst/>
          </a:prstGeom>
          <a:gradFill>
            <a:gsLst>
              <a:gs pos="0">
                <a:srgbClr val="FF6600"/>
              </a:gs>
              <a:gs pos="50000">
                <a:schemeClr val="bg1"/>
              </a:gs>
              <a:gs pos="100000">
                <a:srgbClr val="FF6600"/>
              </a:gs>
            </a:gsLst>
            <a:lin ang="5400000" scaled="1"/>
          </a:gradFill>
          <a:ln w="9525" cap="rnd">
            <a:solidFill>
              <a:schemeClr val="tx2"/>
            </a:solidFill>
            <a:round/>
            <a:headEnd/>
            <a:tailEnd/>
          </a:ln>
        </p:spPr>
        <p:txBody>
          <a:bodyPr wrap="none" anchor="ctr"/>
          <a:lstStyle/>
          <a:p>
            <a:pPr>
              <a:defRPr/>
            </a:pPr>
            <a:r>
              <a:rPr lang="zh-CN" altLang="en-US" dirty="0">
                <a:ea typeface="宋体" pitchFamily="2" charset="-122"/>
              </a:rPr>
              <a:t>检索</a:t>
            </a:r>
            <a:r>
              <a:rPr lang="zh-CN" altLang="en-US" dirty="0" smtClean="0">
                <a:ea typeface="宋体" pitchFamily="2" charset="-122"/>
              </a:rPr>
              <a:t>课题</a:t>
            </a:r>
            <a:r>
              <a:rPr lang="en-US" altLang="zh-CN" dirty="0" smtClean="0"/>
              <a:t> "climate change" same fish*</a:t>
            </a:r>
            <a:endParaRPr lang="en-US" altLang="zh-CN" dirty="0">
              <a:ea typeface="宋体" pitchFamily="2" charset="-122"/>
            </a:endParaRPr>
          </a:p>
        </p:txBody>
      </p:sp>
      <p:sp>
        <p:nvSpPr>
          <p:cNvPr id="18" name="Oval 9"/>
          <p:cNvSpPr>
            <a:spLocks noChangeArrowheads="1"/>
          </p:cNvSpPr>
          <p:nvPr/>
        </p:nvSpPr>
        <p:spPr bwMode="auto">
          <a:xfrm flipV="1">
            <a:off x="1219200" y="2438400"/>
            <a:ext cx="838200" cy="381000"/>
          </a:xfrm>
          <a:prstGeom prst="ellipse">
            <a:avLst/>
          </a:prstGeom>
          <a:noFill/>
          <a:ln w="25400" cap="rnd">
            <a:solidFill>
              <a:schemeClr val="tx2"/>
            </a:solidFill>
            <a:round/>
            <a:headEnd/>
            <a:tailEnd/>
          </a:ln>
        </p:spPr>
        <p:txBody>
          <a:bodyPr wrap="none" anchor="ctr"/>
          <a:lstStyle/>
          <a:p>
            <a:endParaRPr lang="zh-CN" altLang="en-US"/>
          </a:p>
        </p:txBody>
      </p:sp>
      <p:sp>
        <p:nvSpPr>
          <p:cNvPr id="19" name="Rectangle 3"/>
          <p:cNvSpPr>
            <a:spLocks noChangeArrowheads="1"/>
          </p:cNvSpPr>
          <p:nvPr/>
        </p:nvSpPr>
        <p:spPr bwMode="auto">
          <a:xfrm>
            <a:off x="1295400" y="3429000"/>
            <a:ext cx="304800" cy="228600"/>
          </a:xfrm>
          <a:prstGeom prst="rect">
            <a:avLst/>
          </a:prstGeom>
          <a:noFill/>
          <a:ln w="25400" cap="rnd">
            <a:solidFill>
              <a:schemeClr val="tx2"/>
            </a:solidFill>
            <a:round/>
            <a:headEnd/>
            <a:tailEnd/>
          </a:ln>
        </p:spPr>
        <p:txBody>
          <a:bodyPr wrap="none" anchor="ctr"/>
          <a:lstStyle/>
          <a:p>
            <a:endParaRPr lang="zh-CN" altLang="en-US"/>
          </a:p>
        </p:txBody>
      </p:sp>
      <p:sp>
        <p:nvSpPr>
          <p:cNvPr id="14" name="Rectangle 3"/>
          <p:cNvSpPr>
            <a:spLocks noChangeArrowheads="1"/>
          </p:cNvSpPr>
          <p:nvPr/>
        </p:nvSpPr>
        <p:spPr bwMode="auto">
          <a:xfrm>
            <a:off x="1295400" y="4038600"/>
            <a:ext cx="381000" cy="304800"/>
          </a:xfrm>
          <a:prstGeom prst="rect">
            <a:avLst/>
          </a:prstGeom>
          <a:noFill/>
          <a:ln w="25400" cap="rnd">
            <a:solidFill>
              <a:schemeClr val="tx2"/>
            </a:solidFill>
            <a:round/>
            <a:headEnd/>
            <a:tailEnd/>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srcRect/>
          <a:stretch>
            <a:fillRect/>
          </a:stretch>
        </p:blipFill>
        <p:spPr bwMode="auto">
          <a:xfrm>
            <a:off x="304800" y="0"/>
            <a:ext cx="8321675" cy="6997700"/>
          </a:xfrm>
          <a:prstGeom prst="rect">
            <a:avLst/>
          </a:prstGeom>
          <a:noFill/>
          <a:ln w="9525">
            <a:noFill/>
            <a:miter lim="800000"/>
            <a:headEnd/>
            <a:tailEnd/>
          </a:ln>
          <a:effectLst/>
        </p:spPr>
      </p:pic>
      <p:sp>
        <p:nvSpPr>
          <p:cNvPr id="12" name="Oval 9"/>
          <p:cNvSpPr>
            <a:spLocks noChangeArrowheads="1"/>
          </p:cNvSpPr>
          <p:nvPr/>
        </p:nvSpPr>
        <p:spPr bwMode="auto">
          <a:xfrm flipV="1">
            <a:off x="914400" y="838200"/>
            <a:ext cx="500063" cy="304800"/>
          </a:xfrm>
          <a:prstGeom prst="ellipse">
            <a:avLst/>
          </a:prstGeom>
          <a:noFill/>
          <a:ln w="38100" algn="ctr">
            <a:solidFill>
              <a:srgbClr val="FF6600"/>
            </a:solidFill>
            <a:round/>
            <a:headEnd/>
            <a:tailEnd/>
          </a:ln>
        </p:spPr>
        <p:txBody>
          <a:bodyPr rot="10800000" wrap="none" anchor="ctr"/>
          <a:lstStyle/>
          <a:p>
            <a:endParaRPr lang="zh-CN" altLang="en-US">
              <a:latin typeface="Impact" pitchFamily="34" charset="0"/>
            </a:endParaRPr>
          </a:p>
        </p:txBody>
      </p:sp>
      <p:sp>
        <p:nvSpPr>
          <p:cNvPr id="13" name="矩形 12"/>
          <p:cNvSpPr/>
          <p:nvPr/>
        </p:nvSpPr>
        <p:spPr bwMode="auto">
          <a:xfrm>
            <a:off x="2195513" y="5013325"/>
            <a:ext cx="6915150" cy="1785938"/>
          </a:xfrm>
          <a:prstGeom prst="rect">
            <a:avLst/>
          </a:prstGeom>
          <a:gradFill>
            <a:gsLst>
              <a:gs pos="0">
                <a:srgbClr val="FF6600"/>
              </a:gs>
              <a:gs pos="50000">
                <a:schemeClr val="bg1"/>
              </a:gs>
              <a:gs pos="100000">
                <a:srgbClr val="FF6600"/>
              </a:gs>
            </a:gsLst>
            <a:lin ang="5400000" scaled="1"/>
          </a:gradFill>
          <a:ln w="9525" cap="flat" cmpd="sng" algn="ctr">
            <a:solidFill>
              <a:schemeClr val="tx2"/>
            </a:solidFill>
            <a:prstDash val="solid"/>
            <a:round/>
            <a:headEnd type="none" w="med" len="med"/>
            <a:tailEnd type="none" w="med" len="med"/>
          </a:ln>
          <a:effectLst>
            <a:outerShdw blurRad="63500" sx="102000" sy="102000" algn="ctr" rotWithShape="0">
              <a:prstClr val="black">
                <a:alpha val="40000"/>
              </a:prstClr>
            </a:outerShdw>
          </a:effectLst>
        </p:spPr>
        <p:txBody>
          <a:bodyPr lIns="0" tIns="0" rIns="182880" bIns="0"/>
          <a:lstStyle/>
          <a:p>
            <a:pPr>
              <a:spcBef>
                <a:spcPct val="50000"/>
              </a:spcBef>
              <a:buFont typeface="Wingdings" pitchFamily="2" charset="2"/>
              <a:buChar char="Ø"/>
              <a:defRPr/>
            </a:pPr>
            <a:r>
              <a:rPr lang="zh-CN" altLang="en-US" sz="2000" dirty="0">
                <a:latin typeface="黑体" pitchFamily="2" charset="-122"/>
                <a:ea typeface="黑体" pitchFamily="2" charset="-122"/>
              </a:rPr>
              <a:t> 如何快速定位研究领域中高影响力的论文？</a:t>
            </a:r>
            <a:endParaRPr lang="en-US" altLang="zh-CN" sz="2000" dirty="0">
              <a:latin typeface="黑体" pitchFamily="2" charset="-122"/>
              <a:ea typeface="黑体" pitchFamily="2" charset="-122"/>
            </a:endParaRPr>
          </a:p>
          <a:p>
            <a:pPr>
              <a:spcBef>
                <a:spcPct val="50000"/>
              </a:spcBef>
              <a:buFont typeface="Wingdings" pitchFamily="2" charset="2"/>
              <a:buChar char="Ø"/>
              <a:defRPr/>
            </a:pPr>
            <a:r>
              <a:rPr lang="zh-CN" altLang="en-US" sz="2000" dirty="0">
                <a:latin typeface="黑体" pitchFamily="2" charset="-122"/>
                <a:ea typeface="黑体" pitchFamily="2" charset="-122"/>
              </a:rPr>
              <a:t>如何从检索结果中找到某个学科的相关论文？</a:t>
            </a:r>
            <a:endParaRPr lang="en-US" altLang="zh-CN" sz="2000" dirty="0">
              <a:latin typeface="黑体" pitchFamily="2" charset="-122"/>
              <a:ea typeface="黑体" pitchFamily="2" charset="-122"/>
            </a:endParaRPr>
          </a:p>
          <a:p>
            <a:pPr>
              <a:spcBef>
                <a:spcPct val="50000"/>
              </a:spcBef>
              <a:buFont typeface="Wingdings" pitchFamily="2" charset="2"/>
              <a:buChar char="Ø"/>
              <a:defRPr/>
            </a:pPr>
            <a:r>
              <a:rPr lang="zh-CN" altLang="en-US" sz="2000" dirty="0">
                <a:latin typeface="黑体" pitchFamily="2" charset="-122"/>
                <a:ea typeface="黑体" pitchFamily="2" charset="-122"/>
              </a:rPr>
              <a:t> 如何准确找到研究领域中的综述性文献？</a:t>
            </a:r>
            <a:endParaRPr lang="en-US" altLang="zh-CN" sz="2000" dirty="0">
              <a:latin typeface="黑体" pitchFamily="2" charset="-122"/>
              <a:ea typeface="黑体" pitchFamily="2" charset="-122"/>
            </a:endParaRPr>
          </a:p>
          <a:p>
            <a:pPr>
              <a:spcBef>
                <a:spcPct val="50000"/>
              </a:spcBef>
              <a:buFont typeface="Wingdings" pitchFamily="2" charset="2"/>
              <a:buChar char="Ø"/>
              <a:defRPr/>
            </a:pPr>
            <a:r>
              <a:rPr lang="zh-CN" altLang="en-US" sz="2000" dirty="0">
                <a:latin typeface="黑体" pitchFamily="2" charset="-122"/>
                <a:ea typeface="黑体" pitchFamily="2" charset="-122"/>
              </a:rPr>
              <a:t> 如何查找与我课题最相关的课题组网站及研究者博客？</a:t>
            </a:r>
            <a:endParaRPr lang="en-US" altLang="zh-CN" sz="2000" dirty="0">
              <a:latin typeface="黑体" pitchFamily="2" charset="-122"/>
              <a:ea typeface="黑体" pitchFamily="2" charset="-122"/>
            </a:endParaRPr>
          </a:p>
          <a:p>
            <a:pPr>
              <a:spcBef>
                <a:spcPct val="50000"/>
              </a:spcBef>
              <a:defRPr/>
            </a:pPr>
            <a:endParaRPr lang="zh-CN" altLang="en-US" sz="2400" dirty="0">
              <a:ea typeface="宋体" pitchFamily="2" charset="-122"/>
            </a:endParaRPr>
          </a:p>
        </p:txBody>
      </p:sp>
      <p:sp>
        <p:nvSpPr>
          <p:cNvPr id="15" name="Rectangle 9"/>
          <p:cNvSpPr>
            <a:spLocks noChangeArrowheads="1"/>
          </p:cNvSpPr>
          <p:nvPr/>
        </p:nvSpPr>
        <p:spPr bwMode="auto">
          <a:xfrm>
            <a:off x="304800" y="1143000"/>
            <a:ext cx="1785938" cy="4464050"/>
          </a:xfrm>
          <a:prstGeom prst="rect">
            <a:avLst/>
          </a:prstGeom>
          <a:noFill/>
          <a:ln w="31750">
            <a:solidFill>
              <a:srgbClr val="FF6600"/>
            </a:solidFill>
            <a:miter lim="800000"/>
            <a:headEnd/>
            <a:tailEnd/>
          </a:ln>
        </p:spPr>
        <p:txBody>
          <a:bodyPr wrap="none" anchor="ctr"/>
          <a:lstStyle/>
          <a:p>
            <a:pPr>
              <a:lnSpc>
                <a:spcPct val="120000"/>
              </a:lnSpc>
            </a:pPr>
            <a:endParaRPr lang="zh-CN" altLang="en-US" sz="2000" b="1"/>
          </a:p>
        </p:txBody>
      </p:sp>
      <p:sp>
        <p:nvSpPr>
          <p:cNvPr id="16" name="Rectangle 9"/>
          <p:cNvSpPr>
            <a:spLocks noChangeArrowheads="1"/>
          </p:cNvSpPr>
          <p:nvPr/>
        </p:nvSpPr>
        <p:spPr bwMode="auto">
          <a:xfrm>
            <a:off x="6553200" y="838200"/>
            <a:ext cx="2176462" cy="287337"/>
          </a:xfrm>
          <a:prstGeom prst="rect">
            <a:avLst/>
          </a:prstGeom>
          <a:noFill/>
          <a:ln w="31750">
            <a:solidFill>
              <a:srgbClr val="FF6600"/>
            </a:solidFill>
            <a:miter lim="800000"/>
            <a:headEnd/>
            <a:tailEnd/>
          </a:ln>
        </p:spPr>
        <p:txBody>
          <a:bodyPr wrap="none" anchor="ctr"/>
          <a:lstStyle/>
          <a:p>
            <a:pPr>
              <a:lnSpc>
                <a:spcPct val="120000"/>
              </a:lnSpc>
            </a:pPr>
            <a:endParaRPr lang="zh-CN" altLang="en-US" sz="2000" b="1"/>
          </a:p>
        </p:txBody>
      </p:sp>
      <p:sp>
        <p:nvSpPr>
          <p:cNvPr id="18" name="Rectangle 9"/>
          <p:cNvSpPr>
            <a:spLocks noChangeArrowheads="1"/>
          </p:cNvSpPr>
          <p:nvPr/>
        </p:nvSpPr>
        <p:spPr bwMode="auto">
          <a:xfrm>
            <a:off x="7239000" y="1143000"/>
            <a:ext cx="1425575" cy="304800"/>
          </a:xfrm>
          <a:prstGeom prst="rect">
            <a:avLst/>
          </a:prstGeom>
          <a:noFill/>
          <a:ln w="31750">
            <a:solidFill>
              <a:srgbClr val="FF6600"/>
            </a:solidFill>
            <a:miter lim="800000"/>
            <a:headEnd/>
            <a:tailEnd/>
          </a:ln>
        </p:spPr>
        <p:txBody>
          <a:bodyPr wrap="none" anchor="ctr"/>
          <a:lstStyle/>
          <a:p>
            <a:pPr>
              <a:lnSpc>
                <a:spcPct val="120000"/>
              </a:lnSpc>
            </a:pPr>
            <a:endParaRPr lang="zh-CN" altLang="en-US" sz="2000" b="1"/>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blinds(horizontal)">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152400" y="0"/>
            <a:ext cx="8474075" cy="6997700"/>
          </a:xfrm>
          <a:prstGeom prst="rect">
            <a:avLst/>
          </a:prstGeom>
          <a:noFill/>
          <a:ln w="9525">
            <a:noFill/>
            <a:miter lim="800000"/>
            <a:headEnd/>
            <a:tailEnd/>
          </a:ln>
          <a:effectLst/>
        </p:spPr>
      </p:pic>
      <p:sp>
        <p:nvSpPr>
          <p:cNvPr id="11" name="圆角矩形 10"/>
          <p:cNvSpPr>
            <a:spLocks noChangeArrowheads="1"/>
          </p:cNvSpPr>
          <p:nvPr/>
        </p:nvSpPr>
        <p:spPr bwMode="auto">
          <a:xfrm>
            <a:off x="152400" y="1752600"/>
            <a:ext cx="1676400" cy="12954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7" name="TextBox 16"/>
          <p:cNvSpPr txBox="1"/>
          <p:nvPr/>
        </p:nvSpPr>
        <p:spPr>
          <a:xfrm>
            <a:off x="3581400" y="0"/>
            <a:ext cx="3124200"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algn="ctr" eaLnBrk="0" hangingPunct="0">
              <a:defRPr/>
            </a:pPr>
            <a:r>
              <a:rPr lang="zh-CN" altLang="en-US" sz="2000" dirty="0">
                <a:latin typeface="黑体" pitchFamily="2" charset="-122"/>
                <a:ea typeface="黑体" pitchFamily="2" charset="-122"/>
              </a:rPr>
              <a:t>快速锁定特定学科领域论文</a:t>
            </a:r>
          </a:p>
        </p:txBody>
      </p:sp>
      <p:pic>
        <p:nvPicPr>
          <p:cNvPr id="93186" name="Picture 2"/>
          <p:cNvPicPr>
            <a:picLocks noChangeAspect="1" noChangeArrowheads="1"/>
          </p:cNvPicPr>
          <p:nvPr/>
        </p:nvPicPr>
        <p:blipFill>
          <a:blip r:embed="rId3"/>
          <a:srcRect/>
          <a:stretch>
            <a:fillRect/>
          </a:stretch>
        </p:blipFill>
        <p:spPr bwMode="auto">
          <a:xfrm>
            <a:off x="2057400" y="1485674"/>
            <a:ext cx="5794375" cy="5372326"/>
          </a:xfrm>
          <a:prstGeom prst="rect">
            <a:avLst/>
          </a:prstGeom>
          <a:noFill/>
          <a:ln w="9525">
            <a:noFill/>
            <a:miter lim="800000"/>
            <a:headEnd/>
            <a:tailEnd/>
          </a:ln>
          <a:effectLst/>
        </p:spPr>
      </p:pic>
      <p:sp>
        <p:nvSpPr>
          <p:cNvPr id="15" name="圆角矩形 14"/>
          <p:cNvSpPr/>
          <p:nvPr/>
        </p:nvSpPr>
        <p:spPr bwMode="auto">
          <a:xfrm>
            <a:off x="2133600" y="2514600"/>
            <a:ext cx="990600" cy="3048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pic>
        <p:nvPicPr>
          <p:cNvPr id="93188" name="Picture 4"/>
          <p:cNvPicPr>
            <a:picLocks noChangeAspect="1" noChangeArrowheads="1"/>
          </p:cNvPicPr>
          <p:nvPr/>
        </p:nvPicPr>
        <p:blipFill>
          <a:blip r:embed="rId4"/>
          <a:srcRect/>
          <a:stretch>
            <a:fillRect/>
          </a:stretch>
        </p:blipFill>
        <p:spPr bwMode="auto">
          <a:xfrm>
            <a:off x="2905125" y="1295400"/>
            <a:ext cx="6238875" cy="5791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3186"/>
                                        </p:tgtEl>
                                        <p:attrNameLst>
                                          <p:attrName>style.visibility</p:attrName>
                                        </p:attrNameLst>
                                      </p:cBhvr>
                                      <p:to>
                                        <p:strVal val="visible"/>
                                      </p:to>
                                    </p:set>
                                    <p:animEffect transition="in" filter="blinds(horizontal)">
                                      <p:cBhvr>
                                        <p:cTn id="17" dur="500"/>
                                        <p:tgtEl>
                                          <p:spTgt spid="9318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3188"/>
                                        </p:tgtEl>
                                        <p:attrNameLst>
                                          <p:attrName>style.visibility</p:attrName>
                                        </p:attrNameLst>
                                      </p:cBhvr>
                                      <p:to>
                                        <p:strVal val="visible"/>
                                      </p:to>
                                    </p:set>
                                    <p:animEffect transition="in" filter="blinds(horizontal)">
                                      <p:cBhvr>
                                        <p:cTn id="27"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a:stretch>
            <a:fillRect/>
          </a:stretch>
        </p:blipFill>
        <p:spPr bwMode="auto">
          <a:xfrm>
            <a:off x="152400" y="0"/>
            <a:ext cx="8461375" cy="7251700"/>
          </a:xfrm>
          <a:prstGeom prst="rect">
            <a:avLst/>
          </a:prstGeom>
          <a:noFill/>
          <a:ln w="9525">
            <a:noFill/>
            <a:miter lim="800000"/>
            <a:headEnd/>
            <a:tailEnd/>
          </a:ln>
          <a:effectLst/>
        </p:spPr>
      </p:pic>
      <p:sp>
        <p:nvSpPr>
          <p:cNvPr id="11" name="Line 5"/>
          <p:cNvSpPr>
            <a:spLocks noChangeShapeType="1"/>
          </p:cNvSpPr>
          <p:nvPr/>
        </p:nvSpPr>
        <p:spPr bwMode="auto">
          <a:xfrm flipV="1">
            <a:off x="762000" y="1752600"/>
            <a:ext cx="2667000" cy="1676400"/>
          </a:xfrm>
          <a:prstGeom prst="line">
            <a:avLst/>
          </a:prstGeom>
          <a:noFill/>
          <a:ln w="25400">
            <a:solidFill>
              <a:schemeClr val="tx2"/>
            </a:solidFill>
            <a:round/>
            <a:headEnd/>
            <a:tailEnd type="triangle" w="med" len="med"/>
          </a:ln>
        </p:spPr>
        <p:txBody>
          <a:bodyPr vert="eaVert" wrap="none" anchor="ctr"/>
          <a:lstStyle/>
          <a:p>
            <a:endParaRPr lang="zh-CN" altLang="en-US"/>
          </a:p>
        </p:txBody>
      </p:sp>
      <p:sp>
        <p:nvSpPr>
          <p:cNvPr id="14" name="Rectangle 9"/>
          <p:cNvSpPr>
            <a:spLocks noChangeArrowheads="1"/>
          </p:cNvSpPr>
          <p:nvPr/>
        </p:nvSpPr>
        <p:spPr bwMode="auto">
          <a:xfrm>
            <a:off x="3200400" y="1444625"/>
            <a:ext cx="3978275"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defRPr/>
            </a:pPr>
            <a:r>
              <a:rPr lang="zh-CN" altLang="en-US" sz="2000" dirty="0">
                <a:latin typeface="黑体" pitchFamily="2" charset="-122"/>
                <a:ea typeface="黑体" pitchFamily="2" charset="-122"/>
              </a:rPr>
              <a:t>快速检索到高影响力、最新的综述</a:t>
            </a:r>
            <a:endParaRPr lang="en-US" altLang="zh-CN" sz="2000" dirty="0">
              <a:latin typeface="黑体" pitchFamily="2" charset="-122"/>
              <a:ea typeface="黑体" pitchFamily="2" charset="-122"/>
            </a:endParaRPr>
          </a:p>
        </p:txBody>
      </p:sp>
      <p:sp>
        <p:nvSpPr>
          <p:cNvPr id="8" name="圆角矩形 7"/>
          <p:cNvSpPr>
            <a:spLocks noChangeArrowheads="1"/>
          </p:cNvSpPr>
          <p:nvPr/>
        </p:nvSpPr>
        <p:spPr bwMode="auto">
          <a:xfrm>
            <a:off x="0" y="3200400"/>
            <a:ext cx="1439862" cy="10668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9" name="圆角矩形 8"/>
          <p:cNvSpPr>
            <a:spLocks noChangeArrowheads="1"/>
          </p:cNvSpPr>
          <p:nvPr/>
        </p:nvSpPr>
        <p:spPr bwMode="auto">
          <a:xfrm>
            <a:off x="228600" y="3505200"/>
            <a:ext cx="800100" cy="2079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pic>
        <p:nvPicPr>
          <p:cNvPr id="94211" name="Picture 3"/>
          <p:cNvPicPr>
            <a:picLocks noChangeAspect="1" noChangeArrowheads="1"/>
          </p:cNvPicPr>
          <p:nvPr/>
        </p:nvPicPr>
        <p:blipFill>
          <a:blip r:embed="rId3"/>
          <a:srcRect/>
          <a:stretch>
            <a:fillRect/>
          </a:stretch>
        </p:blipFill>
        <p:spPr bwMode="auto">
          <a:xfrm>
            <a:off x="2133600" y="1828800"/>
            <a:ext cx="7204075" cy="56787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4211"/>
                                        </p:tgtEl>
                                        <p:attrNameLst>
                                          <p:attrName>style.visibility</p:attrName>
                                        </p:attrNameLst>
                                      </p:cBhvr>
                                      <p:to>
                                        <p:strVal val="visible"/>
                                      </p:to>
                                    </p:set>
                                    <p:animEffect transition="in" filter="blinds(horizontal)">
                                      <p:cBhvr>
                                        <p:cTn id="2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p:cNvPicPr>
            <a:picLocks noChangeAspect="1" noChangeArrowheads="1"/>
          </p:cNvPicPr>
          <p:nvPr/>
        </p:nvPicPr>
        <p:blipFill>
          <a:blip r:embed="rId3"/>
          <a:srcRect/>
          <a:stretch>
            <a:fillRect/>
          </a:stretch>
        </p:blipFill>
        <p:spPr bwMode="auto">
          <a:xfrm>
            <a:off x="530225" y="0"/>
            <a:ext cx="8083550" cy="7251700"/>
          </a:xfrm>
          <a:prstGeom prst="rect">
            <a:avLst/>
          </a:prstGeom>
          <a:noFill/>
          <a:ln w="9525">
            <a:noFill/>
            <a:miter lim="800000"/>
            <a:headEnd/>
            <a:tailEnd/>
          </a:ln>
          <a:effectLst/>
        </p:spPr>
      </p:pic>
      <p:pic>
        <p:nvPicPr>
          <p:cNvPr id="92163" name="Picture 3"/>
          <p:cNvPicPr>
            <a:picLocks noChangeAspect="1" noChangeArrowheads="1"/>
          </p:cNvPicPr>
          <p:nvPr/>
        </p:nvPicPr>
        <p:blipFill>
          <a:blip r:embed="rId4"/>
          <a:srcRect/>
          <a:stretch>
            <a:fillRect/>
          </a:stretch>
        </p:blipFill>
        <p:spPr bwMode="auto">
          <a:xfrm>
            <a:off x="533400" y="0"/>
            <a:ext cx="8077200" cy="7181850"/>
          </a:xfrm>
          <a:prstGeom prst="rect">
            <a:avLst/>
          </a:prstGeom>
          <a:noFill/>
          <a:ln w="9525">
            <a:noFill/>
            <a:miter lim="800000"/>
            <a:headEnd/>
            <a:tailEnd/>
          </a:ln>
          <a:effectLst/>
        </p:spPr>
      </p:pic>
      <p:sp>
        <p:nvSpPr>
          <p:cNvPr id="10" name="Rectangle 6"/>
          <p:cNvSpPr>
            <a:spLocks noChangeArrowheads="1"/>
          </p:cNvSpPr>
          <p:nvPr/>
        </p:nvSpPr>
        <p:spPr bwMode="auto">
          <a:xfrm>
            <a:off x="5562600" y="0"/>
            <a:ext cx="3059113"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algn="ctr" eaLnBrk="0" hangingPunct="0">
              <a:buFont typeface="Wingdings" pitchFamily="2" charset="2"/>
              <a:buNone/>
              <a:defRPr/>
            </a:pPr>
            <a:r>
              <a:rPr lang="zh-CN" altLang="en-US" sz="2000" dirty="0">
                <a:latin typeface="黑体" pitchFamily="2" charset="-122"/>
                <a:ea typeface="黑体" pitchFamily="2" charset="-122"/>
              </a:rPr>
              <a:t>快速锁定高影响力的论文</a:t>
            </a:r>
          </a:p>
        </p:txBody>
      </p:sp>
      <p:pic>
        <p:nvPicPr>
          <p:cNvPr id="12" name="图片 11" descr="排序方式更新.JPG"/>
          <p:cNvPicPr>
            <a:picLocks noChangeAspect="1"/>
          </p:cNvPicPr>
          <p:nvPr/>
        </p:nvPicPr>
        <p:blipFill>
          <a:blip r:embed="rId5"/>
          <a:srcRect/>
          <a:stretch>
            <a:fillRect/>
          </a:stretch>
        </p:blipFill>
        <p:spPr bwMode="auto">
          <a:xfrm>
            <a:off x="7467600" y="1371600"/>
            <a:ext cx="914400" cy="1752600"/>
          </a:xfrm>
          <a:prstGeom prst="rect">
            <a:avLst/>
          </a:prstGeom>
          <a:noFill/>
          <a:ln w="9525">
            <a:noFill/>
            <a:miter lim="800000"/>
            <a:headEnd/>
            <a:tailEnd/>
          </a:ln>
        </p:spPr>
      </p:pic>
      <p:sp>
        <p:nvSpPr>
          <p:cNvPr id="15" name="圆角矩形 14"/>
          <p:cNvSpPr>
            <a:spLocks noChangeArrowheads="1"/>
          </p:cNvSpPr>
          <p:nvPr/>
        </p:nvSpPr>
        <p:spPr bwMode="auto">
          <a:xfrm>
            <a:off x="2895600" y="4724400"/>
            <a:ext cx="1066800" cy="2286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6" name="圆角矩形 15"/>
          <p:cNvSpPr>
            <a:spLocks noChangeArrowheads="1"/>
          </p:cNvSpPr>
          <p:nvPr/>
        </p:nvSpPr>
        <p:spPr bwMode="auto">
          <a:xfrm>
            <a:off x="2819400" y="2895600"/>
            <a:ext cx="1219200" cy="3048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Effect transition="out" filter="slide(fromBottom)">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amond(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304800" y="0"/>
            <a:ext cx="8321675" cy="6997700"/>
          </a:xfrm>
          <a:prstGeom prst="rect">
            <a:avLst/>
          </a:prstGeom>
          <a:noFill/>
          <a:ln w="9525">
            <a:noFill/>
            <a:miter lim="800000"/>
            <a:headEnd/>
            <a:tailEnd/>
          </a:ln>
          <a:effectLst/>
        </p:spPr>
      </p:pic>
      <p:sp>
        <p:nvSpPr>
          <p:cNvPr id="9" name="圆角矩形 8"/>
          <p:cNvSpPr>
            <a:spLocks noChangeArrowheads="1"/>
          </p:cNvSpPr>
          <p:nvPr/>
        </p:nvSpPr>
        <p:spPr bwMode="auto">
          <a:xfrm>
            <a:off x="6172200" y="304800"/>
            <a:ext cx="2362200" cy="4572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6" name="Rectangle 6"/>
          <p:cNvSpPr>
            <a:spLocks noChangeArrowheads="1"/>
          </p:cNvSpPr>
          <p:nvPr/>
        </p:nvSpPr>
        <p:spPr bwMode="auto">
          <a:xfrm>
            <a:off x="4876800" y="1676400"/>
            <a:ext cx="3571875" cy="708025"/>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buFont typeface="Wingdings" pitchFamily="2" charset="2"/>
              <a:buNone/>
              <a:defRPr/>
            </a:pPr>
            <a:r>
              <a:rPr lang="zh-CN" altLang="en-US" sz="2000" dirty="0">
                <a:latin typeface="黑体" pitchFamily="2" charset="-122"/>
                <a:ea typeface="黑体" pitchFamily="2" charset="-122"/>
              </a:rPr>
              <a:t>帮助我们查找与我课题最相关的机构网站及研究者博客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2"/>
          <a:srcRect/>
          <a:stretch>
            <a:fillRect/>
          </a:stretch>
        </p:blipFill>
        <p:spPr bwMode="auto">
          <a:xfrm>
            <a:off x="269866" y="0"/>
            <a:ext cx="7807333" cy="7073880"/>
          </a:xfrm>
          <a:prstGeom prst="rect">
            <a:avLst/>
          </a:prstGeom>
          <a:noFill/>
          <a:ln w="9525">
            <a:noFill/>
            <a:miter lim="800000"/>
            <a:headEnd/>
            <a:tailEnd/>
          </a:ln>
          <a:effectLst/>
        </p:spPr>
      </p:pic>
      <p:sp>
        <p:nvSpPr>
          <p:cNvPr id="68610" name="标题 1"/>
          <p:cNvSpPr>
            <a:spLocks noGrp="1"/>
          </p:cNvSpPr>
          <p:nvPr>
            <p:ph type="title"/>
          </p:nvPr>
        </p:nvSpPr>
        <p:spPr/>
        <p:txBody>
          <a:bodyPr/>
          <a:lstStyle/>
          <a:p>
            <a:endParaRPr lang="zh-CN" altLang="en-US" smtClean="0">
              <a:ea typeface="宋体" charset="-122"/>
            </a:endParaRPr>
          </a:p>
        </p:txBody>
      </p:sp>
      <p:sp>
        <p:nvSpPr>
          <p:cNvPr id="7" name="Rectangle 6"/>
          <p:cNvSpPr>
            <a:spLocks noChangeArrowheads="1"/>
          </p:cNvSpPr>
          <p:nvPr/>
        </p:nvSpPr>
        <p:spPr bwMode="auto">
          <a:xfrm>
            <a:off x="285750" y="2209800"/>
            <a:ext cx="4933950" cy="101600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defRPr/>
            </a:pPr>
            <a:r>
              <a:rPr lang="zh-CN" altLang="en-US" sz="2000" dirty="0">
                <a:latin typeface="黑体" pitchFamily="2" charset="-122"/>
                <a:ea typeface="黑体" pitchFamily="2" charset="-122"/>
              </a:rPr>
              <a:t>检索到与本课题最相关的互联网信息</a:t>
            </a:r>
            <a:r>
              <a:rPr lang="en-US" altLang="zh-CN" sz="2000" dirty="0" smtClean="0">
                <a:latin typeface="黑体" pitchFamily="2" charset="-122"/>
                <a:ea typeface="黑体" pitchFamily="2" charset="-122"/>
              </a:rPr>
              <a:t>151</a:t>
            </a:r>
            <a:r>
              <a:rPr lang="zh-CN" altLang="en-US" sz="2000" dirty="0" smtClean="0">
                <a:latin typeface="黑体" pitchFamily="2" charset="-122"/>
                <a:ea typeface="黑体" pitchFamily="2" charset="-122"/>
              </a:rPr>
              <a:t>条</a:t>
            </a:r>
            <a:r>
              <a:rPr lang="zh-CN" altLang="en-US" sz="2000" dirty="0">
                <a:latin typeface="黑体" pitchFamily="2" charset="-122"/>
                <a:ea typeface="黑体" pitchFamily="2" charset="-122"/>
              </a:rPr>
              <a:t>，</a:t>
            </a:r>
            <a:r>
              <a:rPr lang="zh-CN" altLang="en-US" sz="2000" dirty="0" smtClean="0">
                <a:latin typeface="黑体" pitchFamily="2" charset="-122"/>
                <a:ea typeface="黑体" pitchFamily="2" charset="-122"/>
              </a:rPr>
              <a:t>包含研究</a:t>
            </a:r>
            <a:r>
              <a:rPr lang="zh-CN" altLang="en-US" sz="2000" dirty="0">
                <a:latin typeface="黑体" pitchFamily="2" charset="-122"/>
                <a:ea typeface="黑体" pitchFamily="2" charset="-122"/>
              </a:rPr>
              <a:t>人员博</a:t>
            </a:r>
            <a:r>
              <a:rPr lang="zh-CN" altLang="en-US" sz="2000" dirty="0" smtClean="0">
                <a:latin typeface="黑体" pitchFamily="2" charset="-122"/>
                <a:ea typeface="黑体" pitchFamily="2" charset="-122"/>
              </a:rPr>
              <a:t>客</a:t>
            </a:r>
            <a:r>
              <a:rPr lang="en-US" altLang="zh-CN" sz="2000" dirty="0" smtClean="0">
                <a:latin typeface="黑体" pitchFamily="2" charset="-122"/>
                <a:ea typeface="黑体" pitchFamily="2" charset="-122"/>
              </a:rPr>
              <a:t>124</a:t>
            </a:r>
            <a:r>
              <a:rPr lang="zh-CN" altLang="en-US" sz="2000" dirty="0" smtClean="0">
                <a:latin typeface="黑体" pitchFamily="2" charset="-122"/>
                <a:ea typeface="黑体" pitchFamily="2" charset="-122"/>
              </a:rPr>
              <a:t>条</a:t>
            </a:r>
            <a:r>
              <a:rPr lang="zh-CN" altLang="en-US" sz="2000" dirty="0">
                <a:latin typeface="黑体" pitchFamily="2" charset="-122"/>
                <a:ea typeface="黑体" pitchFamily="2" charset="-122"/>
              </a:rPr>
              <a:t>等内容，点击即可浏览</a:t>
            </a:r>
          </a:p>
        </p:txBody>
      </p:sp>
      <p:sp>
        <p:nvSpPr>
          <p:cNvPr id="8" name="Line 12"/>
          <p:cNvSpPr>
            <a:spLocks noChangeShapeType="1"/>
          </p:cNvSpPr>
          <p:nvPr/>
        </p:nvSpPr>
        <p:spPr bwMode="auto">
          <a:xfrm flipV="1">
            <a:off x="1643063" y="1423988"/>
            <a:ext cx="357187" cy="785812"/>
          </a:xfrm>
          <a:prstGeom prst="line">
            <a:avLst/>
          </a:prstGeom>
          <a:noFill/>
          <a:ln w="25400">
            <a:solidFill>
              <a:schemeClr val="tx2"/>
            </a:solidFill>
            <a:round/>
            <a:headEnd/>
            <a:tailEnd type="triangle" w="med" len="med"/>
          </a:ln>
        </p:spPr>
        <p:txBody>
          <a:bodyPr vert="eaVert" wrap="none" anchor="ctr"/>
          <a:lstStyle/>
          <a:p>
            <a:endParaRPr lang="zh-CN" altLang="en-US"/>
          </a:p>
        </p:txBody>
      </p:sp>
      <p:sp>
        <p:nvSpPr>
          <p:cNvPr id="9" name="圆角矩形 8"/>
          <p:cNvSpPr>
            <a:spLocks noChangeArrowheads="1"/>
          </p:cNvSpPr>
          <p:nvPr/>
        </p:nvSpPr>
        <p:spPr bwMode="auto">
          <a:xfrm>
            <a:off x="71438" y="836613"/>
            <a:ext cx="3348037" cy="576262"/>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灯片编号占位符 1"/>
          <p:cNvSpPr>
            <a:spLocks noGrp="1"/>
          </p:cNvSpPr>
          <p:nvPr>
            <p:ph type="sldNum" sz="quarter" idx="11"/>
          </p:nvPr>
        </p:nvSpPr>
        <p:spPr>
          <a:noFill/>
        </p:spPr>
        <p:txBody>
          <a:bodyPr/>
          <a:lstStyle/>
          <a:p>
            <a:fld id="{167CF7F7-572A-41D1-B550-0F0CC1C33CED}" type="slidenum">
              <a:rPr lang="en-US" altLang="en-US" smtClean="0"/>
              <a:pPr/>
              <a:t>39</a:t>
            </a:fld>
            <a:endParaRPr lang="en-US" altLang="en-US" smtClean="0"/>
          </a:p>
        </p:txBody>
      </p:sp>
      <p:sp>
        <p:nvSpPr>
          <p:cNvPr id="3" name="标题 1"/>
          <p:cNvSpPr txBox="1">
            <a:spLocks/>
          </p:cNvSpPr>
          <p:nvPr/>
        </p:nvSpPr>
        <p:spPr>
          <a:xfrm>
            <a:off x="642938" y="857250"/>
            <a:ext cx="8001000" cy="407988"/>
          </a:xfrm>
          <a:prstGeom prst="rect">
            <a:avLst/>
          </a:prstGeom>
        </p:spPr>
        <p:txBody>
          <a:bodyPr/>
          <a:lstStyle/>
          <a:p>
            <a:pPr eaLnBrk="0" hangingPunct="0">
              <a:lnSpc>
                <a:spcPct val="90000"/>
              </a:lnSpc>
              <a:defRPr/>
            </a:pPr>
            <a:r>
              <a:rPr lang="zh-CN" altLang="en-US" sz="2800" b="1" kern="0" dirty="0">
                <a:solidFill>
                  <a:schemeClr val="tx2"/>
                </a:solidFill>
                <a:latin typeface="+mj-lt"/>
                <a:ea typeface="黑体" pitchFamily="2" charset="-122"/>
                <a:cs typeface="+mj-cs"/>
              </a:rPr>
              <a:t>利用</a:t>
            </a:r>
            <a:r>
              <a:rPr lang="en-US" altLang="zh-CN" sz="2800" b="1" kern="0" dirty="0">
                <a:solidFill>
                  <a:schemeClr val="tx2"/>
                </a:solidFill>
                <a:latin typeface="+mj-lt"/>
                <a:ea typeface="黑体" pitchFamily="2" charset="-122"/>
                <a:cs typeface="+mj-cs"/>
              </a:rPr>
              <a:t>Web of Science</a:t>
            </a:r>
            <a:r>
              <a:rPr lang="zh-CN" altLang="en-US" sz="2800" b="1" kern="0" dirty="0">
                <a:solidFill>
                  <a:schemeClr val="tx2"/>
                </a:solidFill>
                <a:latin typeface="+mj-lt"/>
                <a:ea typeface="黑体" pitchFamily="2" charset="-122"/>
                <a:cs typeface="+mj-cs"/>
              </a:rPr>
              <a:t>来提高您的科研工作流程</a:t>
            </a:r>
            <a:endParaRPr lang="zh-CN" altLang="en-US" sz="2800" kern="0" dirty="0">
              <a:solidFill>
                <a:schemeClr val="tx2"/>
              </a:solidFill>
              <a:latin typeface="+mj-lt"/>
              <a:ea typeface="宋体" pitchFamily="2" charset="-122"/>
              <a:cs typeface="+mj-cs"/>
            </a:endParaRPr>
          </a:p>
        </p:txBody>
      </p:sp>
      <p:sp>
        <p:nvSpPr>
          <p:cNvPr id="4" name="矩形 3"/>
          <p:cNvSpPr/>
          <p:nvPr/>
        </p:nvSpPr>
        <p:spPr>
          <a:xfrm>
            <a:off x="0" y="1714500"/>
            <a:ext cx="8929688" cy="4246563"/>
          </a:xfrm>
          <a:prstGeom prst="rect">
            <a:avLst/>
          </a:prstGeom>
        </p:spPr>
        <p:txBody>
          <a:bodyPr>
            <a:spAutoFit/>
          </a:bodyPr>
          <a:lstStyle/>
          <a:p>
            <a:pPr marL="628650" lvl="1" indent="-285750" eaLnBrk="0" hangingPunct="0">
              <a:lnSpc>
                <a:spcPct val="200000"/>
              </a:lnSpc>
              <a:spcBef>
                <a:spcPct val="30000"/>
              </a:spcBef>
              <a:buClr>
                <a:srgbClr val="236402"/>
              </a:buClr>
              <a:buSzPct val="60000"/>
              <a:defRPr/>
            </a:pPr>
            <a:r>
              <a:rPr lang="zh-CN" altLang="en-US" sz="2000" kern="0" dirty="0">
                <a:ea typeface="黑体" pitchFamily="2" charset="-122"/>
              </a:rPr>
              <a:t>      </a:t>
            </a:r>
            <a:endParaRPr lang="en-US" altLang="zh-CN" sz="2000" kern="0" dirty="0">
              <a:ea typeface="黑体" pitchFamily="2" charset="-122"/>
            </a:endParaRPr>
          </a:p>
          <a:p>
            <a:pPr marL="628650" lvl="1" indent="-285750" eaLnBrk="0" hangingPunct="0">
              <a:lnSpc>
                <a:spcPct val="200000"/>
              </a:lnSpc>
              <a:spcBef>
                <a:spcPct val="30000"/>
              </a:spcBef>
              <a:buClr>
                <a:srgbClr val="236402"/>
              </a:buClr>
              <a:buSzPct val="60000"/>
              <a:defRPr/>
            </a:pPr>
            <a:r>
              <a:rPr lang="en-US" altLang="zh-CN" sz="2000" kern="0" dirty="0">
                <a:ea typeface="黑体" pitchFamily="2" charset="-122"/>
              </a:rPr>
              <a:t>      </a:t>
            </a:r>
          </a:p>
          <a:p>
            <a:pPr marL="628650" lvl="1" indent="-285750" eaLnBrk="0" hangingPunct="0">
              <a:lnSpc>
                <a:spcPct val="200000"/>
              </a:lnSpc>
              <a:spcBef>
                <a:spcPct val="30000"/>
              </a:spcBef>
              <a:buClr>
                <a:srgbClr val="236402"/>
              </a:buClr>
              <a:buSzPct val="60000"/>
              <a:defRPr/>
            </a:pPr>
            <a:r>
              <a:rPr lang="en-US" altLang="zh-CN" sz="2000" kern="0" dirty="0">
                <a:ea typeface="黑体" pitchFamily="2" charset="-122"/>
              </a:rPr>
              <a:t> </a:t>
            </a:r>
          </a:p>
          <a:p>
            <a:pPr marL="628650" lvl="1" indent="-285750" eaLnBrk="0" hangingPunct="0">
              <a:lnSpc>
                <a:spcPct val="200000"/>
              </a:lnSpc>
              <a:spcBef>
                <a:spcPct val="30000"/>
              </a:spcBef>
              <a:buClr>
                <a:srgbClr val="236402"/>
              </a:buClr>
              <a:buSzPct val="60000"/>
              <a:defRPr/>
            </a:pPr>
            <a:r>
              <a:rPr lang="en-US" altLang="zh-CN" sz="2000" kern="0" dirty="0">
                <a:ea typeface="黑体" pitchFamily="2" charset="-122"/>
              </a:rPr>
              <a:t>                          </a:t>
            </a:r>
          </a:p>
          <a:p>
            <a:pPr marL="628650" lvl="1" indent="-285750" eaLnBrk="0" hangingPunct="0">
              <a:lnSpc>
                <a:spcPct val="200000"/>
              </a:lnSpc>
              <a:spcBef>
                <a:spcPct val="30000"/>
              </a:spcBef>
              <a:buClr>
                <a:srgbClr val="236402"/>
              </a:buClr>
              <a:buSzPct val="60000"/>
              <a:defRPr/>
            </a:pPr>
            <a:r>
              <a:rPr lang="en-US" altLang="zh-CN" sz="2000" kern="0" dirty="0">
                <a:ea typeface="黑体" pitchFamily="2" charset="-122"/>
              </a:rPr>
              <a:t>                            </a:t>
            </a:r>
          </a:p>
          <a:p>
            <a:pPr marL="628650" lvl="1" indent="-285750" eaLnBrk="0" hangingPunct="0">
              <a:lnSpc>
                <a:spcPct val="200000"/>
              </a:lnSpc>
              <a:spcBef>
                <a:spcPct val="30000"/>
              </a:spcBef>
              <a:buClr>
                <a:srgbClr val="236402"/>
              </a:buClr>
              <a:buSzPct val="60000"/>
              <a:buFont typeface="Wingdings" pitchFamily="2" charset="2"/>
              <a:buChar char="p"/>
              <a:defRPr/>
            </a:pPr>
            <a:endParaRPr lang="zh-CN" altLang="en-US" sz="2000" kern="0" dirty="0">
              <a:latin typeface="宋体" pitchFamily="2" charset="-122"/>
              <a:ea typeface="宋体" pitchFamily="2" charset="-122"/>
            </a:endParaRPr>
          </a:p>
        </p:txBody>
      </p:sp>
      <p:pic>
        <p:nvPicPr>
          <p:cNvPr id="273412" name="Picture 4"/>
          <p:cNvPicPr>
            <a:picLocks noChangeAspect="1" noChangeArrowheads="1"/>
          </p:cNvPicPr>
          <p:nvPr/>
        </p:nvPicPr>
        <p:blipFill>
          <a:blip r:embed="rId4"/>
          <a:srcRect/>
          <a:stretch>
            <a:fillRect/>
          </a:stretch>
        </p:blipFill>
        <p:spPr bwMode="auto">
          <a:xfrm>
            <a:off x="6000750" y="1857375"/>
            <a:ext cx="2781300" cy="500063"/>
          </a:xfrm>
          <a:prstGeom prst="rect">
            <a:avLst/>
          </a:prstGeom>
          <a:noFill/>
          <a:ln w="28575">
            <a:solidFill>
              <a:schemeClr val="tx2"/>
            </a:solidFill>
            <a:miter lim="800000"/>
            <a:headEnd/>
            <a:tailEnd/>
          </a:ln>
        </p:spPr>
      </p:pic>
      <p:pic>
        <p:nvPicPr>
          <p:cNvPr id="273413" name="Picture 5"/>
          <p:cNvPicPr>
            <a:picLocks noChangeAspect="1" noChangeArrowheads="1"/>
          </p:cNvPicPr>
          <p:nvPr/>
        </p:nvPicPr>
        <p:blipFill>
          <a:blip r:embed="rId5"/>
          <a:srcRect/>
          <a:stretch>
            <a:fillRect/>
          </a:stretch>
        </p:blipFill>
        <p:spPr bwMode="auto">
          <a:xfrm>
            <a:off x="3571875" y="2000250"/>
            <a:ext cx="1743075" cy="371475"/>
          </a:xfrm>
          <a:prstGeom prst="rect">
            <a:avLst/>
          </a:prstGeom>
          <a:noFill/>
          <a:ln w="28575">
            <a:solidFill>
              <a:schemeClr val="tx2"/>
            </a:solidFill>
            <a:miter lim="800000"/>
            <a:headEnd/>
            <a:tailEnd/>
          </a:ln>
        </p:spPr>
      </p:pic>
      <p:sp>
        <p:nvSpPr>
          <p:cNvPr id="9" name="加号 8"/>
          <p:cNvSpPr/>
          <p:nvPr/>
        </p:nvSpPr>
        <p:spPr bwMode="auto">
          <a:xfrm>
            <a:off x="3000375" y="2000250"/>
            <a:ext cx="428625" cy="357188"/>
          </a:xfrm>
          <a:prstGeom prst="mathPlus">
            <a:avLst/>
          </a:prstGeom>
          <a:solidFill>
            <a:schemeClr val="tx1"/>
          </a:solid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sz="2400">
              <a:ea typeface="宋体" pitchFamily="2" charset="-122"/>
            </a:endParaRPr>
          </a:p>
        </p:txBody>
      </p:sp>
      <p:sp>
        <p:nvSpPr>
          <p:cNvPr id="10" name="加号 9"/>
          <p:cNvSpPr/>
          <p:nvPr/>
        </p:nvSpPr>
        <p:spPr bwMode="auto">
          <a:xfrm>
            <a:off x="5500688" y="2000250"/>
            <a:ext cx="428625" cy="357188"/>
          </a:xfrm>
          <a:prstGeom prst="mathPlus">
            <a:avLst/>
          </a:prstGeom>
          <a:solidFill>
            <a:schemeClr val="tx1"/>
          </a:solid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sz="2400">
              <a:ea typeface="宋体" pitchFamily="2" charset="-122"/>
            </a:endParaRPr>
          </a:p>
        </p:txBody>
      </p:sp>
      <p:sp>
        <p:nvSpPr>
          <p:cNvPr id="11" name="下箭头 10"/>
          <p:cNvSpPr/>
          <p:nvPr/>
        </p:nvSpPr>
        <p:spPr bwMode="auto">
          <a:xfrm>
            <a:off x="4214813" y="2714625"/>
            <a:ext cx="357187" cy="500063"/>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sz="2400">
              <a:ea typeface="宋体" pitchFamily="2" charset="-122"/>
            </a:endParaRPr>
          </a:p>
        </p:txBody>
      </p:sp>
      <p:sp>
        <p:nvSpPr>
          <p:cNvPr id="12" name="下箭头 11"/>
          <p:cNvSpPr/>
          <p:nvPr/>
        </p:nvSpPr>
        <p:spPr bwMode="auto">
          <a:xfrm>
            <a:off x="4286250" y="3786188"/>
            <a:ext cx="357188" cy="500062"/>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sz="2400">
              <a:ea typeface="宋体" pitchFamily="2" charset="-122"/>
            </a:endParaRPr>
          </a:p>
        </p:txBody>
      </p:sp>
      <p:sp>
        <p:nvSpPr>
          <p:cNvPr id="13" name="下箭头 12"/>
          <p:cNvSpPr/>
          <p:nvPr/>
        </p:nvSpPr>
        <p:spPr bwMode="auto">
          <a:xfrm>
            <a:off x="4286250" y="4929188"/>
            <a:ext cx="357188" cy="357187"/>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endParaRPr lang="zh-CN" altLang="en-US" sz="2400">
              <a:ea typeface="宋体" pitchFamily="2" charset="-122"/>
            </a:endParaRPr>
          </a:p>
        </p:txBody>
      </p:sp>
      <p:pic>
        <p:nvPicPr>
          <p:cNvPr id="273414" name="Picture 6"/>
          <p:cNvPicPr>
            <a:picLocks noChangeAspect="1" noChangeArrowheads="1"/>
          </p:cNvPicPr>
          <p:nvPr/>
        </p:nvPicPr>
        <p:blipFill>
          <a:blip r:embed="rId6"/>
          <a:srcRect/>
          <a:stretch>
            <a:fillRect/>
          </a:stretch>
        </p:blipFill>
        <p:spPr bwMode="auto">
          <a:xfrm>
            <a:off x="428625" y="3214688"/>
            <a:ext cx="8515350" cy="533400"/>
          </a:xfrm>
          <a:prstGeom prst="rect">
            <a:avLst/>
          </a:prstGeom>
          <a:noFill/>
          <a:ln w="9525">
            <a:noFill/>
            <a:miter lim="800000"/>
            <a:headEnd/>
            <a:tailEnd/>
          </a:ln>
        </p:spPr>
      </p:pic>
      <p:pic>
        <p:nvPicPr>
          <p:cNvPr id="273415" name="Picture 7"/>
          <p:cNvPicPr>
            <a:picLocks noChangeAspect="1" noChangeArrowheads="1"/>
          </p:cNvPicPr>
          <p:nvPr/>
        </p:nvPicPr>
        <p:blipFill>
          <a:blip r:embed="rId7"/>
          <a:srcRect/>
          <a:stretch>
            <a:fillRect/>
          </a:stretch>
        </p:blipFill>
        <p:spPr bwMode="auto">
          <a:xfrm>
            <a:off x="2286000" y="4357688"/>
            <a:ext cx="4638675" cy="400050"/>
          </a:xfrm>
          <a:prstGeom prst="rect">
            <a:avLst/>
          </a:prstGeom>
          <a:noFill/>
          <a:ln w="9525">
            <a:noFill/>
            <a:miter lim="800000"/>
            <a:headEnd/>
            <a:tailEnd/>
          </a:ln>
        </p:spPr>
      </p:pic>
      <p:pic>
        <p:nvPicPr>
          <p:cNvPr id="273416" name="Picture 8"/>
          <p:cNvPicPr>
            <a:picLocks noChangeAspect="1" noChangeArrowheads="1"/>
          </p:cNvPicPr>
          <p:nvPr/>
        </p:nvPicPr>
        <p:blipFill>
          <a:blip r:embed="rId8"/>
          <a:srcRect/>
          <a:stretch>
            <a:fillRect/>
          </a:stretch>
        </p:blipFill>
        <p:spPr bwMode="auto">
          <a:xfrm>
            <a:off x="4000500" y="5500688"/>
            <a:ext cx="1085850" cy="285750"/>
          </a:xfrm>
          <a:prstGeom prst="rect">
            <a:avLst/>
          </a:prstGeom>
          <a:noFill/>
          <a:ln w="9525">
            <a:noFill/>
            <a:miter lim="800000"/>
            <a:headEnd/>
            <a:tailEnd/>
          </a:ln>
        </p:spPr>
      </p:pic>
      <p:pic>
        <p:nvPicPr>
          <p:cNvPr id="70671" name="Picture 3"/>
          <p:cNvPicPr>
            <a:picLocks noChangeAspect="1" noChangeArrowheads="1"/>
          </p:cNvPicPr>
          <p:nvPr/>
        </p:nvPicPr>
        <p:blipFill>
          <a:blip r:embed="rId9"/>
          <a:srcRect/>
          <a:stretch>
            <a:fillRect/>
          </a:stretch>
        </p:blipFill>
        <p:spPr bwMode="auto">
          <a:xfrm>
            <a:off x="7500938" y="5000625"/>
            <a:ext cx="620712" cy="838200"/>
          </a:xfrm>
          <a:prstGeom prst="rect">
            <a:avLst/>
          </a:prstGeom>
          <a:noFill/>
          <a:ln w="9525">
            <a:noFill/>
            <a:miter lim="800000"/>
            <a:headEnd/>
            <a:tailEnd/>
          </a:ln>
        </p:spPr>
      </p:pic>
      <p:pic>
        <p:nvPicPr>
          <p:cNvPr id="70672" name="图片 16" descr="精炼检索结果框.jpg"/>
          <p:cNvPicPr>
            <a:picLocks noChangeAspect="1"/>
          </p:cNvPicPr>
          <p:nvPr/>
        </p:nvPicPr>
        <p:blipFill>
          <a:blip r:embed="rId10"/>
          <a:srcRect/>
          <a:stretch>
            <a:fillRect/>
          </a:stretch>
        </p:blipFill>
        <p:spPr bwMode="auto">
          <a:xfrm>
            <a:off x="827088" y="1628775"/>
            <a:ext cx="2181225" cy="13335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273413"/>
                                        </p:tgtEl>
                                        <p:attrNameLst>
                                          <p:attrName>style.visibility</p:attrName>
                                        </p:attrNameLst>
                                      </p:cBhvr>
                                      <p:to>
                                        <p:strVal val="visible"/>
                                      </p:to>
                                    </p:set>
                                    <p:animEffect transition="in" filter="blinds(horizontal)">
                                      <p:cBhvr>
                                        <p:cTn id="10" dur="500"/>
                                        <p:tgtEl>
                                          <p:spTgt spid="2734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273412"/>
                                        </p:tgtEl>
                                        <p:attrNameLst>
                                          <p:attrName>style.visibility</p:attrName>
                                        </p:attrNameLst>
                                      </p:cBhvr>
                                      <p:to>
                                        <p:strVal val="visible"/>
                                      </p:to>
                                    </p:set>
                                    <p:animEffect transition="in" filter="blinds(horizontal)">
                                      <p:cBhvr>
                                        <p:cTn id="18" dur="500"/>
                                        <p:tgtEl>
                                          <p:spTgt spid="2734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3414"/>
                                        </p:tgtEl>
                                        <p:attrNameLst>
                                          <p:attrName>style.visibility</p:attrName>
                                        </p:attrNameLst>
                                      </p:cBhvr>
                                      <p:to>
                                        <p:strVal val="visible"/>
                                      </p:to>
                                    </p:set>
                                    <p:animEffect transition="in" filter="blinds(horizontal)">
                                      <p:cBhvr>
                                        <p:cTn id="23" dur="500"/>
                                        <p:tgtEl>
                                          <p:spTgt spid="2734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nodeType="withEffect">
                                  <p:stCondLst>
                                    <p:cond delay="0"/>
                                  </p:stCondLst>
                                  <p:childTnLst>
                                    <p:set>
                                      <p:cBhvr>
                                        <p:cTn id="33" dur="1" fill="hold">
                                          <p:stCondLst>
                                            <p:cond delay="0"/>
                                          </p:stCondLst>
                                        </p:cTn>
                                        <p:tgtEl>
                                          <p:spTgt spid="273415"/>
                                        </p:tgtEl>
                                        <p:attrNameLst>
                                          <p:attrName>style.visibility</p:attrName>
                                        </p:attrNameLst>
                                      </p:cBhvr>
                                      <p:to>
                                        <p:strVal val="visible"/>
                                      </p:to>
                                    </p:set>
                                    <p:animEffect transition="in" filter="blinds(horizontal)">
                                      <p:cBhvr>
                                        <p:cTn id="34" dur="500"/>
                                        <p:tgtEl>
                                          <p:spTgt spid="27341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nodeType="withEffect">
                                  <p:stCondLst>
                                    <p:cond delay="0"/>
                                  </p:stCondLst>
                                  <p:childTnLst>
                                    <p:set>
                                      <p:cBhvr>
                                        <p:cTn id="41" dur="1" fill="hold">
                                          <p:stCondLst>
                                            <p:cond delay="0"/>
                                          </p:stCondLst>
                                        </p:cTn>
                                        <p:tgtEl>
                                          <p:spTgt spid="273416"/>
                                        </p:tgtEl>
                                        <p:attrNameLst>
                                          <p:attrName>style.visibility</p:attrName>
                                        </p:attrNameLst>
                                      </p:cBhvr>
                                      <p:to>
                                        <p:strVal val="visible"/>
                                      </p:to>
                                    </p:set>
                                    <p:animEffect transition="in" filter="blinds(horizontal)">
                                      <p:cBhvr>
                                        <p:cTn id="42" dur="500"/>
                                        <p:tgtEl>
                                          <p:spTgt spid="273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0" y="0"/>
            <a:ext cx="7369175" cy="609600"/>
          </a:xfrm>
        </p:spPr>
        <p:txBody>
          <a:bodyPr/>
          <a:lstStyle/>
          <a:p>
            <a:r>
              <a:rPr lang="zh-CN" altLang="en-US" dirty="0" smtClean="0">
                <a:ea typeface="宋体" pitchFamily="2" charset="-122"/>
              </a:rPr>
              <a:t>主要学科领域</a:t>
            </a:r>
          </a:p>
        </p:txBody>
      </p:sp>
      <p:sp>
        <p:nvSpPr>
          <p:cNvPr id="4" name="灯片编号占位符 3"/>
          <p:cNvSpPr>
            <a:spLocks noGrp="1"/>
          </p:cNvSpPr>
          <p:nvPr>
            <p:ph type="sldNum" sz="quarter" idx="11"/>
          </p:nvPr>
        </p:nvSpPr>
        <p:spPr/>
        <p:txBody>
          <a:bodyPr/>
          <a:lstStyle/>
          <a:p>
            <a:pPr>
              <a:defRPr/>
            </a:pPr>
            <a:fld id="{282CE062-9E3F-49D3-90AD-8DF16244B88E}" type="slidenum">
              <a:rPr lang="en-US" altLang="zh-CN" smtClean="0"/>
              <a:pPr>
                <a:defRPr/>
              </a:pPr>
              <a:t>4</a:t>
            </a:fld>
            <a:endParaRPr lang="en-US" altLang="zh-CN"/>
          </a:p>
        </p:txBody>
      </p:sp>
      <p:pic>
        <p:nvPicPr>
          <p:cNvPr id="2" name="Picture 1"/>
          <p:cNvPicPr>
            <a:picLocks noGrp="1" noChangeAspect="1" noChangeArrowheads="1"/>
          </p:cNvPicPr>
          <p:nvPr>
            <p:ph idx="1"/>
          </p:nvPr>
        </p:nvPicPr>
        <p:blipFill>
          <a:blip r:embed="rId2"/>
          <a:srcRect/>
          <a:stretch>
            <a:fillRect/>
          </a:stretch>
        </p:blipFill>
        <p:spPr bwMode="auto">
          <a:xfrm>
            <a:off x="914400" y="685800"/>
            <a:ext cx="6754812"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srcRect/>
          <a:stretch>
            <a:fillRect/>
          </a:stretch>
        </p:blipFill>
        <p:spPr bwMode="auto">
          <a:xfrm>
            <a:off x="304800" y="0"/>
            <a:ext cx="8321675" cy="6997700"/>
          </a:xfrm>
          <a:prstGeom prst="rect">
            <a:avLst/>
          </a:prstGeom>
          <a:noFill/>
          <a:ln w="9525">
            <a:noFill/>
            <a:miter lim="800000"/>
            <a:headEnd/>
            <a:tailEnd/>
          </a:ln>
          <a:effectLst/>
        </p:spPr>
      </p:pic>
      <p:sp>
        <p:nvSpPr>
          <p:cNvPr id="73730" name="灯片编号占位符 1"/>
          <p:cNvSpPr>
            <a:spLocks noGrp="1"/>
          </p:cNvSpPr>
          <p:nvPr>
            <p:ph type="sldNum" sz="quarter" idx="11"/>
          </p:nvPr>
        </p:nvSpPr>
        <p:spPr>
          <a:xfrm>
            <a:off x="8424863" y="6510338"/>
            <a:ext cx="457200" cy="231775"/>
          </a:xfrm>
          <a:noFill/>
        </p:spPr>
        <p:txBody>
          <a:bodyPr/>
          <a:lstStyle/>
          <a:p>
            <a:fld id="{FED98D29-DBB7-4D2B-96E9-51C05265DA52}" type="slidenum">
              <a:rPr lang="en-US" altLang="en-US" smtClean="0"/>
              <a:pPr/>
              <a:t>40</a:t>
            </a:fld>
            <a:endParaRPr lang="en-US" altLang="en-US" smtClean="0"/>
          </a:p>
        </p:txBody>
      </p:sp>
      <p:sp>
        <p:nvSpPr>
          <p:cNvPr id="8" name="TextBox 7"/>
          <p:cNvSpPr txBox="1"/>
          <p:nvPr/>
        </p:nvSpPr>
        <p:spPr>
          <a:xfrm>
            <a:off x="250825" y="109538"/>
            <a:ext cx="6084888" cy="4000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defRPr/>
            </a:pPr>
            <a:r>
              <a:rPr lang="zh-CN" altLang="en-US" sz="2000" dirty="0">
                <a:latin typeface="黑体" pitchFamily="2" charset="-122"/>
                <a:ea typeface="黑体" pitchFamily="2" charset="-122"/>
              </a:rPr>
              <a:t>如何对现有文献进行全方位的分析以发现有用的信息</a:t>
            </a:r>
            <a:endParaRPr lang="en-US" altLang="zh-CN" sz="2000" dirty="0">
              <a:latin typeface="黑体" pitchFamily="2" charset="-122"/>
              <a:ea typeface="黑体" pitchFamily="2" charset="-122"/>
            </a:endParaRPr>
          </a:p>
        </p:txBody>
      </p:sp>
      <p:sp>
        <p:nvSpPr>
          <p:cNvPr id="9" name="圆角矩形 8"/>
          <p:cNvSpPr>
            <a:spLocks noChangeArrowheads="1"/>
          </p:cNvSpPr>
          <p:nvPr/>
        </p:nvSpPr>
        <p:spPr bwMode="auto">
          <a:xfrm>
            <a:off x="7696200" y="1143000"/>
            <a:ext cx="866775" cy="255588"/>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0" name="圆角矩形 9"/>
          <p:cNvSpPr>
            <a:spLocks noChangeArrowheads="1"/>
          </p:cNvSpPr>
          <p:nvPr/>
        </p:nvSpPr>
        <p:spPr bwMode="auto">
          <a:xfrm>
            <a:off x="323850" y="6308725"/>
            <a:ext cx="1123950" cy="396876"/>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4" name="矩形 13"/>
          <p:cNvSpPr/>
          <p:nvPr/>
        </p:nvSpPr>
        <p:spPr bwMode="auto">
          <a:xfrm>
            <a:off x="1508125" y="5110163"/>
            <a:ext cx="7527925" cy="1631950"/>
          </a:xfrm>
          <a:prstGeom prst="rect">
            <a:avLst/>
          </a:prstGeom>
          <a:gradFill>
            <a:gsLst>
              <a:gs pos="0">
                <a:srgbClr val="FF6600"/>
              </a:gs>
              <a:gs pos="50000">
                <a:schemeClr val="bg1"/>
              </a:gs>
              <a:gs pos="100000">
                <a:srgbClr val="FF6600"/>
              </a:gs>
            </a:gsLst>
            <a:lin ang="5400000" scaled="1"/>
          </a:gradFill>
          <a:ln w="9525">
            <a:solidFill>
              <a:srgbClr val="FF6600"/>
            </a:solidFill>
            <a:miter lim="800000"/>
            <a:headEnd/>
            <a:tailEnd/>
          </a:ln>
          <a:effectLst>
            <a:outerShdw blurRad="63500" sx="102000" sy="102000" algn="ctr" rotWithShape="0">
              <a:prstClr val="black">
                <a:alpha val="40000"/>
              </a:prstClr>
            </a:outerShdw>
          </a:effectLst>
        </p:spPr>
        <p:txBody>
          <a:bodyPr lIns="18000" rIns="18000" anchor="ctr">
            <a:spAutoFit/>
          </a:bodyPr>
          <a:lstStyle/>
          <a:p>
            <a:pPr eaLnBrk="0" hangingPunct="0">
              <a:buFont typeface="Wingdings" pitchFamily="2" charset="2"/>
              <a:buChar char="Ø"/>
              <a:defRPr/>
            </a:pPr>
            <a:r>
              <a:rPr lang="zh-CN" altLang="en-US" sz="2000" dirty="0">
                <a:latin typeface="黑体" pitchFamily="2" charset="-122"/>
                <a:ea typeface="黑体" pitchFamily="2" charset="-122"/>
              </a:rPr>
              <a:t> 分析某研究课题的总体发展趋势。</a:t>
            </a:r>
            <a:endParaRPr lang="en-US" altLang="zh-CN" sz="2000" dirty="0">
              <a:latin typeface="黑体" pitchFamily="2" charset="-122"/>
              <a:ea typeface="黑体" pitchFamily="2" charset="-122"/>
            </a:endParaRPr>
          </a:p>
          <a:p>
            <a:pPr eaLnBrk="0" hangingPunct="0">
              <a:buFont typeface="Wingdings" pitchFamily="2" charset="2"/>
              <a:buChar char="Ø"/>
              <a:defRPr/>
            </a:pPr>
            <a:r>
              <a:rPr lang="zh-CN" altLang="en-US" sz="2000" dirty="0">
                <a:latin typeface="黑体" pitchFamily="2" charset="-122"/>
                <a:ea typeface="黑体" pitchFamily="2" charset="-122"/>
              </a:rPr>
              <a:t> 找到该研究课题中潜在的合作者和合作机构。</a:t>
            </a:r>
            <a:endParaRPr lang="en-US" altLang="zh-CN" sz="2000" dirty="0">
              <a:latin typeface="黑体" pitchFamily="2" charset="-122"/>
              <a:ea typeface="黑体" pitchFamily="2" charset="-122"/>
            </a:endParaRPr>
          </a:p>
          <a:p>
            <a:pPr eaLnBrk="0" hangingPunct="0">
              <a:buFont typeface="Wingdings" pitchFamily="2" charset="2"/>
              <a:buChar char="Ø"/>
              <a:defRPr/>
            </a:pPr>
            <a:r>
              <a:rPr lang="zh-CN" altLang="en-US" sz="2000" dirty="0">
                <a:latin typeface="黑体" pitchFamily="2" charset="-122"/>
                <a:ea typeface="黑体" pitchFamily="2" charset="-122"/>
              </a:rPr>
              <a:t> 对该课题领域的国家信息分析，例：国家内领先机构和高校等。</a:t>
            </a:r>
            <a:endParaRPr lang="en-US" altLang="zh-CN" sz="2000" dirty="0">
              <a:latin typeface="黑体" pitchFamily="2" charset="-122"/>
              <a:ea typeface="黑体" pitchFamily="2" charset="-122"/>
            </a:endParaRPr>
          </a:p>
          <a:p>
            <a:pPr eaLnBrk="0" hangingPunct="0">
              <a:buFont typeface="Wingdings" pitchFamily="2" charset="2"/>
              <a:buChar char="Ø"/>
              <a:defRPr/>
            </a:pPr>
            <a:r>
              <a:rPr lang="zh-CN" altLang="en-US" sz="2000" dirty="0">
                <a:latin typeface="黑体" pitchFamily="2" charset="-122"/>
                <a:ea typeface="黑体" pitchFamily="2" charset="-122"/>
              </a:rPr>
              <a:t> 被引参考文献检索</a:t>
            </a:r>
            <a:r>
              <a:rPr lang="en-US" altLang="zh-CN" sz="2000" dirty="0">
                <a:latin typeface="黑体" pitchFamily="2" charset="-122"/>
                <a:ea typeface="黑体" pitchFamily="2" charset="-122"/>
              </a:rPr>
              <a:t>--</a:t>
            </a:r>
            <a:r>
              <a:rPr lang="zh-CN" altLang="en-US" sz="2000" dirty="0">
                <a:latin typeface="黑体" pitchFamily="2" charset="-122"/>
                <a:ea typeface="黑体" pitchFamily="2" charset="-122"/>
              </a:rPr>
              <a:t>了解某一研究理论是如何发展和被应用的，以发现新的研究思路。</a:t>
            </a:r>
            <a:endParaRPr lang="en-US" altLang="zh-CN" sz="2000" dirty="0">
              <a:latin typeface="黑体" pitchFamily="2" charset="-122"/>
              <a:ea typeface="黑体"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1000" fill="hold"/>
                                        <p:tgtEl>
                                          <p:spTgt spid="14">
                                            <p:txEl>
                                              <p:pRg st="3" end="3"/>
                                            </p:txEl>
                                          </p:spTgt>
                                        </p:tgtEl>
                                        <p:attrNameLst>
                                          <p:attrName>style.color</p:attrName>
                                        </p:attrNameLst>
                                      </p:cBhvr>
                                      <p:to>
                                        <p:clrVal>
                                          <a:srgbClr val="008000"/>
                                        </p:clrVal>
                                      </p:to>
                                    </p:set>
                                    <p:set>
                                      <p:cBhvr>
                                        <p:cTn id="15" dur="1000" fill="hold"/>
                                        <p:tgtEl>
                                          <p:spTgt spid="14">
                                            <p:txEl>
                                              <p:pRg st="3" end="3"/>
                                            </p:txEl>
                                          </p:spTgt>
                                        </p:tgtEl>
                                        <p:attrNameLst>
                                          <p:attrName>fillcolor</p:attrName>
                                        </p:attrNameLst>
                                      </p:cBhvr>
                                      <p:to>
                                        <p:clrVal>
                                          <a:srgbClr val="008000"/>
                                        </p:clrVal>
                                      </p:to>
                                    </p:set>
                                    <p:set>
                                      <p:cBhvr>
                                        <p:cTn id="16" dur="1000" fill="hold"/>
                                        <p:tgtEl>
                                          <p:spTgt spid="1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灯片编号占位符 1"/>
          <p:cNvSpPr>
            <a:spLocks noGrp="1"/>
          </p:cNvSpPr>
          <p:nvPr>
            <p:ph type="sldNum" sz="quarter" idx="11"/>
          </p:nvPr>
        </p:nvSpPr>
        <p:spPr>
          <a:noFill/>
        </p:spPr>
        <p:txBody>
          <a:bodyPr/>
          <a:lstStyle/>
          <a:p>
            <a:fld id="{DC429F0F-FEF9-46F3-939B-722DF06DC70E}" type="slidenum">
              <a:rPr lang="en-US" altLang="en-US" smtClean="0"/>
              <a:pPr/>
              <a:t>41</a:t>
            </a:fld>
            <a:endParaRPr lang="en-US" altLang="en-US" smtClean="0"/>
          </a:p>
        </p:txBody>
      </p:sp>
      <p:sp>
        <p:nvSpPr>
          <p:cNvPr id="6" name="圆角矩形 5"/>
          <p:cNvSpPr/>
          <p:nvPr/>
        </p:nvSpPr>
        <p:spPr bwMode="auto">
          <a:xfrm>
            <a:off x="685800" y="4002088"/>
            <a:ext cx="7726363" cy="2667000"/>
          </a:xfrm>
          <a:prstGeom prst="roundRect">
            <a:avLst/>
          </a:pr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p:spPr>
        <p:txBody>
          <a:bodyPr wrap="none" anchor="ctr"/>
          <a:lstStyle/>
          <a:p>
            <a:pPr>
              <a:defRPr/>
            </a:pPr>
            <a:endParaRPr lang="en-US" altLang="zh-CN" b="1" dirty="0">
              <a:solidFill>
                <a:srgbClr val="236402"/>
              </a:solidFill>
              <a:latin typeface="Arial" pitchFamily="34" charset="0"/>
              <a:ea typeface="宋体" pitchFamily="2" charset="-122"/>
            </a:endParaRPr>
          </a:p>
          <a:p>
            <a:pPr>
              <a:defRPr/>
            </a:pPr>
            <a:r>
              <a:rPr lang="zh-CN" altLang="en-US" b="1" dirty="0">
                <a:solidFill>
                  <a:srgbClr val="236402"/>
                </a:solidFill>
                <a:latin typeface="Arial" pitchFamily="34" charset="0"/>
                <a:ea typeface="宋体" pitchFamily="2" charset="-122"/>
              </a:rPr>
              <a:t>强大的分析功能：</a:t>
            </a:r>
            <a:endParaRPr lang="en-US" altLang="zh-CN" b="1" dirty="0">
              <a:solidFill>
                <a:srgbClr val="236402"/>
              </a:solidFill>
              <a:latin typeface="Arial" pitchFamily="34" charset="0"/>
              <a:ea typeface="宋体" pitchFamily="2" charset="-122"/>
            </a:endParaRPr>
          </a:p>
          <a:p>
            <a:pPr>
              <a:defRPr/>
            </a:pPr>
            <a:endParaRPr lang="en-US" altLang="zh-CN" b="1" dirty="0">
              <a:solidFill>
                <a:srgbClr val="236402"/>
              </a:solidFill>
              <a:latin typeface="Arial" pitchFamily="34" charset="0"/>
              <a:ea typeface="宋体" pitchFamily="2" charset="-122"/>
            </a:endParaRPr>
          </a:p>
          <a:p>
            <a:pPr>
              <a:defRPr/>
            </a:pP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作者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出版年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来源期刊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文献类型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会议名称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国家</a:t>
            </a:r>
            <a:r>
              <a:rPr lang="en-US" altLang="zh-CN" b="1" dirty="0">
                <a:solidFill>
                  <a:srgbClr val="236402"/>
                </a:solidFill>
                <a:latin typeface="Arial" pitchFamily="34" charset="0"/>
                <a:ea typeface="宋体" pitchFamily="2" charset="-122"/>
              </a:rPr>
              <a:t>/</a:t>
            </a:r>
            <a:r>
              <a:rPr lang="zh-CN" altLang="en-US" b="1" dirty="0">
                <a:solidFill>
                  <a:srgbClr val="236402"/>
                </a:solidFill>
                <a:latin typeface="Arial" pitchFamily="34" charset="0"/>
                <a:ea typeface="宋体" pitchFamily="2" charset="-122"/>
              </a:rPr>
              <a:t>地区   </a:t>
            </a:r>
            <a:endParaRPr lang="en-US" altLang="zh-CN" b="1" dirty="0">
              <a:solidFill>
                <a:srgbClr val="236402"/>
              </a:solidFill>
              <a:latin typeface="Arial" pitchFamily="34" charset="0"/>
              <a:ea typeface="宋体" pitchFamily="2" charset="-122"/>
            </a:endParaRPr>
          </a:p>
          <a:p>
            <a:pPr>
              <a:defRPr/>
            </a:pPr>
            <a:endParaRPr lang="en-US" altLang="zh-CN" sz="800" b="1" dirty="0">
              <a:solidFill>
                <a:srgbClr val="236402"/>
              </a:solidFill>
              <a:latin typeface="Arial" pitchFamily="34" charset="0"/>
              <a:ea typeface="宋体" pitchFamily="2" charset="-122"/>
            </a:endParaRPr>
          </a:p>
          <a:p>
            <a:pPr>
              <a:defRPr/>
            </a:pP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基金资助机构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授权号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团体作者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机构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语种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学科类别 </a:t>
            </a:r>
            <a:endParaRPr lang="en-US" altLang="zh-CN" b="1" dirty="0">
              <a:solidFill>
                <a:srgbClr val="236402"/>
              </a:solidFill>
              <a:latin typeface="Arial" pitchFamily="34" charset="0"/>
              <a:ea typeface="宋体" pitchFamily="2" charset="-122"/>
            </a:endParaRPr>
          </a:p>
          <a:p>
            <a:pPr>
              <a:defRPr/>
            </a:pPr>
            <a:endParaRPr lang="en-US" altLang="zh-CN" sz="800" b="1" dirty="0">
              <a:solidFill>
                <a:srgbClr val="236402"/>
              </a:solidFill>
              <a:latin typeface="Arial" pitchFamily="34" charset="0"/>
              <a:ea typeface="宋体" pitchFamily="2" charset="-122"/>
              <a:cs typeface="Arial"/>
            </a:endParaRPr>
          </a:p>
          <a:p>
            <a:pPr>
              <a:defRPr/>
            </a:pPr>
            <a:r>
              <a:rPr lang="zh-CN" altLang="en-US" b="1" dirty="0">
                <a:solidFill>
                  <a:srgbClr val="236402"/>
                </a:solidFill>
                <a:latin typeface="Arial"/>
                <a:ea typeface="宋体" pitchFamily="2" charset="-122"/>
                <a:cs typeface="Arial"/>
              </a:rPr>
              <a:t>▪ </a:t>
            </a:r>
            <a:r>
              <a:rPr lang="en-US" altLang="zh-CN" b="1" dirty="0">
                <a:solidFill>
                  <a:srgbClr val="236402"/>
                </a:solidFill>
                <a:latin typeface="Arial" pitchFamily="34" charset="0"/>
                <a:ea typeface="宋体" pitchFamily="2" charset="-122"/>
              </a:rPr>
              <a:t>WOS</a:t>
            </a:r>
            <a:r>
              <a:rPr lang="zh-CN" altLang="en-US" b="1" dirty="0">
                <a:solidFill>
                  <a:srgbClr val="236402"/>
                </a:solidFill>
                <a:latin typeface="Arial" pitchFamily="34" charset="0"/>
                <a:ea typeface="宋体" pitchFamily="2" charset="-122"/>
              </a:rPr>
              <a:t>学科类别   </a:t>
            </a:r>
            <a:r>
              <a:rPr lang="zh-CN" altLang="en-US" b="1" dirty="0">
                <a:solidFill>
                  <a:srgbClr val="236402"/>
                </a:solidFill>
                <a:latin typeface="Arial"/>
                <a:ea typeface="宋体" pitchFamily="2" charset="-122"/>
                <a:cs typeface="Arial"/>
              </a:rPr>
              <a:t>▪</a:t>
            </a:r>
            <a:r>
              <a:rPr lang="zh-CN" altLang="en-US" b="1" dirty="0">
                <a:solidFill>
                  <a:srgbClr val="236402"/>
                </a:solidFill>
                <a:latin typeface="Arial" pitchFamily="34" charset="0"/>
                <a:ea typeface="宋体" pitchFamily="2" charset="-122"/>
              </a:rPr>
              <a:t>编者 </a:t>
            </a:r>
            <a:endParaRPr lang="en-US" altLang="zh-CN" b="1" dirty="0">
              <a:solidFill>
                <a:srgbClr val="236402"/>
              </a:solidFill>
              <a:latin typeface="Arial" pitchFamily="34" charset="0"/>
              <a:ea typeface="宋体" pitchFamily="2" charset="-122"/>
            </a:endParaRPr>
          </a:p>
          <a:p>
            <a:pPr>
              <a:defRPr/>
            </a:pPr>
            <a:endParaRPr lang="en-US" altLang="zh-CN" b="1" dirty="0">
              <a:solidFill>
                <a:srgbClr val="236402"/>
              </a:solidFill>
              <a:latin typeface="Arial" pitchFamily="34" charset="0"/>
              <a:ea typeface="宋体" pitchFamily="2" charset="-122"/>
            </a:endParaRPr>
          </a:p>
          <a:p>
            <a:pPr algn="ctr">
              <a:defRPr/>
            </a:pPr>
            <a:endParaRPr lang="zh-CN" altLang="en-US" dirty="0">
              <a:ea typeface="宋体" pitchFamily="2" charset="-122"/>
            </a:endParaRPr>
          </a:p>
        </p:txBody>
      </p:sp>
      <p:pic>
        <p:nvPicPr>
          <p:cNvPr id="119810" name="Picture 2"/>
          <p:cNvPicPr>
            <a:picLocks noChangeAspect="1" noChangeArrowheads="1"/>
          </p:cNvPicPr>
          <p:nvPr/>
        </p:nvPicPr>
        <p:blipFill>
          <a:blip r:embed="rId2"/>
          <a:srcRect/>
          <a:stretch>
            <a:fillRect/>
          </a:stretch>
        </p:blipFill>
        <p:spPr bwMode="auto">
          <a:xfrm>
            <a:off x="838200" y="685800"/>
            <a:ext cx="7086600" cy="231808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a:srcRect/>
          <a:stretch>
            <a:fillRect/>
          </a:stretch>
        </p:blipFill>
        <p:spPr bwMode="auto">
          <a:xfrm>
            <a:off x="0" y="0"/>
            <a:ext cx="6096000" cy="6569075"/>
          </a:xfrm>
          <a:prstGeom prst="rect">
            <a:avLst/>
          </a:prstGeom>
          <a:noFill/>
          <a:ln w="9525">
            <a:noFill/>
            <a:miter lim="800000"/>
            <a:headEnd/>
            <a:tailEnd/>
          </a:ln>
          <a:effectLst/>
        </p:spPr>
      </p:pic>
      <p:sp>
        <p:nvSpPr>
          <p:cNvPr id="8" name="TextBox 7"/>
          <p:cNvSpPr txBox="1"/>
          <p:nvPr/>
        </p:nvSpPr>
        <p:spPr>
          <a:xfrm>
            <a:off x="4419600" y="228600"/>
            <a:ext cx="4587875" cy="923925"/>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spcBef>
                <a:spcPct val="20000"/>
              </a:spcBef>
              <a:buClr>
                <a:srgbClr val="009900"/>
              </a:buClr>
              <a:buSzPct val="80000"/>
              <a:buFont typeface="Wingdings" pitchFamily="2" charset="2"/>
              <a:buNone/>
              <a:defRPr/>
            </a:pPr>
            <a:r>
              <a:rPr lang="zh-CN" altLang="en-US" b="1" dirty="0">
                <a:latin typeface="宋体" pitchFamily="2" charset="-122"/>
                <a:ea typeface="宋体" pitchFamily="2" charset="-122"/>
              </a:rPr>
              <a:t>出版年分析（结合引文报告）：了解课题的发展趋势以及判断课题的发展阶段。</a:t>
            </a:r>
            <a:endParaRPr lang="en-US" altLang="zh-CN" b="1" dirty="0">
              <a:latin typeface="宋体" pitchFamily="2" charset="-122"/>
              <a:ea typeface="宋体" pitchFamily="2" charset="-122"/>
            </a:endParaRPr>
          </a:p>
        </p:txBody>
      </p:sp>
      <p:graphicFrame>
        <p:nvGraphicFramePr>
          <p:cNvPr id="10" name="图表 9"/>
          <p:cNvGraphicFramePr/>
          <p:nvPr/>
        </p:nvGraphicFramePr>
        <p:xfrm>
          <a:off x="3295904" y="1725015"/>
          <a:ext cx="5883166" cy="49503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srcRect/>
          <a:stretch>
            <a:fillRect/>
          </a:stretch>
        </p:blipFill>
        <p:spPr bwMode="auto">
          <a:xfrm>
            <a:off x="228600" y="0"/>
            <a:ext cx="5791200" cy="6629400"/>
          </a:xfrm>
          <a:prstGeom prst="rect">
            <a:avLst/>
          </a:prstGeom>
          <a:noFill/>
          <a:ln w="9525">
            <a:noFill/>
            <a:miter lim="800000"/>
            <a:headEnd/>
            <a:tailEnd/>
          </a:ln>
          <a:effectLst/>
        </p:spPr>
      </p:pic>
      <p:sp>
        <p:nvSpPr>
          <p:cNvPr id="8" name="TextBox 7"/>
          <p:cNvSpPr txBox="1"/>
          <p:nvPr/>
        </p:nvSpPr>
        <p:spPr>
          <a:xfrm>
            <a:off x="5334000" y="1219200"/>
            <a:ext cx="3810000" cy="1901825"/>
          </a:xfrm>
          <a:prstGeom prst="rect">
            <a:avLst/>
          </a:prstGeom>
          <a:gradFill>
            <a:gsLst>
              <a:gs pos="0">
                <a:srgbClr val="FF6600"/>
              </a:gs>
              <a:gs pos="50000">
                <a:schemeClr val="bg1"/>
              </a:gs>
              <a:gs pos="100000">
                <a:srgbClr val="FF6600"/>
              </a:gs>
            </a:gsLst>
            <a:lin ang="5400000" scaled="1"/>
          </a:gradFill>
          <a:ln>
            <a:solidFill>
              <a:schemeClr val="tx2"/>
            </a:solidFill>
          </a:ln>
        </p:spPr>
        <p:txBody>
          <a:bodyPr wrap="square">
            <a:spAutoFit/>
          </a:bodyPr>
          <a:lstStyle/>
          <a:p>
            <a:pPr>
              <a:lnSpc>
                <a:spcPct val="120000"/>
              </a:lnSpc>
              <a:defRPr/>
            </a:pPr>
            <a:r>
              <a:rPr lang="zh-CN" altLang="en-US" b="1" dirty="0">
                <a:ea typeface="宋体" pitchFamily="2" charset="-122"/>
              </a:rPr>
              <a:t>著者分析：</a:t>
            </a:r>
            <a:endParaRPr lang="en-US" altLang="zh-CN" b="1" dirty="0">
              <a:ea typeface="宋体" pitchFamily="2" charset="-122"/>
            </a:endParaRPr>
          </a:p>
          <a:p>
            <a:pPr>
              <a:lnSpc>
                <a:spcPct val="120000"/>
              </a:lnSpc>
              <a:defRPr/>
            </a:pPr>
            <a:endParaRPr lang="en-US" altLang="zh-CN" sz="800" b="1" dirty="0">
              <a:ea typeface="宋体" pitchFamily="2" charset="-122"/>
            </a:endParaRPr>
          </a:p>
          <a:p>
            <a:pPr>
              <a:lnSpc>
                <a:spcPct val="120000"/>
              </a:lnSpc>
              <a:defRPr/>
            </a:pPr>
            <a:r>
              <a:rPr lang="en-US" altLang="zh-CN" b="1" dirty="0">
                <a:ea typeface="宋体" pitchFamily="2" charset="-122"/>
              </a:rPr>
              <a:t>- </a:t>
            </a:r>
            <a:r>
              <a:rPr lang="zh-CN" altLang="en-US" b="1" dirty="0">
                <a:ea typeface="宋体" pitchFamily="2" charset="-122"/>
              </a:rPr>
              <a:t>发现该领域的高产出研究人员</a:t>
            </a:r>
          </a:p>
          <a:p>
            <a:pPr>
              <a:lnSpc>
                <a:spcPct val="120000"/>
              </a:lnSpc>
              <a:defRPr/>
            </a:pPr>
            <a:r>
              <a:rPr lang="en-US" altLang="zh-CN" b="1" dirty="0">
                <a:ea typeface="宋体" pitchFamily="2" charset="-122"/>
              </a:rPr>
              <a:t>- </a:t>
            </a:r>
            <a:r>
              <a:rPr lang="zh-CN" altLang="en-US" b="1" dirty="0">
                <a:ea typeface="宋体" pitchFamily="2" charset="-122"/>
              </a:rPr>
              <a:t>有利于机构的人才招聘</a:t>
            </a:r>
          </a:p>
          <a:p>
            <a:pPr>
              <a:lnSpc>
                <a:spcPct val="120000"/>
              </a:lnSpc>
              <a:buFontTx/>
              <a:buChar char="-"/>
              <a:defRPr/>
            </a:pPr>
            <a:r>
              <a:rPr lang="zh-CN" altLang="en-US" b="1" dirty="0">
                <a:ea typeface="宋体" pitchFamily="2" charset="-122"/>
              </a:rPr>
              <a:t> 选择小同行审稿专家</a:t>
            </a:r>
          </a:p>
          <a:p>
            <a:pPr>
              <a:lnSpc>
                <a:spcPct val="120000"/>
              </a:lnSpc>
              <a:buFontTx/>
              <a:buChar char="-"/>
              <a:defRPr/>
            </a:pPr>
            <a:r>
              <a:rPr lang="zh-CN" altLang="en-US" b="1" dirty="0">
                <a:ea typeface="宋体" pitchFamily="2" charset="-122"/>
              </a:rPr>
              <a:t> 选择潜在的合作者</a:t>
            </a:r>
            <a:endParaRPr lang="zh-CN" altLang="en-US" dirty="0">
              <a:ea typeface="宋体" pitchFamily="2" charset="-122"/>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a:stretch>
            <a:fillRect/>
          </a:stretch>
        </p:blipFill>
        <p:spPr bwMode="auto">
          <a:xfrm>
            <a:off x="228600" y="0"/>
            <a:ext cx="6311900" cy="6705600"/>
          </a:xfrm>
          <a:prstGeom prst="rect">
            <a:avLst/>
          </a:prstGeom>
          <a:noFill/>
          <a:ln w="9525">
            <a:noFill/>
            <a:miter lim="800000"/>
            <a:headEnd/>
            <a:tailEnd/>
          </a:ln>
          <a:effectLst/>
        </p:spPr>
      </p:pic>
      <p:sp>
        <p:nvSpPr>
          <p:cNvPr id="79877" name="Text Box 5"/>
          <p:cNvSpPr txBox="1">
            <a:spLocks noChangeArrowheads="1"/>
          </p:cNvSpPr>
          <p:nvPr/>
        </p:nvSpPr>
        <p:spPr bwMode="auto">
          <a:xfrm>
            <a:off x="5257800" y="2286000"/>
            <a:ext cx="3505200" cy="1754326"/>
          </a:xfrm>
          <a:prstGeom prst="rect">
            <a:avLst/>
          </a:prstGeom>
          <a:gradFill>
            <a:gsLst>
              <a:gs pos="0">
                <a:srgbClr val="FF6600"/>
              </a:gs>
              <a:gs pos="50000">
                <a:schemeClr val="bg1"/>
              </a:gs>
              <a:gs pos="100000">
                <a:srgbClr val="FF6600"/>
              </a:gs>
            </a:gsLst>
            <a:lin ang="5400000" scaled="1"/>
          </a:gradFill>
          <a:ln>
            <a:solidFill>
              <a:schemeClr val="tx2"/>
            </a:solidFill>
          </a:ln>
        </p:spPr>
        <p:txBody>
          <a:bodyPr wrap="square">
            <a:spAutoFit/>
          </a:bodyPr>
          <a:lstStyle/>
          <a:p>
            <a:pPr>
              <a:lnSpc>
                <a:spcPct val="120000"/>
              </a:lnSpc>
              <a:defRPr/>
            </a:pPr>
            <a:r>
              <a:rPr lang="zh-CN" altLang="en-US" b="1" dirty="0">
                <a:ea typeface="宋体" pitchFamily="2" charset="-122"/>
              </a:rPr>
              <a:t>机构 </a:t>
            </a:r>
          </a:p>
          <a:p>
            <a:pPr>
              <a:lnSpc>
                <a:spcPct val="120000"/>
              </a:lnSpc>
              <a:defRPr/>
            </a:pPr>
            <a:r>
              <a:rPr lang="en-US" altLang="zh-CN" b="1" dirty="0">
                <a:ea typeface="宋体" pitchFamily="2" charset="-122"/>
              </a:rPr>
              <a:t>- </a:t>
            </a:r>
            <a:r>
              <a:rPr lang="zh-CN" altLang="en-US" b="1" dirty="0">
                <a:ea typeface="宋体" pitchFamily="2" charset="-122"/>
              </a:rPr>
              <a:t>发现该领域高产出的大学及研究机构</a:t>
            </a:r>
          </a:p>
          <a:p>
            <a:pPr>
              <a:lnSpc>
                <a:spcPct val="120000"/>
              </a:lnSpc>
              <a:buFontTx/>
              <a:buChar char="-"/>
              <a:defRPr/>
            </a:pPr>
            <a:r>
              <a:rPr lang="zh-CN" altLang="en-US" b="1" dirty="0">
                <a:ea typeface="宋体" pitchFamily="2" charset="-122"/>
              </a:rPr>
              <a:t> 有利于机构间的合作</a:t>
            </a:r>
          </a:p>
          <a:p>
            <a:pPr>
              <a:lnSpc>
                <a:spcPct val="120000"/>
              </a:lnSpc>
              <a:buFontTx/>
              <a:buChar char="-"/>
              <a:defRPr/>
            </a:pPr>
            <a:r>
              <a:rPr lang="zh-CN" altLang="en-US" b="1" dirty="0">
                <a:ea typeface="宋体" pitchFamily="2" charset="-122"/>
              </a:rPr>
              <a:t> 发现深造的研究机构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a:stretch>
            <a:fillRect/>
          </a:stretch>
        </p:blipFill>
        <p:spPr bwMode="auto">
          <a:xfrm>
            <a:off x="228600" y="698500"/>
            <a:ext cx="5314950" cy="6159500"/>
          </a:xfrm>
          <a:prstGeom prst="rect">
            <a:avLst/>
          </a:prstGeom>
          <a:noFill/>
          <a:ln w="9525">
            <a:noFill/>
            <a:miter lim="800000"/>
            <a:headEnd/>
            <a:tailEnd/>
          </a:ln>
          <a:effectLst/>
        </p:spPr>
      </p:pic>
      <p:sp>
        <p:nvSpPr>
          <p:cNvPr id="7" name="TextBox 6"/>
          <p:cNvSpPr txBox="1"/>
          <p:nvPr/>
        </p:nvSpPr>
        <p:spPr>
          <a:xfrm>
            <a:off x="152400" y="152400"/>
            <a:ext cx="4876800" cy="508000"/>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spcBef>
                <a:spcPct val="20000"/>
              </a:spcBef>
              <a:buClr>
                <a:srgbClr val="009900"/>
              </a:buClr>
              <a:buSzPct val="80000"/>
              <a:defRPr/>
            </a:pPr>
            <a:r>
              <a:rPr lang="zh-CN" altLang="en-US" b="1" dirty="0">
                <a:latin typeface="宋体" pitchFamily="2" charset="-122"/>
                <a:ea typeface="宋体" pitchFamily="2" charset="-122"/>
              </a:rPr>
              <a:t>国家和地区：发现该领域高产出的国家与地区</a:t>
            </a:r>
          </a:p>
        </p:txBody>
      </p:sp>
      <p:sp>
        <p:nvSpPr>
          <p:cNvPr id="6" name="圆角矩形 5"/>
          <p:cNvSpPr>
            <a:spLocks noChangeArrowheads="1"/>
          </p:cNvSpPr>
          <p:nvPr/>
        </p:nvSpPr>
        <p:spPr bwMode="auto">
          <a:xfrm>
            <a:off x="533400" y="4724400"/>
            <a:ext cx="3200400" cy="3810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0" y="0"/>
            <a:ext cx="8064500" cy="7010400"/>
          </a:xfrm>
          <a:prstGeom prst="rect">
            <a:avLst/>
          </a:prstGeom>
          <a:noFill/>
          <a:ln w="9525">
            <a:noFill/>
            <a:miter lim="800000"/>
            <a:headEnd/>
            <a:tailEnd/>
          </a:ln>
          <a:effectLst/>
        </p:spPr>
      </p:pic>
      <p:sp>
        <p:nvSpPr>
          <p:cNvPr id="8" name="圆角矩形 7"/>
          <p:cNvSpPr>
            <a:spLocks noChangeArrowheads="1"/>
          </p:cNvSpPr>
          <p:nvPr/>
        </p:nvSpPr>
        <p:spPr bwMode="auto">
          <a:xfrm>
            <a:off x="7086600" y="1295400"/>
            <a:ext cx="914400" cy="228600"/>
          </a:xfrm>
          <a:prstGeom prst="roundRect">
            <a:avLst>
              <a:gd name="adj" fmla="val 16667"/>
            </a:avLst>
          </a:prstGeom>
          <a:noFill/>
          <a:ln w="25400" algn="ctr">
            <a:solidFill>
              <a:srgbClr val="FF0000"/>
            </a:solidFill>
            <a:round/>
            <a:headEnd/>
            <a:tailEnd/>
          </a:ln>
        </p:spPr>
        <p:txBody>
          <a:bodyPr vert="eaVert" wrap="none" anchor="ctr"/>
          <a:lstStyle/>
          <a:p>
            <a:pPr algn="ctr"/>
            <a:endParaRPr lang="zh-CN" altLang="en-US"/>
          </a:p>
        </p:txBody>
      </p:sp>
      <p:sp>
        <p:nvSpPr>
          <p:cNvPr id="5" name="TextBox 4"/>
          <p:cNvSpPr txBox="1"/>
          <p:nvPr/>
        </p:nvSpPr>
        <p:spPr>
          <a:xfrm>
            <a:off x="4267200" y="2514600"/>
            <a:ext cx="4876800" cy="2216151"/>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b="1" dirty="0">
                <a:latin typeface="宋体" pitchFamily="2" charset="-122"/>
                <a:ea typeface="宋体" pitchFamily="2" charset="-122"/>
              </a:rPr>
              <a:t>利用此功能发现中国在该领域</a:t>
            </a:r>
            <a:r>
              <a:rPr lang="en-US" altLang="zh-CN" b="1" dirty="0">
                <a:latin typeface="宋体" pitchFamily="2" charset="-122"/>
                <a:ea typeface="宋体" pitchFamily="2" charset="-122"/>
              </a:rPr>
              <a:t>:</a:t>
            </a:r>
          </a:p>
          <a:p>
            <a:pPr lvl="1">
              <a:lnSpc>
                <a:spcPct val="150000"/>
              </a:lnSpc>
              <a:buFont typeface="Arial" pitchFamily="34" charset="0"/>
              <a:buChar char="–"/>
              <a:defRPr/>
            </a:pPr>
            <a:r>
              <a:rPr lang="zh-CN" altLang="en-US" b="1" dirty="0">
                <a:latin typeface="宋体" pitchFamily="2" charset="-122"/>
                <a:ea typeface="宋体" pitchFamily="2" charset="-122"/>
              </a:rPr>
              <a:t> 引领机构</a:t>
            </a:r>
            <a:r>
              <a:rPr lang="en-US" altLang="zh-CN" b="1" dirty="0">
                <a:latin typeface="宋体" pitchFamily="2" charset="-122"/>
                <a:ea typeface="宋体" pitchFamily="2" charset="-122"/>
              </a:rPr>
              <a:t>, </a:t>
            </a:r>
            <a:r>
              <a:rPr lang="zh-CN" altLang="en-US" b="1" dirty="0">
                <a:latin typeface="宋体" pitchFamily="2" charset="-122"/>
                <a:ea typeface="宋体" pitchFamily="2" charset="-122"/>
              </a:rPr>
              <a:t>高产出</a:t>
            </a:r>
            <a:r>
              <a:rPr lang="en-US" altLang="zh-CN" b="1" dirty="0">
                <a:latin typeface="宋体" pitchFamily="2" charset="-122"/>
                <a:ea typeface="宋体" pitchFamily="2" charset="-122"/>
              </a:rPr>
              <a:t>, </a:t>
            </a:r>
            <a:r>
              <a:rPr lang="zh-CN" altLang="en-US" b="1" dirty="0">
                <a:latin typeface="宋体" pitchFamily="2" charset="-122"/>
                <a:ea typeface="宋体" pitchFamily="2" charset="-122"/>
              </a:rPr>
              <a:t>高影响力的作者</a:t>
            </a:r>
          </a:p>
          <a:p>
            <a:pPr lvl="1">
              <a:lnSpc>
                <a:spcPct val="150000"/>
              </a:lnSpc>
              <a:buFont typeface="Arial" pitchFamily="34" charset="0"/>
              <a:buChar char="–"/>
              <a:defRPr/>
            </a:pPr>
            <a:r>
              <a:rPr lang="zh-CN" altLang="en-US" b="1" dirty="0">
                <a:latin typeface="宋体" pitchFamily="2" charset="-122"/>
                <a:ea typeface="宋体" pitchFamily="2" charset="-122"/>
              </a:rPr>
              <a:t> 经常发表中国作者论文的期刊</a:t>
            </a:r>
          </a:p>
          <a:p>
            <a:pPr lvl="1">
              <a:lnSpc>
                <a:spcPct val="150000"/>
              </a:lnSpc>
              <a:buFont typeface="Arial" pitchFamily="34" charset="0"/>
              <a:buChar char="–"/>
              <a:defRPr/>
            </a:pPr>
            <a:r>
              <a:rPr lang="zh-CN" altLang="en-US" b="1" dirty="0">
                <a:latin typeface="宋体" pitchFamily="2" charset="-122"/>
                <a:ea typeface="宋体" pitchFamily="2" charset="-122"/>
              </a:rPr>
              <a:t> 与中国学者合作的国家和机构</a:t>
            </a:r>
          </a:p>
          <a:p>
            <a:pPr lvl="1">
              <a:lnSpc>
                <a:spcPct val="150000"/>
              </a:lnSpc>
              <a:buFont typeface="Arial" pitchFamily="34" charset="0"/>
              <a:buChar char="–"/>
              <a:defRPr/>
            </a:pPr>
            <a:r>
              <a:rPr lang="zh-CN" altLang="en-US" b="1" dirty="0">
                <a:latin typeface="宋体" pitchFamily="2" charset="-122"/>
                <a:ea typeface="宋体" pitchFamily="2" charset="-122"/>
              </a:rPr>
              <a:t> 该课题在中国的发展趋势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rcRect/>
          <a:stretch>
            <a:fillRect/>
          </a:stretch>
        </p:blipFill>
        <p:spPr bwMode="auto">
          <a:xfrm>
            <a:off x="152400" y="0"/>
            <a:ext cx="8267700" cy="7245350"/>
          </a:xfrm>
          <a:prstGeom prst="rect">
            <a:avLst/>
          </a:prstGeom>
          <a:noFill/>
          <a:ln w="9525">
            <a:noFill/>
            <a:miter lim="800000"/>
            <a:headEnd/>
            <a:tailEnd/>
          </a:ln>
          <a:effectLst/>
        </p:spPr>
      </p:pic>
      <p:sp>
        <p:nvSpPr>
          <p:cNvPr id="83971" name="灯片编号占位符 1"/>
          <p:cNvSpPr>
            <a:spLocks noGrp="1"/>
          </p:cNvSpPr>
          <p:nvPr>
            <p:ph type="sldNum" sz="quarter" idx="11"/>
          </p:nvPr>
        </p:nvSpPr>
        <p:spPr>
          <a:noFill/>
        </p:spPr>
        <p:txBody>
          <a:bodyPr/>
          <a:lstStyle/>
          <a:p>
            <a:fld id="{8A33C2AC-CF05-452A-8520-A24C559DAFFC}" type="slidenum">
              <a:rPr lang="en-US" altLang="en-US" smtClean="0"/>
              <a:pPr/>
              <a:t>47</a:t>
            </a:fld>
            <a:endParaRPr lang="en-US" altLang="en-US" smtClean="0"/>
          </a:p>
        </p:txBody>
      </p:sp>
      <p:sp>
        <p:nvSpPr>
          <p:cNvPr id="4" name="圆角矩形 5"/>
          <p:cNvSpPr>
            <a:spLocks noChangeArrowheads="1"/>
          </p:cNvSpPr>
          <p:nvPr/>
        </p:nvSpPr>
        <p:spPr bwMode="auto">
          <a:xfrm>
            <a:off x="228600" y="914400"/>
            <a:ext cx="1714500" cy="381000"/>
          </a:xfrm>
          <a:prstGeom prst="roundRect">
            <a:avLst>
              <a:gd name="adj" fmla="val 16667"/>
            </a:avLst>
          </a:prstGeom>
          <a:noFill/>
          <a:ln w="28575" algn="ctr">
            <a:solidFill>
              <a:srgbClr val="FF5050"/>
            </a:solidFill>
            <a:round/>
            <a:headEnd/>
            <a:tailEnd/>
          </a:ln>
        </p:spPr>
        <p:txBody>
          <a:bodyPr vert="eaVert" wrap="none" anchor="ctr"/>
          <a:lstStyle/>
          <a:p>
            <a:endParaRPr lang="zh-CN" altLang="en-US"/>
          </a:p>
        </p:txBody>
      </p:sp>
      <p:sp>
        <p:nvSpPr>
          <p:cNvPr id="13" name="圆角矩形 12"/>
          <p:cNvSpPr>
            <a:spLocks noChangeArrowheads="1"/>
          </p:cNvSpPr>
          <p:nvPr/>
        </p:nvSpPr>
        <p:spPr bwMode="auto">
          <a:xfrm>
            <a:off x="228600" y="4953000"/>
            <a:ext cx="1676400" cy="3048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pic>
        <p:nvPicPr>
          <p:cNvPr id="14" name="Picture 2"/>
          <p:cNvPicPr>
            <a:picLocks noChangeAspect="1" noChangeArrowheads="1"/>
          </p:cNvPicPr>
          <p:nvPr/>
        </p:nvPicPr>
        <p:blipFill>
          <a:blip r:embed="rId3"/>
          <a:srcRect/>
          <a:stretch>
            <a:fillRect/>
          </a:stretch>
        </p:blipFill>
        <p:spPr bwMode="auto">
          <a:xfrm>
            <a:off x="3886200" y="1524000"/>
            <a:ext cx="5791200" cy="419100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609600"/>
            <a:ext cx="8229600" cy="808038"/>
          </a:xfrm>
        </p:spPr>
        <p:txBody>
          <a:bodyPr/>
          <a:lstStyle/>
          <a:p>
            <a:pPr eaLnBrk="1" hangingPunct="1"/>
            <a:r>
              <a:rPr lang="zh-CN" altLang="en-US" smtClean="0">
                <a:solidFill>
                  <a:srgbClr val="236402"/>
                </a:solidFill>
                <a:latin typeface="宋体" pitchFamily="2" charset="-122"/>
                <a:ea typeface="宋体" pitchFamily="2" charset="-122"/>
              </a:rPr>
              <a:t>被引文献检索</a:t>
            </a:r>
            <a:r>
              <a:rPr lang="en-US" altLang="zh-CN" smtClean="0">
                <a:solidFill>
                  <a:srgbClr val="236402"/>
                </a:solidFill>
                <a:latin typeface="宋体" pitchFamily="2" charset="-122"/>
                <a:ea typeface="宋体" pitchFamily="2" charset="-122"/>
              </a:rPr>
              <a:t>- </a:t>
            </a:r>
            <a:r>
              <a:rPr lang="zh-CN" altLang="en-US" smtClean="0">
                <a:solidFill>
                  <a:srgbClr val="236402"/>
                </a:solidFill>
                <a:latin typeface="宋体" pitchFamily="2" charset="-122"/>
                <a:ea typeface="宋体" pitchFamily="2" charset="-122"/>
              </a:rPr>
              <a:t>帮助您</a:t>
            </a:r>
            <a:r>
              <a:rPr lang="zh-CN" altLang="en-US" smtClean="0">
                <a:solidFill>
                  <a:srgbClr val="236402"/>
                </a:solidFill>
                <a:ea typeface="宋体" pitchFamily="2" charset="-122"/>
              </a:rPr>
              <a:t>获取思路，激发研究思想</a:t>
            </a:r>
            <a:endParaRPr lang="zh-CN" altLang="en-US" smtClean="0">
              <a:solidFill>
                <a:srgbClr val="236402"/>
              </a:solidFill>
              <a:latin typeface="宋体" pitchFamily="2" charset="-122"/>
              <a:ea typeface="宋体" pitchFamily="2" charset="-122"/>
            </a:endParaRPr>
          </a:p>
        </p:txBody>
      </p:sp>
      <p:sp>
        <p:nvSpPr>
          <p:cNvPr id="51203" name="Rectangle 3"/>
          <p:cNvSpPr>
            <a:spLocks noGrp="1" noChangeArrowheads="1"/>
          </p:cNvSpPr>
          <p:nvPr>
            <p:ph idx="1"/>
          </p:nvPr>
        </p:nvSpPr>
        <p:spPr>
          <a:xfrm>
            <a:off x="457200" y="1524000"/>
            <a:ext cx="8305800" cy="4724400"/>
          </a:xfrm>
          <a:solidFill>
            <a:schemeClr val="bg1"/>
          </a:solidFill>
          <a:ln>
            <a:solidFill>
              <a:srgbClr val="008000"/>
            </a:solidFill>
          </a:ln>
        </p:spPr>
        <p:txBody>
          <a:bodyPr/>
          <a:lstStyle/>
          <a:p>
            <a:pPr eaLnBrk="1" hangingPunct="1">
              <a:lnSpc>
                <a:spcPct val="170000"/>
              </a:lnSpc>
              <a:buFontTx/>
              <a:buNone/>
            </a:pPr>
            <a:r>
              <a:rPr lang="en-US" altLang="zh-CN" smtClean="0">
                <a:solidFill>
                  <a:srgbClr val="006600"/>
                </a:solidFill>
                <a:latin typeface="宋体" pitchFamily="2" charset="-122"/>
                <a:ea typeface="宋体" pitchFamily="2" charset="-122"/>
              </a:rPr>
              <a:t>Cited Reference Search:</a:t>
            </a:r>
            <a:endParaRPr lang="zh-CN" altLang="en-US" smtClean="0">
              <a:latin typeface="宋体" pitchFamily="2" charset="-122"/>
              <a:ea typeface="宋体" pitchFamily="2" charset="-122"/>
            </a:endParaRPr>
          </a:p>
          <a:p>
            <a:pPr eaLnBrk="1" hangingPunct="1">
              <a:lnSpc>
                <a:spcPct val="170000"/>
              </a:lnSpc>
              <a:buFontTx/>
              <a:buNone/>
            </a:pPr>
            <a:r>
              <a:rPr lang="zh-CN" altLang="en-US" smtClean="0">
                <a:latin typeface="宋体" pitchFamily="2" charset="-122"/>
                <a:ea typeface="宋体" pitchFamily="2" charset="-122"/>
              </a:rPr>
              <a:t>以一篇高质量的文章为检索起点进行</a:t>
            </a:r>
            <a:r>
              <a:rPr lang="zh-CN" altLang="en-US" smtClean="0">
                <a:solidFill>
                  <a:srgbClr val="006600"/>
                </a:solidFill>
                <a:latin typeface="宋体" pitchFamily="2" charset="-122"/>
                <a:ea typeface="宋体" pitchFamily="2" charset="-122"/>
              </a:rPr>
              <a:t>被引文献检索 </a:t>
            </a:r>
          </a:p>
          <a:p>
            <a:pPr eaLnBrk="1" hangingPunct="1">
              <a:lnSpc>
                <a:spcPct val="170000"/>
              </a:lnSpc>
              <a:buFontTx/>
              <a:buNone/>
            </a:pPr>
            <a:endParaRPr lang="en-US" altLang="zh-CN" sz="800" smtClean="0">
              <a:solidFill>
                <a:srgbClr val="006600"/>
              </a:solidFill>
              <a:latin typeface="宋体" pitchFamily="2" charset="-122"/>
              <a:ea typeface="宋体" pitchFamily="2" charset="-122"/>
            </a:endParaRPr>
          </a:p>
          <a:p>
            <a:pPr eaLnBrk="1" hangingPunct="1">
              <a:lnSpc>
                <a:spcPct val="140000"/>
              </a:lnSpc>
            </a:pPr>
            <a:r>
              <a:rPr lang="zh-CN" altLang="en-US" smtClean="0">
                <a:latin typeface="宋体" pitchFamily="2" charset="-122"/>
                <a:ea typeface="宋体" pitchFamily="2" charset="-122"/>
              </a:rPr>
              <a:t>某一理论有没有得到进一步的证实？是否已经应用到了新的领域</a:t>
            </a:r>
            <a:r>
              <a:rPr lang="en-US" altLang="zh-CN" smtClean="0">
                <a:latin typeface="宋体" pitchFamily="2" charset="-122"/>
                <a:ea typeface="宋体" pitchFamily="2" charset="-122"/>
              </a:rPr>
              <a:t>?</a:t>
            </a:r>
          </a:p>
          <a:p>
            <a:pPr eaLnBrk="1" hangingPunct="1">
              <a:lnSpc>
                <a:spcPct val="140000"/>
              </a:lnSpc>
            </a:pPr>
            <a:r>
              <a:rPr lang="zh-CN" altLang="en-US" smtClean="0">
                <a:latin typeface="宋体" pitchFamily="2" charset="-122"/>
                <a:ea typeface="宋体" pitchFamily="2" charset="-122"/>
              </a:rPr>
              <a:t>某项研究的最新进展极其延伸？</a:t>
            </a:r>
          </a:p>
          <a:p>
            <a:pPr eaLnBrk="1" hangingPunct="1">
              <a:lnSpc>
                <a:spcPct val="140000"/>
              </a:lnSpc>
            </a:pPr>
            <a:r>
              <a:rPr lang="zh-CN" altLang="en-US" smtClean="0">
                <a:latin typeface="宋体" pitchFamily="2" charset="-122"/>
                <a:ea typeface="宋体" pitchFamily="2" charset="-122"/>
              </a:rPr>
              <a:t>某个实验方法是否得到改进？</a:t>
            </a:r>
            <a:r>
              <a:rPr lang="zh-CN" altLang="zh-CN" smtClean="0">
                <a:latin typeface="宋体" pitchFamily="2" charset="-122"/>
                <a:ea typeface="宋体" pitchFamily="2" charset="-122"/>
              </a:rPr>
              <a:t> </a:t>
            </a:r>
            <a:endParaRPr lang="zh-CN" altLang="en-US" smtClean="0">
              <a:latin typeface="宋体" pitchFamily="2" charset="-122"/>
              <a:ea typeface="宋体" pitchFamily="2" charset="-122"/>
            </a:endParaRPr>
          </a:p>
          <a:p>
            <a:pPr lvl="1" eaLnBrk="1" hangingPunct="1">
              <a:lnSpc>
                <a:spcPct val="170000"/>
              </a:lnSpc>
              <a:buFontTx/>
              <a:buNone/>
            </a:pPr>
            <a:endParaRPr lang="en-US" altLang="zh-CN" smtClean="0">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zh-CN" altLang="en-US" smtClean="0">
                <a:ea typeface="宋体" charset="-122"/>
              </a:rPr>
              <a:t>例</a:t>
            </a:r>
            <a:r>
              <a:rPr lang="en-US" altLang="zh-CN" smtClean="0">
                <a:ea typeface="宋体" charset="-122"/>
              </a:rPr>
              <a:t>:</a:t>
            </a:r>
            <a:endParaRPr lang="zh-CN" altLang="en-US" smtClean="0">
              <a:ea typeface="宋体" charset="-122"/>
            </a:endParaRPr>
          </a:p>
        </p:txBody>
      </p:sp>
      <p:sp>
        <p:nvSpPr>
          <p:cNvPr id="44035" name="Rectangle 3"/>
          <p:cNvSpPr>
            <a:spLocks noGrp="1" noChangeArrowheads="1"/>
          </p:cNvSpPr>
          <p:nvPr>
            <p:ph type="body" idx="1"/>
          </p:nvPr>
        </p:nvSpPr>
        <p:spPr/>
        <p:txBody>
          <a:bodyPr/>
          <a:lstStyle/>
          <a:p>
            <a:r>
              <a:rPr lang="en-US" altLang="zh-CN" dirty="0" smtClean="0">
                <a:ea typeface="宋体" charset="-122"/>
              </a:rPr>
              <a:t>2003</a:t>
            </a:r>
            <a:r>
              <a:rPr lang="zh-CN" altLang="en-US" dirty="0" smtClean="0">
                <a:ea typeface="宋体" charset="-122"/>
              </a:rPr>
              <a:t>年以色列作者</a:t>
            </a:r>
            <a:r>
              <a:rPr lang="en-US" altLang="zh-CN" dirty="0" err="1" smtClean="0">
                <a:ea typeface="宋体" charset="-122"/>
              </a:rPr>
              <a:t>Gelfand</a:t>
            </a:r>
            <a:r>
              <a:rPr lang="en-US" altLang="zh-CN" dirty="0" smtClean="0">
                <a:ea typeface="宋体" charset="-122"/>
              </a:rPr>
              <a:t>, I </a:t>
            </a:r>
            <a:r>
              <a:rPr lang="zh-CN" altLang="en-US" dirty="0" smtClean="0">
                <a:ea typeface="宋体" charset="-122"/>
              </a:rPr>
              <a:t>在期刊</a:t>
            </a:r>
            <a:r>
              <a:rPr lang="en-US" altLang="zh-CN" dirty="0" smtClean="0">
                <a:ea typeface="宋体" charset="-122"/>
              </a:rPr>
              <a:t>《JOURNAL OF THE WORLD AQUACULTURE SOCIETY》</a:t>
            </a:r>
            <a:r>
              <a:rPr lang="zh-CN" altLang="en-US" dirty="0" smtClean="0">
                <a:ea typeface="宋体" charset="-122"/>
              </a:rPr>
              <a:t>发表论文</a:t>
            </a:r>
            <a:r>
              <a:rPr lang="en-US" altLang="zh-CN" dirty="0" smtClean="0">
                <a:ea typeface="宋体" charset="-122"/>
              </a:rPr>
              <a:t>《 A novel zero discharge intensive Seawater </a:t>
            </a:r>
            <a:r>
              <a:rPr lang="en-US" altLang="zh-CN" dirty="0" err="1" smtClean="0">
                <a:ea typeface="宋体" charset="-122"/>
              </a:rPr>
              <a:t>recirculating</a:t>
            </a:r>
            <a:r>
              <a:rPr lang="en-US" altLang="zh-CN" dirty="0" smtClean="0">
                <a:ea typeface="宋体" charset="-122"/>
              </a:rPr>
              <a:t> system for the culture of marine fish》</a:t>
            </a:r>
            <a:r>
              <a:rPr lang="zh-CN" altLang="en-US" dirty="0" smtClean="0">
                <a:ea typeface="宋体" charset="-122"/>
              </a:rPr>
              <a:t>，文中介绍了一种零排放的海水循环养殖系统。</a:t>
            </a:r>
          </a:p>
          <a:p>
            <a:endParaRPr lang="zh-CN" altLang="en-US" dirty="0" smtClean="0">
              <a:ea typeface="宋体" charset="-122"/>
            </a:endParaRPr>
          </a:p>
          <a:p>
            <a:r>
              <a:rPr lang="zh-CN" altLang="en-US" dirty="0" smtClean="0">
                <a:ea typeface="宋体" charset="-122"/>
              </a:rPr>
              <a:t>对于该方法有哪些不同的视角和观点</a:t>
            </a:r>
            <a:r>
              <a:rPr lang="en-US" altLang="zh-CN" dirty="0" smtClean="0">
                <a:ea typeface="宋体" charset="-122"/>
              </a:rPr>
              <a:t>? </a:t>
            </a:r>
            <a:r>
              <a:rPr lang="zh-CN" altLang="en-US" dirty="0" smtClean="0">
                <a:ea typeface="宋体" charset="-122"/>
              </a:rPr>
              <a:t>该方法目前有那些实际应用</a:t>
            </a:r>
            <a:r>
              <a:rPr lang="en-US" altLang="zh-CN" dirty="0" smtClean="0">
                <a:ea typeface="宋体" charset="-122"/>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228600" y="0"/>
            <a:ext cx="7369175" cy="609600"/>
          </a:xfrm>
        </p:spPr>
        <p:txBody>
          <a:bodyPr/>
          <a:lstStyle/>
          <a:p>
            <a:r>
              <a:rPr lang="zh-CN" altLang="en-US" dirty="0" smtClean="0">
                <a:ea typeface="宋体" pitchFamily="2" charset="-122"/>
              </a:rPr>
              <a:t>基金申请</a:t>
            </a:r>
          </a:p>
        </p:txBody>
      </p:sp>
      <p:sp>
        <p:nvSpPr>
          <p:cNvPr id="4" name="灯片编号占位符 3"/>
          <p:cNvSpPr>
            <a:spLocks noGrp="1"/>
          </p:cNvSpPr>
          <p:nvPr>
            <p:ph type="sldNum" sz="quarter" idx="11"/>
          </p:nvPr>
        </p:nvSpPr>
        <p:spPr/>
        <p:txBody>
          <a:bodyPr/>
          <a:lstStyle/>
          <a:p>
            <a:pPr>
              <a:defRPr/>
            </a:pPr>
            <a:fld id="{9701875D-11D3-4571-820E-A476F369108E}" type="slidenum">
              <a:rPr lang="en-US" altLang="zh-CN" smtClean="0"/>
              <a:pPr>
                <a:defRPr/>
              </a:pPr>
              <a:t>5</a:t>
            </a:fld>
            <a:endParaRPr lang="en-US" altLang="zh-CN"/>
          </a:p>
        </p:txBody>
      </p:sp>
      <p:pic>
        <p:nvPicPr>
          <p:cNvPr id="2" name="Picture 1"/>
          <p:cNvPicPr>
            <a:picLocks noGrp="1" noChangeAspect="1" noChangeArrowheads="1"/>
          </p:cNvPicPr>
          <p:nvPr>
            <p:ph idx="1"/>
          </p:nvPr>
        </p:nvPicPr>
        <p:blipFill>
          <a:blip r:embed="rId2"/>
          <a:srcRect/>
          <a:stretch>
            <a:fillRect/>
          </a:stretch>
        </p:blipFill>
        <p:spPr bwMode="auto">
          <a:xfrm>
            <a:off x="381000" y="685800"/>
            <a:ext cx="75438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5059" name="Rectangle 3"/>
          <p:cNvSpPr>
            <a:spLocks noGrp="1" noChangeArrowheads="1"/>
          </p:cNvSpPr>
          <p:nvPr>
            <p:ph type="title"/>
          </p:nvPr>
        </p:nvSpPr>
        <p:spPr/>
        <p:txBody>
          <a:bodyPr/>
          <a:lstStyle/>
          <a:p>
            <a:endParaRPr lang="zh-CN" altLang="en-US" smtClean="0">
              <a:ea typeface="宋体" charset="-122"/>
            </a:endParaRPr>
          </a:p>
        </p:txBody>
      </p:sp>
      <p:sp>
        <p:nvSpPr>
          <p:cNvPr id="45060" name="AutoShape 4"/>
          <p:cNvSpPr>
            <a:spLocks/>
          </p:cNvSpPr>
          <p:nvPr/>
        </p:nvSpPr>
        <p:spPr bwMode="auto">
          <a:xfrm>
            <a:off x="5486400" y="838200"/>
            <a:ext cx="914400" cy="609600"/>
          </a:xfrm>
          <a:prstGeom prst="borderCallout2">
            <a:avLst>
              <a:gd name="adj1" fmla="val 18750"/>
              <a:gd name="adj2" fmla="val -8333"/>
              <a:gd name="adj3" fmla="val 18750"/>
              <a:gd name="adj4" fmla="val -57468"/>
              <a:gd name="adj5" fmla="val 156250"/>
              <a:gd name="adj6" fmla="val -108333"/>
            </a:avLst>
          </a:prstGeom>
          <a:solidFill>
            <a:srgbClr val="CCECFF"/>
          </a:solidFill>
          <a:ln w="9525">
            <a:solidFill>
              <a:schemeClr val="tx1"/>
            </a:solidFill>
            <a:miter lim="800000"/>
            <a:headEnd/>
            <a:tailEnd/>
          </a:ln>
        </p:spPr>
        <p:txBody>
          <a:bodyPr/>
          <a:lstStyle/>
          <a:p>
            <a:r>
              <a:rPr lang="zh-CN" altLang="en-US" sz="1400">
                <a:latin typeface="Arial" charset="0"/>
              </a:rPr>
              <a:t>输入被引作者名</a:t>
            </a:r>
          </a:p>
        </p:txBody>
      </p:sp>
      <p:sp>
        <p:nvSpPr>
          <p:cNvPr id="45061" name="AutoShape 5"/>
          <p:cNvSpPr>
            <a:spLocks/>
          </p:cNvSpPr>
          <p:nvPr/>
        </p:nvSpPr>
        <p:spPr bwMode="auto">
          <a:xfrm>
            <a:off x="6019800" y="1676400"/>
            <a:ext cx="914400" cy="495300"/>
          </a:xfrm>
          <a:prstGeom prst="borderCallout2">
            <a:avLst>
              <a:gd name="adj1" fmla="val 23079"/>
              <a:gd name="adj2" fmla="val -8333"/>
              <a:gd name="adj3" fmla="val 23079"/>
              <a:gd name="adj4" fmla="val -73787"/>
              <a:gd name="adj5" fmla="val 115384"/>
              <a:gd name="adj6" fmla="val -141667"/>
            </a:avLst>
          </a:prstGeom>
          <a:solidFill>
            <a:srgbClr val="CCECFF"/>
          </a:solidFill>
          <a:ln w="9525">
            <a:solidFill>
              <a:schemeClr val="tx1"/>
            </a:solidFill>
            <a:miter lim="800000"/>
            <a:headEnd/>
            <a:tailEnd/>
          </a:ln>
        </p:spPr>
        <p:txBody>
          <a:bodyPr/>
          <a:lstStyle/>
          <a:p>
            <a:r>
              <a:rPr lang="zh-CN" altLang="en-US" sz="1400">
                <a:latin typeface="Arial" charset="0"/>
              </a:rPr>
              <a:t>被引著作名</a:t>
            </a:r>
          </a:p>
        </p:txBody>
      </p:sp>
      <p:sp>
        <p:nvSpPr>
          <p:cNvPr id="45062" name="AutoShape 6"/>
          <p:cNvSpPr>
            <a:spLocks/>
          </p:cNvSpPr>
          <p:nvPr/>
        </p:nvSpPr>
        <p:spPr bwMode="auto">
          <a:xfrm>
            <a:off x="5257800" y="2514600"/>
            <a:ext cx="914400" cy="609600"/>
          </a:xfrm>
          <a:prstGeom prst="borderCallout2">
            <a:avLst>
              <a:gd name="adj1" fmla="val 18750"/>
              <a:gd name="adj2" fmla="val -8333"/>
              <a:gd name="adj3" fmla="val 18750"/>
              <a:gd name="adj4" fmla="val -45139"/>
              <a:gd name="adj5" fmla="val 43750"/>
              <a:gd name="adj6" fmla="val -83333"/>
            </a:avLst>
          </a:prstGeom>
          <a:solidFill>
            <a:srgbClr val="CCECFF"/>
          </a:solidFill>
          <a:ln w="9525">
            <a:solidFill>
              <a:schemeClr val="tx1"/>
            </a:solidFill>
            <a:miter lim="800000"/>
            <a:headEnd/>
            <a:tailEnd/>
          </a:ln>
        </p:spPr>
        <p:txBody>
          <a:bodyPr/>
          <a:lstStyle/>
          <a:p>
            <a:r>
              <a:rPr lang="zh-CN" altLang="en-US" sz="1400" dirty="0">
                <a:latin typeface="Arial" charset="0"/>
              </a:rPr>
              <a:t>被引著作出版年</a:t>
            </a:r>
          </a:p>
        </p:txBody>
      </p:sp>
      <p:sp>
        <p:nvSpPr>
          <p:cNvPr id="2781191" name="Rectangle 7"/>
          <p:cNvSpPr>
            <a:spLocks noChangeArrowheads="1"/>
          </p:cNvSpPr>
          <p:nvPr/>
        </p:nvSpPr>
        <p:spPr bwMode="auto">
          <a:xfrm>
            <a:off x="914400" y="228600"/>
            <a:ext cx="1371600" cy="381000"/>
          </a:xfrm>
          <a:prstGeom prst="rect">
            <a:avLst/>
          </a:prstGeom>
          <a:noFill/>
          <a:ln w="38100" algn="ctr">
            <a:solidFill>
              <a:srgbClr val="FF5050"/>
            </a:solidFill>
            <a:miter lim="800000"/>
            <a:headEnd/>
            <a:tailEnd/>
          </a:ln>
        </p:spPr>
        <p:txBody>
          <a:bodyPr vert="eaVert" wrap="none" anchor="ctr"/>
          <a:lstStyle/>
          <a:p>
            <a:endParaRPr lang="zh-CN" altLang="en-US"/>
          </a:p>
        </p:txBody>
      </p:sp>
      <p:sp>
        <p:nvSpPr>
          <p:cNvPr id="2781192" name="Oval 8"/>
          <p:cNvSpPr>
            <a:spLocks noChangeArrowheads="1"/>
          </p:cNvSpPr>
          <p:nvPr/>
        </p:nvSpPr>
        <p:spPr bwMode="auto">
          <a:xfrm>
            <a:off x="457200" y="4343400"/>
            <a:ext cx="2743200" cy="457200"/>
          </a:xfrm>
          <a:prstGeom prst="ellipse">
            <a:avLst/>
          </a:prstGeom>
          <a:noFill/>
          <a:ln w="28575" algn="ctr">
            <a:solidFill>
              <a:srgbClr val="FF5050"/>
            </a:solidFill>
            <a:round/>
            <a:headEnd/>
            <a:tailEnd/>
          </a:ln>
        </p:spPr>
        <p:txBody>
          <a:bodyPr vert="eaVert" wrap="none" anchor="ctr"/>
          <a:lstStyle/>
          <a:p>
            <a:endParaRPr lang="zh-CN" altLang="en-US"/>
          </a:p>
        </p:txBody>
      </p:sp>
      <p:sp>
        <p:nvSpPr>
          <p:cNvPr id="11" name="Oval 8"/>
          <p:cNvSpPr>
            <a:spLocks noChangeArrowheads="1"/>
          </p:cNvSpPr>
          <p:nvPr/>
        </p:nvSpPr>
        <p:spPr bwMode="auto">
          <a:xfrm>
            <a:off x="381000" y="5105400"/>
            <a:ext cx="3962400" cy="685800"/>
          </a:xfrm>
          <a:prstGeom prst="ellipse">
            <a:avLst/>
          </a:prstGeom>
          <a:noFill/>
          <a:ln w="28575" algn="ctr">
            <a:solidFill>
              <a:srgbClr val="FF505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81191"/>
                                        </p:tgtEl>
                                        <p:attrNameLst>
                                          <p:attrName>style.visibility</p:attrName>
                                        </p:attrNameLst>
                                      </p:cBhvr>
                                      <p:to>
                                        <p:strVal val="visible"/>
                                      </p:to>
                                    </p:set>
                                    <p:animEffect transition="in" filter="blinds(horizontal)">
                                      <p:cBhvr>
                                        <p:cTn id="7" dur="500"/>
                                        <p:tgtEl>
                                          <p:spTgt spid="27811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81192"/>
                                        </p:tgtEl>
                                        <p:attrNameLst>
                                          <p:attrName>style.visibility</p:attrName>
                                        </p:attrNameLst>
                                      </p:cBhvr>
                                      <p:to>
                                        <p:strVal val="visible"/>
                                      </p:to>
                                    </p:set>
                                    <p:animEffect transition="in" filter="box(in)">
                                      <p:cBhvr>
                                        <p:cTn id="12" dur="500"/>
                                        <p:tgtEl>
                                          <p:spTgt spid="278119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1191" grpId="0" animBg="1"/>
      <p:bldP spid="278119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270" y="457200"/>
            <a:ext cx="8708755" cy="5661025"/>
          </a:xfrm>
          <a:prstGeom prst="rect">
            <a:avLst/>
          </a:prstGeom>
          <a:noFill/>
          <a:ln w="9525">
            <a:noFill/>
            <a:miter lim="800000"/>
            <a:headEnd/>
            <a:tailEnd/>
          </a:ln>
          <a:effectLst/>
        </p:spPr>
      </p:pic>
      <p:sp>
        <p:nvSpPr>
          <p:cNvPr id="46083" name="Rectangle 3"/>
          <p:cNvSpPr>
            <a:spLocks noGrp="1" noChangeArrowheads="1"/>
          </p:cNvSpPr>
          <p:nvPr>
            <p:ph type="title"/>
          </p:nvPr>
        </p:nvSpPr>
        <p:spPr/>
        <p:txBody>
          <a:bodyPr/>
          <a:lstStyle/>
          <a:p>
            <a:endParaRPr lang="zh-CN" altLang="en-US" smtClean="0">
              <a:ea typeface="宋体" charset="-122"/>
            </a:endParaRPr>
          </a:p>
        </p:txBody>
      </p:sp>
      <p:sp>
        <p:nvSpPr>
          <p:cNvPr id="2782212" name="Rectangle 4"/>
          <p:cNvSpPr>
            <a:spLocks noChangeArrowheads="1"/>
          </p:cNvSpPr>
          <p:nvPr/>
        </p:nvSpPr>
        <p:spPr bwMode="auto">
          <a:xfrm>
            <a:off x="381000" y="2590800"/>
            <a:ext cx="1371600" cy="381000"/>
          </a:xfrm>
          <a:prstGeom prst="rect">
            <a:avLst/>
          </a:prstGeom>
          <a:noFill/>
          <a:ln w="28575" algn="ctr">
            <a:solidFill>
              <a:srgbClr val="FF5050"/>
            </a:solidFill>
            <a:miter lim="800000"/>
            <a:headEnd/>
            <a:tailEnd/>
          </a:ln>
        </p:spPr>
        <p:txBody>
          <a:bodyPr vert="eaVert" wrap="none" anchor="ctr"/>
          <a:lstStyle/>
          <a:p>
            <a:endParaRPr lang="zh-CN" altLang="en-US"/>
          </a:p>
        </p:txBody>
      </p:sp>
      <p:sp>
        <p:nvSpPr>
          <p:cNvPr id="7" name="Rectangle 4"/>
          <p:cNvSpPr>
            <a:spLocks noChangeArrowheads="1"/>
          </p:cNvSpPr>
          <p:nvPr/>
        </p:nvSpPr>
        <p:spPr bwMode="auto">
          <a:xfrm>
            <a:off x="304800" y="3124200"/>
            <a:ext cx="381000" cy="609600"/>
          </a:xfrm>
          <a:prstGeom prst="rect">
            <a:avLst/>
          </a:prstGeom>
          <a:noFill/>
          <a:ln w="28575" algn="ctr">
            <a:solidFill>
              <a:srgbClr val="FF5050"/>
            </a:solidFill>
            <a:miter lim="800000"/>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82212"/>
                                        </p:tgtEl>
                                        <p:attrNameLst>
                                          <p:attrName>style.visibility</p:attrName>
                                        </p:attrNameLst>
                                      </p:cBhvr>
                                      <p:to>
                                        <p:strVal val="visible"/>
                                      </p:to>
                                    </p:set>
                                    <p:animEffect transition="in" filter="blinds(horizontal)">
                                      <p:cBhvr>
                                        <p:cTn id="12" dur="500"/>
                                        <p:tgtEl>
                                          <p:spTgt spid="278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212"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0" y="304800"/>
            <a:ext cx="8001000" cy="6768005"/>
          </a:xfrm>
          <a:prstGeom prst="rect">
            <a:avLst/>
          </a:prstGeom>
          <a:noFill/>
          <a:ln w="9525">
            <a:noFill/>
            <a:miter lim="800000"/>
            <a:headEnd/>
            <a:tailEnd/>
          </a:ln>
          <a:effectLst/>
        </p:spPr>
      </p:pic>
      <p:sp>
        <p:nvSpPr>
          <p:cNvPr id="2783236" name="Rectangle 4"/>
          <p:cNvSpPr>
            <a:spLocks noChangeArrowheads="1"/>
          </p:cNvSpPr>
          <p:nvPr/>
        </p:nvSpPr>
        <p:spPr bwMode="auto">
          <a:xfrm>
            <a:off x="2971800" y="304800"/>
            <a:ext cx="6172200" cy="838200"/>
          </a:xfrm>
          <a:prstGeom prst="rect">
            <a:avLst/>
          </a:prstGeom>
          <a:solidFill>
            <a:schemeClr val="accent3"/>
          </a:solidFill>
          <a:ln w="28575" algn="ctr">
            <a:solidFill>
              <a:srgbClr val="FF5050"/>
            </a:solidFill>
            <a:miter lim="800000"/>
            <a:headEnd/>
            <a:tailEnd/>
          </a:ln>
        </p:spPr>
        <p:txBody>
          <a:bodyPr wrap="none" anchor="ctr"/>
          <a:lstStyle/>
          <a:p>
            <a:pPr>
              <a:defRPr/>
            </a:pPr>
            <a:r>
              <a:rPr lang="zh-CN" altLang="en-US" sz="2400" dirty="0">
                <a:ea typeface="宋体" pitchFamily="2" charset="-122"/>
              </a:rPr>
              <a:t>这些文献都是在该研究基础上的发展与应用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83236"/>
                                        </p:tgtEl>
                                        <p:attrNameLst>
                                          <p:attrName>style.visibility</p:attrName>
                                        </p:attrNameLst>
                                      </p:cBhvr>
                                      <p:to>
                                        <p:strVal val="visible"/>
                                      </p:to>
                                    </p:set>
                                    <p:animEffect transition="in" filter="blinds(horizontal)">
                                      <p:cBhvr>
                                        <p:cTn id="7" dur="500"/>
                                        <p:tgtEl>
                                          <p:spTgt spid="278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32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534400" cy="48752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Web of Knowledge</a:t>
            </a:r>
            <a:r>
              <a:rPr lang="zh-CN" altLang="en-US" sz="2400" b="1" dirty="0" smtClean="0">
                <a:ea typeface="黑体" pitchFamily="2" charset="-122"/>
              </a:rPr>
              <a:t>平台及</a:t>
            </a:r>
            <a:r>
              <a:rPr lang="en-US" altLang="zh-CN" sz="2400" b="1" dirty="0" smtClean="0">
                <a:ea typeface="黑体" pitchFamily="2" charset="-122"/>
              </a:rPr>
              <a:t>SCI /AHCI</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Web of Science</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a:t>
            </a:r>
            <a:r>
              <a:rPr lang="en-US" altLang="en-US" sz="2400" b="1" dirty="0" smtClean="0">
                <a:ea typeface="黑体" pitchFamily="2" charset="-122"/>
              </a:rPr>
              <a:t>SCI</a:t>
            </a:r>
            <a:r>
              <a:rPr lang="en-US" altLang="zh-CN" sz="2400" b="1" dirty="0" smtClean="0">
                <a:ea typeface="黑体" pitchFamily="2" charset="-122"/>
              </a:rPr>
              <a:t>/AHCI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lnSpc>
                <a:spcPct val="150000"/>
              </a:lnSpc>
              <a:spcBef>
                <a:spcPct val="50000"/>
              </a:spcBef>
              <a:buFontTx/>
              <a:buChar char="•"/>
              <a:defRPr/>
            </a:pPr>
            <a:endParaRPr lang="zh-CN" altLang="en-US" sz="2400" b="1" dirty="0" smtClean="0">
              <a:ea typeface="黑体" pitchFamily="2" charset="-122"/>
            </a:endParaRPr>
          </a:p>
          <a:p>
            <a:pPr marL="228600" lvl="1" indent="-228600">
              <a:lnSpc>
                <a:spcPct val="150000"/>
              </a:lnSpc>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AD132A0F-B40A-4DE2-848E-AA430BCA7A73}" type="slidenum">
              <a:rPr lang="en-US" altLang="zh-CN" smtClean="0"/>
              <a:pPr>
                <a:defRPr/>
              </a:pPr>
              <a:t>53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Grp="1" noChangeAspect="1" noChangeArrowheads="1"/>
          </p:cNvPicPr>
          <p:nvPr>
            <p:ph idx="1"/>
          </p:nvPr>
        </p:nvPicPr>
        <p:blipFill>
          <a:blip r:embed="rId2"/>
          <a:srcRect/>
          <a:stretch>
            <a:fillRect/>
          </a:stretch>
        </p:blipFill>
        <p:spPr bwMode="auto">
          <a:xfrm>
            <a:off x="456809" y="914400"/>
            <a:ext cx="7044520" cy="5943600"/>
          </a:xfrm>
          <a:prstGeom prst="rect">
            <a:avLst/>
          </a:prstGeom>
          <a:noFill/>
          <a:ln w="9525">
            <a:noFill/>
            <a:miter lim="800000"/>
            <a:headEnd/>
            <a:tailEnd/>
          </a:ln>
          <a:effectLst/>
        </p:spPr>
      </p:pic>
      <p:sp>
        <p:nvSpPr>
          <p:cNvPr id="64514" name="标题 1"/>
          <p:cNvSpPr>
            <a:spLocks noGrp="1"/>
          </p:cNvSpPr>
          <p:nvPr>
            <p:ph type="title"/>
          </p:nvPr>
        </p:nvSpPr>
        <p:spPr>
          <a:xfrm>
            <a:off x="0" y="0"/>
            <a:ext cx="7369175" cy="836613"/>
          </a:xfrm>
        </p:spPr>
        <p:txBody>
          <a:bodyPr/>
          <a:lstStyle/>
          <a:p>
            <a:r>
              <a:rPr lang="zh-CN" altLang="en-US" dirty="0" smtClean="0">
                <a:ea typeface="宋体" pitchFamily="2" charset="-122"/>
              </a:rPr>
              <a:t>跟踪学术领军人物的最新研究成果</a:t>
            </a:r>
          </a:p>
        </p:txBody>
      </p:sp>
      <p:sp>
        <p:nvSpPr>
          <p:cNvPr id="5" name="圆角矩形 4"/>
          <p:cNvSpPr/>
          <p:nvPr/>
        </p:nvSpPr>
        <p:spPr>
          <a:xfrm>
            <a:off x="6858000" y="1828800"/>
            <a:ext cx="2286000" cy="1828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rgbClr val="FF0000"/>
                </a:solidFill>
                <a:ea typeface="宋体" pitchFamily="2" charset="-122"/>
              </a:rPr>
              <a:t>例：跟踪</a:t>
            </a:r>
            <a:r>
              <a:rPr lang="zh-CN" altLang="en-US" dirty="0" smtClean="0">
                <a:solidFill>
                  <a:srgbClr val="FF0000"/>
                </a:solidFill>
                <a:ea typeface="宋体" pitchFamily="2" charset="-122"/>
              </a:rPr>
              <a:t>作者陈松林的</a:t>
            </a:r>
            <a:r>
              <a:rPr lang="zh-CN" altLang="en-US" dirty="0">
                <a:solidFill>
                  <a:srgbClr val="FF0000"/>
                </a:solidFill>
                <a:ea typeface="宋体" pitchFamily="2" charset="-122"/>
              </a:rPr>
              <a:t>最新论文</a:t>
            </a:r>
          </a:p>
        </p:txBody>
      </p:sp>
      <p:sp>
        <p:nvSpPr>
          <p:cNvPr id="6" name="椭圆 5"/>
          <p:cNvSpPr/>
          <p:nvPr/>
        </p:nvSpPr>
        <p:spPr>
          <a:xfrm>
            <a:off x="0" y="1524000"/>
            <a:ext cx="5562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Grp="1" noChangeAspect="1" noChangeArrowheads="1"/>
          </p:cNvPicPr>
          <p:nvPr>
            <p:ph idx="1"/>
          </p:nvPr>
        </p:nvPicPr>
        <p:blipFill>
          <a:blip r:embed="rId2"/>
          <a:srcRect/>
          <a:stretch>
            <a:fillRect/>
          </a:stretch>
        </p:blipFill>
        <p:spPr bwMode="auto">
          <a:xfrm>
            <a:off x="228600" y="1822025"/>
            <a:ext cx="8686800" cy="4273975"/>
          </a:xfrm>
          <a:prstGeom prst="rect">
            <a:avLst/>
          </a:prstGeom>
          <a:noFill/>
          <a:ln w="9525">
            <a:noFill/>
            <a:miter lim="800000"/>
            <a:headEnd/>
            <a:tailEnd/>
          </a:ln>
          <a:effectLst/>
        </p:spPr>
      </p:pic>
      <p:sp>
        <p:nvSpPr>
          <p:cNvPr id="65538" name="标题 1"/>
          <p:cNvSpPr>
            <a:spLocks noGrp="1"/>
          </p:cNvSpPr>
          <p:nvPr>
            <p:ph type="title"/>
          </p:nvPr>
        </p:nvSpPr>
        <p:spPr>
          <a:xfrm>
            <a:off x="304800" y="152400"/>
            <a:ext cx="7369175" cy="836612"/>
          </a:xfrm>
        </p:spPr>
        <p:txBody>
          <a:bodyPr/>
          <a:lstStyle/>
          <a:p>
            <a:r>
              <a:rPr lang="zh-CN" altLang="en-US" dirty="0" smtClean="0">
                <a:ea typeface="宋体" pitchFamily="2" charset="-122"/>
              </a:rPr>
              <a:t>利用定题服务跟踪带头人的工作</a:t>
            </a:r>
          </a:p>
        </p:txBody>
      </p:sp>
      <p:sp>
        <p:nvSpPr>
          <p:cNvPr id="5" name="椭圆 4"/>
          <p:cNvSpPr/>
          <p:nvPr/>
        </p:nvSpPr>
        <p:spPr>
          <a:xfrm>
            <a:off x="2819400" y="4114800"/>
            <a:ext cx="1676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6" name="椭圆 5"/>
          <p:cNvSpPr/>
          <p:nvPr/>
        </p:nvSpPr>
        <p:spPr>
          <a:xfrm>
            <a:off x="3276600" y="29718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7" name="Text Box 5"/>
          <p:cNvSpPr txBox="1">
            <a:spLocks noChangeArrowheads="1"/>
          </p:cNvSpPr>
          <p:nvPr/>
        </p:nvSpPr>
        <p:spPr bwMode="auto">
          <a:xfrm>
            <a:off x="3429000" y="1371600"/>
            <a:ext cx="5440363" cy="368300"/>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spcBef>
                <a:spcPct val="50000"/>
              </a:spcBef>
              <a:defRPr/>
            </a:pPr>
            <a:r>
              <a:rPr lang="zh-CN" altLang="en-US" b="1" dirty="0">
                <a:ea typeface="宋体" pitchFamily="2" charset="-122"/>
              </a:rPr>
              <a:t>定题服务：跟踪某课题</a:t>
            </a:r>
            <a:r>
              <a:rPr lang="en-US" altLang="zh-CN" b="1" dirty="0">
                <a:ea typeface="宋体" pitchFamily="2" charset="-122"/>
              </a:rPr>
              <a:t>, </a:t>
            </a:r>
            <a:r>
              <a:rPr lang="zh-CN" altLang="en-US" b="1" dirty="0">
                <a:ea typeface="宋体" pitchFamily="2" charset="-122"/>
              </a:rPr>
              <a:t>某作者</a:t>
            </a:r>
            <a:r>
              <a:rPr lang="en-US" altLang="zh-CN" b="1" dirty="0">
                <a:ea typeface="宋体" pitchFamily="2" charset="-122"/>
              </a:rPr>
              <a:t>, </a:t>
            </a:r>
            <a:r>
              <a:rPr lang="zh-CN" altLang="en-US" b="1" dirty="0">
                <a:ea typeface="宋体" pitchFamily="2" charset="-122"/>
              </a:rPr>
              <a:t>某机构的研究进展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0" y="228600"/>
            <a:ext cx="9144000" cy="522288"/>
          </a:xfrm>
          <a:prstGeom prst="rect">
            <a:avLst/>
          </a:prstGeom>
          <a:noFill/>
          <a:ln w="9525">
            <a:noFill/>
            <a:miter lim="800000"/>
            <a:headEnd/>
            <a:tailEnd/>
          </a:ln>
        </p:spPr>
        <p:txBody>
          <a:bodyPr anchor="ctr"/>
          <a:lstStyle/>
          <a:p>
            <a:pPr>
              <a:lnSpc>
                <a:spcPct val="90000"/>
              </a:lnSpc>
              <a:defRPr/>
            </a:pPr>
            <a:r>
              <a:rPr lang="zh-CN" altLang="en-US" sz="3200" kern="0" dirty="0">
                <a:solidFill>
                  <a:schemeClr val="tx2"/>
                </a:solidFill>
                <a:latin typeface="宋体" pitchFamily="2" charset="-122"/>
                <a:ea typeface="宋体" pitchFamily="2" charset="-122"/>
                <a:cs typeface="+mj-cs"/>
              </a:rPr>
              <a:t>保存检索历史</a:t>
            </a:r>
            <a:r>
              <a:rPr lang="en-US" altLang="zh-CN" sz="3200" kern="0" dirty="0">
                <a:solidFill>
                  <a:schemeClr val="tx2"/>
                </a:solidFill>
                <a:latin typeface="宋体" pitchFamily="2" charset="-122"/>
                <a:ea typeface="宋体" pitchFamily="2" charset="-122"/>
                <a:cs typeface="+mj-cs"/>
              </a:rPr>
              <a:t>,</a:t>
            </a:r>
            <a:r>
              <a:rPr lang="zh-CN" altLang="en-US" sz="3200" kern="0" dirty="0">
                <a:solidFill>
                  <a:schemeClr val="tx2"/>
                </a:solidFill>
                <a:latin typeface="宋体" pitchFamily="2" charset="-122"/>
                <a:ea typeface="宋体" pitchFamily="2" charset="-122"/>
                <a:cs typeface="+mj-cs"/>
              </a:rPr>
              <a:t>创建定题跟踪</a:t>
            </a:r>
          </a:p>
        </p:txBody>
      </p:sp>
      <p:pic>
        <p:nvPicPr>
          <p:cNvPr id="97283" name="图片 14" descr="登录页面.jpg"/>
          <p:cNvPicPr>
            <a:picLocks noChangeAspect="1"/>
          </p:cNvPicPr>
          <p:nvPr/>
        </p:nvPicPr>
        <p:blipFill>
          <a:blip r:embed="rId2"/>
          <a:srcRect/>
          <a:stretch>
            <a:fillRect/>
          </a:stretch>
        </p:blipFill>
        <p:spPr bwMode="auto">
          <a:xfrm>
            <a:off x="0" y="1231900"/>
            <a:ext cx="9144000" cy="4970463"/>
          </a:xfrm>
          <a:prstGeom prst="rect">
            <a:avLst/>
          </a:prstGeom>
          <a:noFill/>
          <a:ln w="9525">
            <a:noFill/>
            <a:miter lim="800000"/>
            <a:headEnd/>
            <a:tailEnd/>
          </a:ln>
        </p:spPr>
      </p:pic>
      <p:sp>
        <p:nvSpPr>
          <p:cNvPr id="4" name="圆角矩形 3"/>
          <p:cNvSpPr/>
          <p:nvPr/>
        </p:nvSpPr>
        <p:spPr bwMode="auto">
          <a:xfrm>
            <a:off x="152400" y="4114800"/>
            <a:ext cx="1752600" cy="1447800"/>
          </a:xfrm>
          <a:prstGeom prst="round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a:stretch>
            <a:fillRect/>
          </a:stretch>
        </p:blipFill>
        <p:spPr bwMode="auto">
          <a:xfrm>
            <a:off x="0" y="609600"/>
            <a:ext cx="8667750" cy="5715000"/>
          </a:xfrm>
          <a:prstGeom prst="rect">
            <a:avLst/>
          </a:prstGeom>
          <a:noFill/>
          <a:ln w="9525">
            <a:noFill/>
            <a:miter lim="800000"/>
            <a:headEnd/>
            <a:tailEnd/>
          </a:ln>
          <a:effectLst/>
        </p:spPr>
      </p:pic>
      <p:sp>
        <p:nvSpPr>
          <p:cNvPr id="7" name="TextBox 6"/>
          <p:cNvSpPr txBox="1"/>
          <p:nvPr/>
        </p:nvSpPr>
        <p:spPr>
          <a:xfrm>
            <a:off x="3810000" y="457200"/>
            <a:ext cx="5105400" cy="784225"/>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a:spcBef>
                <a:spcPct val="50000"/>
              </a:spcBef>
              <a:buFont typeface="Wingdings" pitchFamily="2" charset="2"/>
              <a:buChar char="Ø"/>
              <a:defRPr/>
            </a:pPr>
            <a:r>
              <a:rPr lang="zh-CN" altLang="en-US" b="1" dirty="0">
                <a:ea typeface="宋体" pitchFamily="2" charset="-122"/>
              </a:rPr>
              <a:t>可以保存检索历史在服务器或本地计算机上</a:t>
            </a:r>
            <a:endParaRPr lang="en-US" altLang="zh-CN" b="1" dirty="0">
              <a:ea typeface="宋体" pitchFamily="2" charset="-122"/>
            </a:endParaRPr>
          </a:p>
          <a:p>
            <a:pPr>
              <a:spcBef>
                <a:spcPct val="50000"/>
              </a:spcBef>
              <a:buFont typeface="Wingdings" pitchFamily="2" charset="2"/>
              <a:buChar char="Ø"/>
              <a:defRPr/>
            </a:pPr>
            <a:r>
              <a:rPr lang="zh-CN" altLang="en-US" b="1" dirty="0">
                <a:ea typeface="宋体" pitchFamily="2" charset="-122"/>
              </a:rPr>
              <a:t>可以订制定题服务</a:t>
            </a:r>
            <a:endParaRPr lang="en-US" altLang="zh-CN" b="1" dirty="0">
              <a:ea typeface="宋体" pitchFamily="2" charset="-122"/>
            </a:endParaRPr>
          </a:p>
        </p:txBody>
      </p:sp>
      <p:sp>
        <p:nvSpPr>
          <p:cNvPr id="9" name="圆角矩形 8"/>
          <p:cNvSpPr>
            <a:spLocks noChangeArrowheads="1"/>
          </p:cNvSpPr>
          <p:nvPr/>
        </p:nvSpPr>
        <p:spPr bwMode="auto">
          <a:xfrm>
            <a:off x="990600" y="2362200"/>
            <a:ext cx="2227262" cy="296863"/>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0" name="圆角矩形 9"/>
          <p:cNvSpPr>
            <a:spLocks noChangeArrowheads="1"/>
          </p:cNvSpPr>
          <p:nvPr/>
        </p:nvSpPr>
        <p:spPr bwMode="auto">
          <a:xfrm>
            <a:off x="609600" y="2971800"/>
            <a:ext cx="1692275" cy="25241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1" name="圆角矩形 10"/>
          <p:cNvSpPr>
            <a:spLocks noChangeArrowheads="1"/>
          </p:cNvSpPr>
          <p:nvPr/>
        </p:nvSpPr>
        <p:spPr bwMode="auto">
          <a:xfrm>
            <a:off x="2743200" y="4267200"/>
            <a:ext cx="1839912" cy="3111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2" name="圆角矩形 11"/>
          <p:cNvSpPr>
            <a:spLocks noChangeArrowheads="1"/>
          </p:cNvSpPr>
          <p:nvPr/>
        </p:nvSpPr>
        <p:spPr bwMode="auto">
          <a:xfrm>
            <a:off x="381000" y="4648200"/>
            <a:ext cx="1512887" cy="30956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3" name="圆角矩形 12"/>
          <p:cNvSpPr>
            <a:spLocks noChangeArrowheads="1"/>
          </p:cNvSpPr>
          <p:nvPr/>
        </p:nvSpPr>
        <p:spPr bwMode="auto">
          <a:xfrm>
            <a:off x="381000" y="5715000"/>
            <a:ext cx="868363" cy="331788"/>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amond(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1219200" y="152400"/>
            <a:ext cx="6858000" cy="1219200"/>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a:spcBef>
                <a:spcPct val="50000"/>
              </a:spcBef>
              <a:buFont typeface="Wingdings" pitchFamily="2" charset="2"/>
              <a:buChar char="Ø"/>
              <a:defRPr/>
            </a:pPr>
            <a:r>
              <a:rPr lang="zh-CN" altLang="en-US" b="1" dirty="0">
                <a:ea typeface="宋体" pitchFamily="2" charset="-122"/>
              </a:rPr>
              <a:t>定期检索相关课题，并把最新结果发送到指定的邮箱中</a:t>
            </a:r>
          </a:p>
          <a:p>
            <a:pPr>
              <a:spcBef>
                <a:spcPct val="50000"/>
              </a:spcBef>
              <a:buFont typeface="Wingdings" pitchFamily="2" charset="2"/>
              <a:buChar char="Ø"/>
              <a:defRPr/>
            </a:pPr>
            <a:r>
              <a:rPr lang="zh-CN" altLang="en-US" b="1" dirty="0">
                <a:ea typeface="宋体" pitchFamily="2" charset="-122"/>
              </a:rPr>
              <a:t>有效期半年，到时间后可以续订</a:t>
            </a:r>
          </a:p>
          <a:p>
            <a:pPr>
              <a:spcBef>
                <a:spcPct val="50000"/>
              </a:spcBef>
              <a:buFont typeface="Wingdings" pitchFamily="2" charset="2"/>
              <a:buChar char="Ø"/>
              <a:defRPr/>
            </a:pPr>
            <a:r>
              <a:rPr lang="zh-CN" altLang="en-US" b="1" dirty="0">
                <a:ea typeface="宋体" pitchFamily="2" charset="-122"/>
              </a:rPr>
              <a:t>支持</a:t>
            </a:r>
            <a:r>
              <a:rPr lang="en-US" altLang="zh-CN" b="1" dirty="0">
                <a:latin typeface="+mj-lt"/>
                <a:ea typeface="+mn-ea"/>
              </a:rPr>
              <a:t>RSS Feed</a:t>
            </a:r>
          </a:p>
        </p:txBody>
      </p:sp>
      <p:pic>
        <p:nvPicPr>
          <p:cNvPr id="111618" name="Picture 2"/>
          <p:cNvPicPr>
            <a:picLocks noChangeAspect="1" noChangeArrowheads="1"/>
          </p:cNvPicPr>
          <p:nvPr/>
        </p:nvPicPr>
        <p:blipFill>
          <a:blip r:embed="rId2"/>
          <a:srcRect/>
          <a:stretch>
            <a:fillRect/>
          </a:stretch>
        </p:blipFill>
        <p:spPr bwMode="auto">
          <a:xfrm>
            <a:off x="447675" y="1593850"/>
            <a:ext cx="8248650" cy="45021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Grp="1" noChangeAspect="1" noChangeArrowheads="1"/>
          </p:cNvPicPr>
          <p:nvPr>
            <p:ph idx="1"/>
          </p:nvPr>
        </p:nvPicPr>
        <p:blipFill>
          <a:blip r:embed="rId2"/>
          <a:srcRect/>
          <a:stretch>
            <a:fillRect/>
          </a:stretch>
        </p:blipFill>
        <p:spPr bwMode="auto">
          <a:xfrm>
            <a:off x="533400" y="762000"/>
            <a:ext cx="7543799" cy="6096000"/>
          </a:xfrm>
          <a:prstGeom prst="rect">
            <a:avLst/>
          </a:prstGeom>
          <a:noFill/>
          <a:ln w="9525">
            <a:noFill/>
            <a:miter lim="800000"/>
            <a:headEnd/>
            <a:tailEnd/>
          </a:ln>
          <a:effectLst/>
        </p:spPr>
      </p:pic>
      <p:sp>
        <p:nvSpPr>
          <p:cNvPr id="69634" name="标题 1"/>
          <p:cNvSpPr>
            <a:spLocks noGrp="1"/>
          </p:cNvSpPr>
          <p:nvPr>
            <p:ph type="title"/>
          </p:nvPr>
        </p:nvSpPr>
        <p:spPr>
          <a:xfrm>
            <a:off x="457200" y="0"/>
            <a:ext cx="7369175" cy="685800"/>
          </a:xfrm>
        </p:spPr>
        <p:txBody>
          <a:bodyPr/>
          <a:lstStyle/>
          <a:p>
            <a:r>
              <a:rPr lang="zh-CN" altLang="en-US" dirty="0" smtClean="0">
                <a:ea typeface="宋体" pitchFamily="2" charset="-122"/>
              </a:rPr>
              <a:t>利用引文跟踪，了解课题最新进展</a:t>
            </a:r>
          </a:p>
        </p:txBody>
      </p:sp>
      <p:sp>
        <p:nvSpPr>
          <p:cNvPr id="4" name="灯片编号占位符 3"/>
          <p:cNvSpPr>
            <a:spLocks noGrp="1"/>
          </p:cNvSpPr>
          <p:nvPr>
            <p:ph type="sldNum" sz="quarter" idx="11"/>
          </p:nvPr>
        </p:nvSpPr>
        <p:spPr/>
        <p:txBody>
          <a:bodyPr/>
          <a:lstStyle/>
          <a:p>
            <a:pPr>
              <a:defRPr/>
            </a:pPr>
            <a:fld id="{73268330-A609-4A8A-8399-437750B917AD}" type="slidenum">
              <a:rPr lang="en-US" altLang="zh-CN" smtClean="0"/>
              <a:pPr>
                <a:defRPr/>
              </a:pPr>
              <a:t>59</a:t>
            </a:fld>
            <a:endParaRPr lang="en-US" altLang="zh-CN"/>
          </a:p>
        </p:txBody>
      </p:sp>
      <p:sp>
        <p:nvSpPr>
          <p:cNvPr id="6" name="椭圆 5"/>
          <p:cNvSpPr>
            <a:spLocks noChangeArrowheads="1"/>
          </p:cNvSpPr>
          <p:nvPr/>
        </p:nvSpPr>
        <p:spPr bwMode="auto">
          <a:xfrm>
            <a:off x="5943600" y="3886200"/>
            <a:ext cx="1752600" cy="457200"/>
          </a:xfrm>
          <a:prstGeom prst="ellipse">
            <a:avLst/>
          </a:prstGeom>
          <a:noFill/>
          <a:ln w="28575" algn="ctr">
            <a:solidFill>
              <a:srgbClr val="FF000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0"/>
            <a:ext cx="7369175" cy="836612"/>
          </a:xfrm>
        </p:spPr>
        <p:txBody>
          <a:bodyPr/>
          <a:lstStyle/>
          <a:p>
            <a:r>
              <a:rPr lang="zh-CN" altLang="en-US" dirty="0" smtClean="0"/>
              <a:t>国际合作</a:t>
            </a:r>
            <a:endParaRPr lang="zh-CN" altLang="en-US" dirty="0"/>
          </a:p>
        </p:txBody>
      </p:sp>
      <p:sp>
        <p:nvSpPr>
          <p:cNvPr id="4" name="灯片编号占位符 3"/>
          <p:cNvSpPr>
            <a:spLocks noGrp="1"/>
          </p:cNvSpPr>
          <p:nvPr>
            <p:ph type="sldNum" sz="quarter" idx="11"/>
          </p:nvPr>
        </p:nvSpPr>
        <p:spPr/>
        <p:txBody>
          <a:bodyPr/>
          <a:lstStyle/>
          <a:p>
            <a:pPr>
              <a:defRPr/>
            </a:pPr>
            <a:fld id="{CE69228C-2BC0-492C-A48E-19D47A6359FC}" type="slidenum">
              <a:rPr lang="en-US" altLang="zh-CN" smtClean="0"/>
              <a:pPr>
                <a:defRPr/>
              </a:pPr>
              <a:t>6</a:t>
            </a:fld>
            <a:endParaRPr lang="en-US" altLang="zh-CN"/>
          </a:p>
        </p:txBody>
      </p:sp>
      <p:pic>
        <p:nvPicPr>
          <p:cNvPr id="3" name="Picture 1"/>
          <p:cNvPicPr>
            <a:picLocks noGrp="1" noChangeAspect="1" noChangeArrowheads="1"/>
          </p:cNvPicPr>
          <p:nvPr>
            <p:ph idx="1"/>
          </p:nvPr>
        </p:nvPicPr>
        <p:blipFill>
          <a:blip r:embed="rId2"/>
          <a:srcRect/>
          <a:stretch>
            <a:fillRect/>
          </a:stretch>
        </p:blipFill>
        <p:spPr bwMode="auto">
          <a:xfrm>
            <a:off x="2057400" y="0"/>
            <a:ext cx="5105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p:txBody>
          <a:bodyPr/>
          <a:lstStyle/>
          <a:p>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FC8D254A-D3D8-400A-B416-6790DB70D9EB}" type="slidenum">
              <a:rPr lang="en-US" altLang="zh-CN" smtClean="0"/>
              <a:pPr>
                <a:defRPr/>
              </a:pPr>
              <a:t>60</a:t>
            </a:fld>
            <a:endParaRPr lang="en-US" altLang="zh-CN"/>
          </a:p>
        </p:txBody>
      </p:sp>
      <p:pic>
        <p:nvPicPr>
          <p:cNvPr id="113666" name="Picture 2"/>
          <p:cNvPicPr>
            <a:picLocks noGrp="1" noChangeAspect="1" noChangeArrowheads="1"/>
          </p:cNvPicPr>
          <p:nvPr>
            <p:ph idx="1"/>
          </p:nvPr>
        </p:nvPicPr>
        <p:blipFill>
          <a:blip r:embed="rId2"/>
          <a:srcRect/>
          <a:stretch>
            <a:fillRect/>
          </a:stretch>
        </p:blipFill>
        <p:spPr bwMode="auto">
          <a:xfrm>
            <a:off x="152400" y="1271201"/>
            <a:ext cx="8839200" cy="4519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382000" cy="45704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Web of Knowledge</a:t>
            </a:r>
            <a:r>
              <a:rPr lang="zh-CN" altLang="en-US" sz="2400" b="1" dirty="0" smtClean="0">
                <a:ea typeface="黑体" pitchFamily="2" charset="-122"/>
              </a:rPr>
              <a:t>平台及</a:t>
            </a:r>
            <a:r>
              <a:rPr lang="en-US" altLang="zh-CN" sz="2400" b="1" dirty="0" smtClean="0">
                <a:ea typeface="黑体" pitchFamily="2" charset="-122"/>
              </a:rPr>
              <a:t>Web of Science</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Web of Science</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lnSpc>
                <a:spcPct val="150000"/>
              </a:lnSpc>
              <a:spcBef>
                <a:spcPct val="50000"/>
              </a:spcBef>
              <a:buFontTx/>
              <a:buChar char="•"/>
              <a:defRPr/>
            </a:pPr>
            <a:endParaRPr lang="zh-CN" altLang="en-US" sz="2400" b="1" dirty="0" smtClean="0">
              <a:ea typeface="黑体" pitchFamily="2" charset="-122"/>
            </a:endParaRPr>
          </a:p>
          <a:p>
            <a:pPr marL="228600" lvl="1" indent="-228600">
              <a:lnSpc>
                <a:spcPct val="150000"/>
              </a:lnSpc>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7610FE79-9F43-4CD7-8E39-5D4F4C20A2F5}" type="slidenum">
              <a:rPr lang="en-US" altLang="zh-CN" smtClean="0"/>
              <a:pPr>
                <a:defRPr/>
              </a:pPr>
              <a:t>61</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idx="4294967295"/>
          </p:nvPr>
        </p:nvSpPr>
        <p:spPr>
          <a:xfrm>
            <a:off x="323850" y="188913"/>
            <a:ext cx="8229600" cy="5562600"/>
          </a:xfrm>
        </p:spPr>
        <p:txBody>
          <a:bodyPr/>
          <a:lstStyle/>
          <a:p>
            <a:pPr eaLnBrk="1" hangingPunct="1"/>
            <a:endParaRPr lang="en-US" altLang="zh-CN" sz="2800" smtClean="0">
              <a:solidFill>
                <a:srgbClr val="FF00FF"/>
              </a:solidFill>
              <a:ea typeface="宋体" pitchFamily="2" charset="-122"/>
            </a:endParaRPr>
          </a:p>
          <a:p>
            <a:pPr eaLnBrk="1" hangingPunct="1">
              <a:lnSpc>
                <a:spcPct val="70000"/>
              </a:lnSpc>
              <a:buFontTx/>
              <a:buNone/>
            </a:pPr>
            <a:r>
              <a:rPr lang="en-US" altLang="zh-CN" sz="2000" smtClean="0">
                <a:ea typeface="宋体" pitchFamily="2" charset="-122"/>
              </a:rPr>
              <a:t>    </a:t>
            </a:r>
            <a:r>
              <a:rPr lang="zh-CN" altLang="en-US" sz="3200" b="1" smtClean="0">
                <a:solidFill>
                  <a:schemeClr val="tx2"/>
                </a:solidFill>
                <a:ea typeface="宋体" pitchFamily="2" charset="-122"/>
              </a:rPr>
              <a:t>如果稿件投向了不合适的期刊会遭遇：</a:t>
            </a:r>
          </a:p>
          <a:p>
            <a:pPr eaLnBrk="1" hangingPunct="1">
              <a:lnSpc>
                <a:spcPct val="70000"/>
              </a:lnSpc>
            </a:pPr>
            <a:endParaRPr lang="zh-CN" altLang="en-US" sz="2000" smtClean="0">
              <a:solidFill>
                <a:srgbClr val="CC0000"/>
              </a:solidFill>
              <a:ea typeface="宋体" pitchFamily="2" charset="-122"/>
            </a:endParaRPr>
          </a:p>
          <a:p>
            <a:pPr eaLnBrk="1" hangingPunct="1"/>
            <a:r>
              <a:rPr lang="zh-CN" altLang="en-US" b="1" smtClean="0">
                <a:solidFill>
                  <a:schemeClr val="tx2"/>
                </a:solidFill>
                <a:ea typeface="宋体" pitchFamily="2" charset="-122"/>
              </a:rPr>
              <a:t>退稿：</a:t>
            </a:r>
            <a:r>
              <a:rPr lang="zh-CN" altLang="en-US" b="1" smtClean="0">
                <a:ea typeface="宋体" pitchFamily="2" charset="-122"/>
              </a:rPr>
              <a:t>内容</a:t>
            </a:r>
            <a:r>
              <a:rPr lang="zh-CN" altLang="en-US" b="1" smtClean="0">
                <a:latin typeface="Frutiger 55 Roman"/>
                <a:ea typeface="宋体" pitchFamily="2" charset="-122"/>
              </a:rPr>
              <a:t>“</a:t>
            </a:r>
            <a:r>
              <a:rPr lang="zh-CN" altLang="en-US" b="1" smtClean="0">
                <a:ea typeface="宋体" pitchFamily="2" charset="-122"/>
              </a:rPr>
              <a:t>不适合本刊</a:t>
            </a:r>
            <a:r>
              <a:rPr lang="zh-CN" altLang="en-US" b="1" smtClean="0">
                <a:latin typeface="Frutiger 55 Roman"/>
                <a:ea typeface="宋体" pitchFamily="2" charset="-122"/>
              </a:rPr>
              <a:t>”</a:t>
            </a:r>
            <a:r>
              <a:rPr lang="zh-CN" altLang="en-US" b="1" smtClean="0">
                <a:ea typeface="宋体" pitchFamily="2" charset="-122"/>
              </a:rPr>
              <a:t>，使稿件延迟数周或数月发表；</a:t>
            </a:r>
          </a:p>
          <a:p>
            <a:pPr eaLnBrk="1" hangingPunct="1"/>
            <a:r>
              <a:rPr lang="zh-CN" altLang="en-US" b="1" smtClean="0">
                <a:solidFill>
                  <a:schemeClr val="tx2"/>
                </a:solidFill>
                <a:ea typeface="宋体" pitchFamily="2" charset="-122"/>
              </a:rPr>
              <a:t>不公正的同行评议：</a:t>
            </a:r>
            <a:r>
              <a:rPr lang="zh-CN" altLang="en-US" b="1" smtClean="0">
                <a:ea typeface="宋体" pitchFamily="2" charset="-122"/>
              </a:rPr>
              <a:t>由于编辑和审稿人对作者研究领域的了解比较模糊，从而有可能导致稿件受到较差或不公正的同行评议；</a:t>
            </a:r>
          </a:p>
          <a:p>
            <a:pPr eaLnBrk="1" hangingPunct="1"/>
            <a:r>
              <a:rPr lang="zh-CN" altLang="en-US" b="1" smtClean="0">
                <a:solidFill>
                  <a:schemeClr val="tx2"/>
                </a:solidFill>
                <a:ea typeface="宋体" pitchFamily="2" charset="-122"/>
              </a:rPr>
              <a:t>少有同行关注：</a:t>
            </a:r>
            <a:r>
              <a:rPr lang="zh-CN" altLang="en-US" b="1" smtClean="0">
                <a:ea typeface="宋体" pitchFamily="2" charset="-122"/>
              </a:rPr>
              <a:t>埋没在一份同行很少问津的期刊中，达不到与小同行交流的目的。也可能从没有被人引用。</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914400" y="476250"/>
            <a:ext cx="8229600" cy="762000"/>
          </a:xfrm>
        </p:spPr>
        <p:txBody>
          <a:bodyPr/>
          <a:lstStyle/>
          <a:p>
            <a:pPr eaLnBrk="1" hangingPunct="1"/>
            <a:r>
              <a:rPr lang="zh-CN" altLang="en-US" sz="3200" b="1" smtClean="0">
                <a:ea typeface="宋体" pitchFamily="2" charset="-122"/>
              </a:rPr>
              <a:t>如何选择拟投稿期刊</a:t>
            </a:r>
          </a:p>
        </p:txBody>
      </p:sp>
      <p:sp>
        <p:nvSpPr>
          <p:cNvPr id="73731" name="Rectangle 3"/>
          <p:cNvSpPr>
            <a:spLocks noGrp="1" noChangeArrowheads="1"/>
          </p:cNvSpPr>
          <p:nvPr>
            <p:ph idx="4294967295"/>
          </p:nvPr>
        </p:nvSpPr>
        <p:spPr>
          <a:xfrm>
            <a:off x="468313" y="1052513"/>
            <a:ext cx="7924800" cy="4953000"/>
          </a:xfrm>
        </p:spPr>
        <p:txBody>
          <a:bodyPr/>
          <a:lstStyle/>
          <a:p>
            <a:pPr eaLnBrk="1" hangingPunct="1">
              <a:lnSpc>
                <a:spcPct val="105000"/>
              </a:lnSpc>
            </a:pPr>
            <a:endParaRPr lang="en-US" altLang="zh-CN" sz="2000" smtClean="0">
              <a:ea typeface="宋体" pitchFamily="2" charset="-122"/>
            </a:endParaRPr>
          </a:p>
          <a:p>
            <a:pPr eaLnBrk="1" hangingPunct="1">
              <a:lnSpc>
                <a:spcPct val="105000"/>
              </a:lnSpc>
            </a:pPr>
            <a:r>
              <a:rPr lang="zh-CN" altLang="en-US" b="1" smtClean="0">
                <a:ea typeface="宋体" pitchFamily="2" charset="-122"/>
              </a:rPr>
              <a:t>稿件的主题是否适合于期刊所规定的范围</a:t>
            </a:r>
          </a:p>
          <a:p>
            <a:pPr marL="742950" lvl="1" eaLnBrk="1" hangingPunct="1">
              <a:lnSpc>
                <a:spcPct val="105000"/>
              </a:lnSpc>
            </a:pPr>
            <a:r>
              <a:rPr lang="zh-CN" altLang="en-US" sz="1800" smtClean="0">
                <a:ea typeface="宋体" pitchFamily="2" charset="-122"/>
              </a:rPr>
              <a:t>在</a:t>
            </a:r>
            <a:r>
              <a:rPr lang="en-US" altLang="zh-CN" sz="1800" smtClean="0">
                <a:ea typeface="宋体" pitchFamily="2" charset="-122"/>
              </a:rPr>
              <a:t>SCI</a:t>
            </a:r>
            <a:r>
              <a:rPr lang="zh-CN" altLang="en-US" sz="1800" smtClean="0">
                <a:ea typeface="宋体" pitchFamily="2" charset="-122"/>
              </a:rPr>
              <a:t>数据库进行检索分析</a:t>
            </a:r>
            <a:r>
              <a:rPr lang="en-US" altLang="zh-CN" sz="1800" smtClean="0">
                <a:ea typeface="宋体" pitchFamily="2" charset="-122"/>
              </a:rPr>
              <a:t>,</a:t>
            </a:r>
            <a:r>
              <a:rPr lang="zh-CN" altLang="en-US" sz="1800" smtClean="0">
                <a:ea typeface="宋体" pitchFamily="2" charset="-122"/>
              </a:rPr>
              <a:t>确认哪些期刊能够发表自己的论文</a:t>
            </a:r>
            <a:endParaRPr lang="zh-CN" altLang="en-US" b="1" smtClean="0">
              <a:ea typeface="宋体" pitchFamily="2" charset="-122"/>
            </a:endParaRPr>
          </a:p>
          <a:p>
            <a:pPr eaLnBrk="1" hangingPunct="1">
              <a:lnSpc>
                <a:spcPct val="105000"/>
              </a:lnSpc>
            </a:pPr>
            <a:r>
              <a:rPr lang="zh-CN" altLang="en-US" b="1" smtClean="0">
                <a:ea typeface="宋体" pitchFamily="2" charset="-122"/>
              </a:rPr>
              <a:t>期刊的读者群和显示度如何</a:t>
            </a:r>
          </a:p>
          <a:p>
            <a:pPr eaLnBrk="1" hangingPunct="1">
              <a:lnSpc>
                <a:spcPct val="105000"/>
              </a:lnSpc>
            </a:pPr>
            <a:r>
              <a:rPr lang="zh-CN" altLang="en-US" b="1" smtClean="0">
                <a:ea typeface="宋体" pitchFamily="2" charset="-122"/>
              </a:rPr>
              <a:t>期刊的学术质量和影响力如何，录用率是否适当</a:t>
            </a:r>
          </a:p>
          <a:p>
            <a:pPr marL="742950" lvl="1" eaLnBrk="1" hangingPunct="1">
              <a:lnSpc>
                <a:spcPct val="105000"/>
              </a:lnSpc>
            </a:pPr>
            <a:r>
              <a:rPr lang="zh-CN" altLang="en-US" sz="1800" smtClean="0">
                <a:latin typeface="宋体" pitchFamily="2" charset="-122"/>
                <a:ea typeface="宋体" pitchFamily="2" charset="-122"/>
              </a:rPr>
              <a:t>利用</a:t>
            </a:r>
            <a:r>
              <a:rPr lang="en-US" altLang="zh-CN" sz="1800" smtClean="0">
                <a:latin typeface="宋体" pitchFamily="2" charset="-122"/>
                <a:ea typeface="宋体" pitchFamily="2" charset="-122"/>
              </a:rPr>
              <a:t>JCR</a:t>
            </a:r>
            <a:r>
              <a:rPr lang="zh-CN" altLang="en-US" sz="1800" smtClean="0">
                <a:latin typeface="宋体" pitchFamily="2" charset="-122"/>
                <a:ea typeface="宋体" pitchFamily="2" charset="-122"/>
              </a:rPr>
              <a:t>检索该期刊的影响因子来了解期刊的学术影响力。即期刊的影响因子越高，则表明期刊被读者阅读和使用的可能性越大。进而可推断该期刊的潜在的学术影响力也越大。</a:t>
            </a:r>
          </a:p>
          <a:p>
            <a:pPr marL="742950" lvl="1" eaLnBrk="1" hangingPunct="1">
              <a:lnSpc>
                <a:spcPct val="105000"/>
              </a:lnSpc>
            </a:pPr>
            <a:r>
              <a:rPr lang="zh-CN" altLang="en-US" sz="1800" smtClean="0">
                <a:latin typeface="宋体" pitchFamily="2" charset="-122"/>
                <a:ea typeface="宋体" pitchFamily="2" charset="-122"/>
              </a:rPr>
              <a:t>在</a:t>
            </a:r>
            <a:r>
              <a:rPr lang="en-US" altLang="zh-CN" sz="1800" smtClean="0">
                <a:latin typeface="宋体" pitchFamily="2" charset="-122"/>
                <a:ea typeface="宋体" pitchFamily="2" charset="-122"/>
              </a:rPr>
              <a:t>SCI</a:t>
            </a:r>
            <a:r>
              <a:rPr lang="zh-CN" altLang="en-US" sz="1800" smtClean="0">
                <a:latin typeface="宋体" pitchFamily="2" charset="-122"/>
                <a:ea typeface="宋体" pitchFamily="2" charset="-122"/>
              </a:rPr>
              <a:t>数据库检索分析统计该期刊中论文作者的国家来源，帮助作者选择确定投稿期刊。</a:t>
            </a:r>
          </a:p>
          <a:p>
            <a:pPr eaLnBrk="1" hangingPunct="1">
              <a:lnSpc>
                <a:spcPct val="105000"/>
              </a:lnSpc>
            </a:pPr>
            <a:r>
              <a:rPr lang="zh-CN" altLang="en-US" b="1" smtClean="0">
                <a:ea typeface="宋体" pitchFamily="2" charset="-122"/>
              </a:rPr>
              <a:t>期刊的编辑技术和印刷质量如何</a:t>
            </a:r>
          </a:p>
          <a:p>
            <a:pPr eaLnBrk="1" hangingPunct="1"/>
            <a:r>
              <a:rPr lang="zh-CN" altLang="en-US" b="1" smtClean="0">
                <a:ea typeface="宋体" pitchFamily="2" charset="-122"/>
              </a:rPr>
              <a:t>期刊是否收发表版面费</a:t>
            </a:r>
          </a:p>
          <a:p>
            <a:pPr eaLnBrk="1" hangingPunct="1">
              <a:lnSpc>
                <a:spcPct val="105000"/>
              </a:lnSpc>
            </a:pPr>
            <a:endParaRPr lang="zh-CN" altLang="en-US" b="1" smtClean="0">
              <a:ea typeface="宋体" pitchFamily="2" charset="-122"/>
            </a:endParaRPr>
          </a:p>
          <a:p>
            <a:pPr eaLnBrk="1" hangingPunct="1">
              <a:lnSpc>
                <a:spcPct val="105000"/>
              </a:lnSpc>
            </a:pPr>
            <a:endParaRPr lang="en-US" altLang="zh-CN" b="1" smtClean="0">
              <a:ea typeface="宋体" pitchFamily="2" charset="-122"/>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标题 1"/>
          <p:cNvSpPr>
            <a:spLocks noGrp="1"/>
          </p:cNvSpPr>
          <p:nvPr>
            <p:ph type="title"/>
          </p:nvPr>
        </p:nvSpPr>
        <p:spPr/>
        <p:txBody>
          <a:bodyPr/>
          <a:lstStyle/>
          <a:p>
            <a:r>
              <a:rPr lang="zh-CN" altLang="en-US" smtClean="0">
                <a:ea typeface="宋体" pitchFamily="2" charset="-122"/>
              </a:rPr>
              <a:t>如何选择合适的投稿期刊</a:t>
            </a:r>
          </a:p>
        </p:txBody>
      </p:sp>
      <p:sp>
        <p:nvSpPr>
          <p:cNvPr id="74755" name="内容占位符 2"/>
          <p:cNvSpPr>
            <a:spLocks noGrp="1"/>
          </p:cNvSpPr>
          <p:nvPr>
            <p:ph idx="1"/>
          </p:nvPr>
        </p:nvSpPr>
        <p:spPr/>
        <p:txBody>
          <a:bodyPr/>
          <a:lstStyle/>
          <a:p>
            <a:r>
              <a:rPr lang="zh-CN" altLang="en-US" smtClean="0">
                <a:ea typeface="宋体" pitchFamily="2" charset="-122"/>
              </a:rPr>
              <a:t>分析您的文章的参考书目，找出哪些期刊的文章是您大量引用的，这可能代表您的文章与它的取向相同；</a:t>
            </a:r>
            <a:endParaRPr lang="en-US" altLang="zh-CN" smtClean="0">
              <a:ea typeface="宋体" pitchFamily="2" charset="-122"/>
            </a:endParaRPr>
          </a:p>
          <a:p>
            <a:r>
              <a:rPr lang="zh-CN" altLang="en-US" smtClean="0">
                <a:ea typeface="宋体" pitchFamily="2" charset="-122"/>
              </a:rPr>
              <a:t>自己领域的核心期刊</a:t>
            </a:r>
            <a:endParaRPr lang="en-US" altLang="zh-CN" smtClean="0">
              <a:ea typeface="宋体" pitchFamily="2" charset="-122"/>
            </a:endParaRPr>
          </a:p>
          <a:p>
            <a:r>
              <a:rPr lang="zh-CN" altLang="en-US" smtClean="0">
                <a:ea typeface="宋体" pitchFamily="2" charset="-122"/>
              </a:rPr>
              <a:t>自行检索</a:t>
            </a:r>
            <a:endParaRPr lang="en-US" altLang="zh-CN" smtClean="0">
              <a:ea typeface="宋体" pitchFamily="2" charset="-122"/>
            </a:endParaRPr>
          </a:p>
          <a:p>
            <a:r>
              <a:rPr lang="zh-CN" altLang="en-US" smtClean="0">
                <a:ea typeface="宋体" pitchFamily="2" charset="-122"/>
              </a:rPr>
              <a:t>请教同行</a:t>
            </a:r>
          </a:p>
        </p:txBody>
      </p:sp>
      <p:sp>
        <p:nvSpPr>
          <p:cNvPr id="118788" name="灯片编号占位符 3"/>
          <p:cNvSpPr>
            <a:spLocks noGrp="1"/>
          </p:cNvSpPr>
          <p:nvPr>
            <p:ph type="sldNum" sz="quarter" idx="11"/>
          </p:nvPr>
        </p:nvSpPr>
        <p:spPr/>
        <p:txBody>
          <a:bodyPr/>
          <a:lstStyle/>
          <a:p>
            <a:pPr>
              <a:defRPr/>
            </a:pPr>
            <a:fld id="{21AC759E-0140-4DBD-9AEC-2E42A27073A5}" type="slidenum">
              <a:rPr lang="en-US" altLang="zh-CN" smtClean="0"/>
              <a:pPr>
                <a:defRPr/>
              </a:pPr>
              <a:t>64</a:t>
            </a:fld>
            <a:endParaRPr lang="en-US" altLang="zh-CN"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Grp="1" noChangeAspect="1" noChangeArrowheads="1"/>
          </p:cNvPicPr>
          <p:nvPr>
            <p:ph idx="1"/>
          </p:nvPr>
        </p:nvPicPr>
        <p:blipFill>
          <a:blip r:embed="rId2"/>
          <a:srcRect/>
          <a:stretch>
            <a:fillRect/>
          </a:stretch>
        </p:blipFill>
        <p:spPr bwMode="auto">
          <a:xfrm>
            <a:off x="762000" y="0"/>
            <a:ext cx="7569903" cy="6858000"/>
          </a:xfrm>
          <a:prstGeom prst="rect">
            <a:avLst/>
          </a:prstGeom>
          <a:noFill/>
          <a:ln w="9525">
            <a:noFill/>
            <a:miter lim="800000"/>
            <a:headEnd/>
            <a:tailEnd/>
          </a:ln>
          <a:effectLst/>
        </p:spPr>
      </p:pic>
      <p:sp>
        <p:nvSpPr>
          <p:cNvPr id="79874" name="标题 1"/>
          <p:cNvSpPr>
            <a:spLocks noGrp="1"/>
          </p:cNvSpPr>
          <p:nvPr>
            <p:ph type="title"/>
          </p:nvPr>
        </p:nvSpPr>
        <p:spPr/>
        <p:txBody>
          <a:bodyPr/>
          <a:lstStyle/>
          <a:p>
            <a:endParaRPr lang="zh-CN" altLang="en-US" smtClean="0">
              <a:ea typeface="宋体" pitchFamily="2" charset="-122"/>
            </a:endParaRPr>
          </a:p>
        </p:txBody>
      </p:sp>
      <p:sp>
        <p:nvSpPr>
          <p:cNvPr id="123907" name="灯片编号占位符 3"/>
          <p:cNvSpPr>
            <a:spLocks noGrp="1"/>
          </p:cNvSpPr>
          <p:nvPr>
            <p:ph type="sldNum" sz="quarter" idx="11"/>
          </p:nvPr>
        </p:nvSpPr>
        <p:spPr/>
        <p:txBody>
          <a:bodyPr/>
          <a:lstStyle/>
          <a:p>
            <a:pPr>
              <a:defRPr/>
            </a:pPr>
            <a:fld id="{3BA0DDF1-B03E-4132-9329-C81346DFD213}" type="slidenum">
              <a:rPr lang="en-US" altLang="zh-CN" smtClean="0"/>
              <a:pPr>
                <a:defRPr/>
              </a:pPr>
              <a:t>65</a:t>
            </a:fld>
            <a:endParaRPr lang="en-US" altLang="zh-CN" smtClean="0"/>
          </a:p>
        </p:txBody>
      </p:sp>
      <p:sp>
        <p:nvSpPr>
          <p:cNvPr id="79877" name="椭圆 5"/>
          <p:cNvSpPr>
            <a:spLocks noChangeArrowheads="1"/>
          </p:cNvSpPr>
          <p:nvPr/>
        </p:nvSpPr>
        <p:spPr bwMode="auto">
          <a:xfrm>
            <a:off x="7467600" y="1600200"/>
            <a:ext cx="1295400" cy="304800"/>
          </a:xfrm>
          <a:prstGeom prst="ellipse">
            <a:avLst/>
          </a:prstGeom>
          <a:noFill/>
          <a:ln w="9525" algn="ctr">
            <a:solidFill>
              <a:srgbClr val="FF000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0" y="152400"/>
            <a:ext cx="8077200" cy="6705600"/>
          </a:xfrm>
          <a:prstGeom prst="rect">
            <a:avLst/>
          </a:prstGeom>
          <a:noFill/>
          <a:ln w="9525">
            <a:noFill/>
            <a:miter lim="800000"/>
            <a:headEnd/>
            <a:tailEnd/>
          </a:ln>
          <a:effectLst/>
        </p:spPr>
      </p:pic>
      <p:pic>
        <p:nvPicPr>
          <p:cNvPr id="80899" name="Picture 4"/>
          <p:cNvPicPr>
            <a:picLocks noChangeAspect="1" noChangeArrowheads="1"/>
          </p:cNvPicPr>
          <p:nvPr/>
        </p:nvPicPr>
        <p:blipFill>
          <a:blip r:embed="rId3"/>
          <a:srcRect/>
          <a:stretch>
            <a:fillRect/>
          </a:stretch>
        </p:blipFill>
        <p:spPr bwMode="auto">
          <a:xfrm>
            <a:off x="7772400" y="0"/>
            <a:ext cx="620713" cy="838200"/>
          </a:xfrm>
          <a:prstGeom prst="rect">
            <a:avLst/>
          </a:prstGeom>
          <a:noFill/>
          <a:ln w="9525">
            <a:noFill/>
            <a:miter lim="800000"/>
            <a:headEnd/>
            <a:tailEnd/>
          </a:ln>
        </p:spPr>
      </p:pic>
      <p:sp>
        <p:nvSpPr>
          <p:cNvPr id="80900" name="Text Box 7"/>
          <p:cNvSpPr txBox="1">
            <a:spLocks noChangeArrowheads="1"/>
          </p:cNvSpPr>
          <p:nvPr/>
        </p:nvSpPr>
        <p:spPr bwMode="auto">
          <a:xfrm>
            <a:off x="4724400" y="1219200"/>
            <a:ext cx="4038600" cy="1422400"/>
          </a:xfrm>
          <a:prstGeom prst="rect">
            <a:avLst/>
          </a:prstGeom>
          <a:solidFill>
            <a:schemeClr val="bg1"/>
          </a:solidFill>
          <a:ln w="31750">
            <a:solidFill>
              <a:srgbClr val="FF6600"/>
            </a:solidFill>
            <a:miter lim="800000"/>
            <a:headEnd/>
            <a:tailEnd/>
          </a:ln>
        </p:spPr>
        <p:txBody>
          <a:bodyPr>
            <a:spAutoFit/>
          </a:bodyPr>
          <a:lstStyle/>
          <a:p>
            <a:pPr algn="l">
              <a:lnSpc>
                <a:spcPct val="120000"/>
              </a:lnSpc>
            </a:pPr>
            <a:r>
              <a:rPr lang="zh-CN" altLang="en-US" b="1">
                <a:latin typeface="宋体" pitchFamily="2" charset="-122"/>
              </a:rPr>
              <a:t>来源期刊：</a:t>
            </a:r>
            <a:endParaRPr lang="en-US" altLang="zh-CN" b="1">
              <a:latin typeface="宋体" pitchFamily="2" charset="-122"/>
            </a:endParaRPr>
          </a:p>
          <a:p>
            <a:pPr algn="l">
              <a:lnSpc>
                <a:spcPct val="120000"/>
              </a:lnSpc>
              <a:buFontTx/>
              <a:buChar char="-"/>
            </a:pPr>
            <a:r>
              <a:rPr lang="zh-CN" altLang="en-US" b="1">
                <a:latin typeface="宋体" pitchFamily="2" charset="-122"/>
              </a:rPr>
              <a:t> 发现相关的学术期刊进行投稿</a:t>
            </a:r>
          </a:p>
          <a:p>
            <a:pPr algn="l">
              <a:lnSpc>
                <a:spcPct val="120000"/>
              </a:lnSpc>
              <a:buFontTx/>
              <a:buChar char="-"/>
            </a:pPr>
            <a:r>
              <a:rPr lang="en-US" altLang="zh-CN" b="1">
                <a:latin typeface="宋体" pitchFamily="2" charset="-122"/>
              </a:rPr>
              <a:t> </a:t>
            </a:r>
            <a:r>
              <a:rPr lang="zh-CN" altLang="en-US" b="1">
                <a:latin typeface="宋体" pitchFamily="2" charset="-122"/>
              </a:rPr>
              <a:t>分析备选期刊的录用倾向性</a:t>
            </a:r>
          </a:p>
          <a:p>
            <a:pPr algn="l">
              <a:lnSpc>
                <a:spcPct val="120000"/>
              </a:lnSpc>
            </a:pPr>
            <a:endParaRPr lang="zh-CN" altLang="en-US" b="1">
              <a:latin typeface="宋体" pitchFamily="2" charset="-122"/>
            </a:endParaRPr>
          </a:p>
        </p:txBody>
      </p:sp>
      <p:sp>
        <p:nvSpPr>
          <p:cNvPr id="7" name="椭圆 6"/>
          <p:cNvSpPr/>
          <p:nvPr/>
        </p:nvSpPr>
        <p:spPr bwMode="auto">
          <a:xfrm>
            <a:off x="228600" y="3657600"/>
            <a:ext cx="5334000" cy="381000"/>
          </a:xfrm>
          <a:prstGeom prst="ellipse">
            <a:avLst/>
          </a:prstGeom>
          <a:noFill/>
          <a:ln w="9525" cap="flat" cmpd="sng" algn="ctr">
            <a:solidFill>
              <a:srgbClr val="FF0000"/>
            </a:solidFill>
            <a:prstDash val="solid"/>
            <a:round/>
            <a:headEnd type="none" w="med" len="med"/>
            <a:tailEnd type="none" w="med" len="med"/>
          </a:ln>
          <a:effectLst/>
        </p:spPr>
        <p:txBody>
          <a:bodyPr vert="eaVert" wrap="none" anchor="ctr"/>
          <a:lstStyle/>
          <a:p>
            <a:pPr>
              <a:defRPr/>
            </a:pPr>
            <a:endParaRPr lang="zh-CN" altLang="en-US" b="1">
              <a:solidFill>
                <a:srgbClr val="B7ABA0"/>
              </a:solidFill>
              <a:effectLst>
                <a:outerShdw blurRad="38100" dist="38100" dir="2700000" algn="tl">
                  <a:srgbClr val="C0C0C0"/>
                </a:outerShdw>
              </a:effectLst>
              <a:ea typeface="宋体"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Grp="1" noChangeAspect="1" noChangeArrowheads="1"/>
          </p:cNvPicPr>
          <p:nvPr>
            <p:ph idx="1"/>
          </p:nvPr>
        </p:nvPicPr>
        <p:blipFill>
          <a:blip r:embed="rId2"/>
          <a:srcRect/>
          <a:stretch>
            <a:fillRect/>
          </a:stretch>
        </p:blipFill>
        <p:spPr bwMode="auto">
          <a:xfrm>
            <a:off x="609600" y="762000"/>
            <a:ext cx="8153400" cy="6096000"/>
          </a:xfrm>
          <a:prstGeom prst="rect">
            <a:avLst/>
          </a:prstGeom>
          <a:noFill/>
          <a:ln w="9525">
            <a:noFill/>
            <a:miter lim="800000"/>
            <a:headEnd/>
            <a:tailEnd/>
          </a:ln>
          <a:effectLst/>
        </p:spPr>
      </p:pic>
      <p:sp>
        <p:nvSpPr>
          <p:cNvPr id="81922" name="Rectangle 2"/>
          <p:cNvSpPr>
            <a:spLocks noGrp="1" noChangeArrowheads="1"/>
          </p:cNvSpPr>
          <p:nvPr>
            <p:ph type="title"/>
          </p:nvPr>
        </p:nvSpPr>
        <p:spPr>
          <a:xfrm>
            <a:off x="609600" y="152400"/>
            <a:ext cx="7369175" cy="560387"/>
          </a:xfrm>
        </p:spPr>
        <p:txBody>
          <a:bodyPr/>
          <a:lstStyle/>
          <a:p>
            <a:r>
              <a:rPr lang="zh-CN" altLang="en-US" dirty="0" smtClean="0">
                <a:ea typeface="宋体" pitchFamily="2" charset="-122"/>
              </a:rPr>
              <a:t>检索该期刊的发文状况</a:t>
            </a:r>
          </a:p>
        </p:txBody>
      </p:sp>
      <p:sp>
        <p:nvSpPr>
          <p:cNvPr id="2519046" name="Rectangle 6"/>
          <p:cNvSpPr>
            <a:spLocks noChangeArrowheads="1"/>
          </p:cNvSpPr>
          <p:nvPr/>
        </p:nvSpPr>
        <p:spPr bwMode="auto">
          <a:xfrm>
            <a:off x="7239000" y="2438400"/>
            <a:ext cx="1524000" cy="228600"/>
          </a:xfrm>
          <a:prstGeom prst="rect">
            <a:avLst/>
          </a:prstGeom>
          <a:noFill/>
          <a:ln w="28575" algn="ctr">
            <a:solidFill>
              <a:srgbClr val="FF5050"/>
            </a:solidFill>
            <a:miter lim="800000"/>
            <a:headEnd/>
            <a:tailEnd/>
          </a:ln>
        </p:spPr>
        <p:txBody>
          <a:bodyPr vert="eaVert" wrap="none" anchor="ctr"/>
          <a:lstStyle/>
          <a:p>
            <a:endParaRPr lang="zh-CN" altLang="en-US"/>
          </a:p>
        </p:txBody>
      </p:sp>
      <p:sp>
        <p:nvSpPr>
          <p:cNvPr id="5" name="圆角矩形 4"/>
          <p:cNvSpPr>
            <a:spLocks noChangeArrowheads="1"/>
          </p:cNvSpPr>
          <p:nvPr/>
        </p:nvSpPr>
        <p:spPr bwMode="auto">
          <a:xfrm>
            <a:off x="2971800" y="2133600"/>
            <a:ext cx="5562600" cy="609600"/>
          </a:xfrm>
          <a:prstGeom prst="roundRect">
            <a:avLst>
              <a:gd name="adj" fmla="val 16667"/>
            </a:avLst>
          </a:prstGeom>
          <a:noFill/>
          <a:ln w="9525" algn="ctr">
            <a:solidFill>
              <a:srgbClr val="FF000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19046"/>
                                        </p:tgtEl>
                                        <p:attrNameLst>
                                          <p:attrName>style.visibility</p:attrName>
                                        </p:attrNameLst>
                                      </p:cBhvr>
                                      <p:to>
                                        <p:strVal val="visible"/>
                                      </p:to>
                                    </p:set>
                                    <p:animEffect transition="in" filter="diamond(in)">
                                      <p:cBhvr>
                                        <p:cTn id="7" dur="2000"/>
                                        <p:tgtEl>
                                          <p:spTgt spid="25190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46"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2"/>
          <a:srcRect/>
          <a:stretch>
            <a:fillRect/>
          </a:stretch>
        </p:blipFill>
        <p:spPr bwMode="auto">
          <a:xfrm>
            <a:off x="152400" y="152400"/>
            <a:ext cx="8305800" cy="6705600"/>
          </a:xfrm>
          <a:prstGeom prst="rect">
            <a:avLst/>
          </a:prstGeom>
          <a:noFill/>
          <a:ln w="9525">
            <a:noFill/>
            <a:miter lim="800000"/>
            <a:headEnd/>
            <a:tailEnd/>
          </a:ln>
          <a:effectLst/>
        </p:spPr>
      </p:pic>
      <p:sp>
        <p:nvSpPr>
          <p:cNvPr id="82947" name="标题 1"/>
          <p:cNvSpPr>
            <a:spLocks noGrp="1"/>
          </p:cNvSpPr>
          <p:nvPr>
            <p:ph type="title"/>
          </p:nvPr>
        </p:nvSpPr>
        <p:spPr/>
        <p:txBody>
          <a:bodyPr/>
          <a:lstStyle/>
          <a:p>
            <a:endParaRPr lang="zh-CN" altLang="en-US" smtClean="0">
              <a:ea typeface="宋体" pitchFamily="2" charset="-122"/>
            </a:endParaRPr>
          </a:p>
        </p:txBody>
      </p:sp>
      <p:sp>
        <p:nvSpPr>
          <p:cNvPr id="126980" name="灯片编号占位符 3"/>
          <p:cNvSpPr>
            <a:spLocks noGrp="1"/>
          </p:cNvSpPr>
          <p:nvPr>
            <p:ph type="sldNum" sz="quarter" idx="11"/>
          </p:nvPr>
        </p:nvSpPr>
        <p:spPr/>
        <p:txBody>
          <a:bodyPr/>
          <a:lstStyle/>
          <a:p>
            <a:pPr>
              <a:defRPr/>
            </a:pPr>
            <a:fld id="{0B24209A-AB26-47A6-A4C5-BA532760C0FA}" type="slidenum">
              <a:rPr lang="en-US" altLang="zh-CN" smtClean="0"/>
              <a:pPr>
                <a:defRPr/>
              </a:pPr>
              <a:t>68</a:t>
            </a:fld>
            <a:endParaRPr lang="en-US" altLang="zh-CN" smtClean="0"/>
          </a:p>
        </p:txBody>
      </p:sp>
      <p:sp>
        <p:nvSpPr>
          <p:cNvPr id="6" name="椭圆 5"/>
          <p:cNvSpPr>
            <a:spLocks noChangeArrowheads="1"/>
          </p:cNvSpPr>
          <p:nvPr/>
        </p:nvSpPr>
        <p:spPr bwMode="auto">
          <a:xfrm>
            <a:off x="6248400" y="3048000"/>
            <a:ext cx="2209800" cy="609600"/>
          </a:xfrm>
          <a:prstGeom prst="ellipse">
            <a:avLst/>
          </a:prstGeom>
          <a:noFill/>
          <a:ln w="9525" algn="ctr">
            <a:solidFill>
              <a:srgbClr val="FF000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2"/>
          <a:srcRect/>
          <a:stretch>
            <a:fillRect/>
          </a:stretch>
        </p:blipFill>
        <p:spPr bwMode="auto">
          <a:xfrm>
            <a:off x="304800" y="669918"/>
            <a:ext cx="8077200" cy="5578482"/>
          </a:xfrm>
          <a:prstGeom prst="rect">
            <a:avLst/>
          </a:prstGeom>
          <a:noFill/>
          <a:ln w="9525">
            <a:noFill/>
            <a:miter lim="800000"/>
            <a:headEnd/>
            <a:tailEnd/>
          </a:ln>
          <a:effectLst/>
        </p:spPr>
      </p:pic>
      <p:sp>
        <p:nvSpPr>
          <p:cNvPr id="83971" name="标题 1"/>
          <p:cNvSpPr>
            <a:spLocks noGrp="1"/>
          </p:cNvSpPr>
          <p:nvPr>
            <p:ph type="title"/>
          </p:nvPr>
        </p:nvSpPr>
        <p:spPr/>
        <p:txBody>
          <a:bodyPr/>
          <a:lstStyle/>
          <a:p>
            <a:endParaRPr lang="zh-CN" altLang="en-US" smtClean="0">
              <a:ea typeface="宋体" pitchFamily="2" charset="-122"/>
            </a:endParaRPr>
          </a:p>
        </p:txBody>
      </p:sp>
      <p:sp>
        <p:nvSpPr>
          <p:cNvPr id="128004" name="灯片编号占位符 3"/>
          <p:cNvSpPr>
            <a:spLocks noGrp="1"/>
          </p:cNvSpPr>
          <p:nvPr>
            <p:ph type="sldNum" sz="quarter" idx="11"/>
          </p:nvPr>
        </p:nvSpPr>
        <p:spPr/>
        <p:txBody>
          <a:bodyPr/>
          <a:lstStyle/>
          <a:p>
            <a:pPr>
              <a:defRPr/>
            </a:pPr>
            <a:fld id="{8A6F708A-0087-4A2E-8F90-E8722B22C73B}" type="slidenum">
              <a:rPr lang="en-US" altLang="zh-CN" smtClean="0"/>
              <a:pPr>
                <a:defRPr/>
              </a:pPr>
              <a:t>69</a:t>
            </a:fld>
            <a:endParaRPr lang="en-US" altLang="zh-CN" smtClean="0"/>
          </a:p>
        </p:txBody>
      </p:sp>
      <p:sp>
        <p:nvSpPr>
          <p:cNvPr id="6" name="椭圆 5"/>
          <p:cNvSpPr>
            <a:spLocks noChangeArrowheads="1"/>
          </p:cNvSpPr>
          <p:nvPr/>
        </p:nvSpPr>
        <p:spPr bwMode="auto">
          <a:xfrm>
            <a:off x="1143000" y="1219200"/>
            <a:ext cx="1295400" cy="457200"/>
          </a:xfrm>
          <a:prstGeom prst="ellipse">
            <a:avLst/>
          </a:prstGeom>
          <a:noFill/>
          <a:ln w="9525" algn="ctr">
            <a:solidFill>
              <a:srgbClr val="FF0000"/>
            </a:solidFill>
            <a:round/>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Grp="1" noChangeAspect="1" noChangeArrowheads="1"/>
          </p:cNvPicPr>
          <p:nvPr>
            <p:ph idx="1"/>
          </p:nvPr>
        </p:nvPicPr>
        <p:blipFill>
          <a:blip r:embed="rId2"/>
          <a:srcRect/>
          <a:stretch>
            <a:fillRect/>
          </a:stretch>
        </p:blipFill>
        <p:spPr bwMode="auto">
          <a:xfrm>
            <a:off x="1524000" y="228600"/>
            <a:ext cx="4800600" cy="8382582"/>
          </a:xfrm>
          <a:prstGeom prst="rect">
            <a:avLst/>
          </a:prstGeom>
          <a:noFill/>
          <a:ln w="9525">
            <a:noFill/>
            <a:miter lim="800000"/>
            <a:headEnd/>
            <a:tailEnd/>
          </a:ln>
          <a:effectLst/>
        </p:spPr>
      </p:pic>
      <p:sp>
        <p:nvSpPr>
          <p:cNvPr id="2" name="标题 1"/>
          <p:cNvSpPr>
            <a:spLocks noGrp="1"/>
          </p:cNvSpPr>
          <p:nvPr>
            <p:ph type="title"/>
          </p:nvPr>
        </p:nvSpPr>
        <p:spPr>
          <a:xfrm>
            <a:off x="0" y="0"/>
            <a:ext cx="7369175" cy="685800"/>
          </a:xfrm>
        </p:spPr>
        <p:txBody>
          <a:bodyPr/>
          <a:lstStyle/>
          <a:p>
            <a:r>
              <a:rPr lang="zh-CN" altLang="en-US" dirty="0" smtClean="0"/>
              <a:t>重要作者</a:t>
            </a:r>
            <a:endParaRPr lang="zh-CN" altLang="en-US" dirty="0"/>
          </a:p>
        </p:txBody>
      </p:sp>
      <p:sp>
        <p:nvSpPr>
          <p:cNvPr id="4" name="灯片编号占位符 3"/>
          <p:cNvSpPr>
            <a:spLocks noGrp="1"/>
          </p:cNvSpPr>
          <p:nvPr>
            <p:ph type="sldNum" sz="quarter" idx="11"/>
          </p:nvPr>
        </p:nvSpPr>
        <p:spPr/>
        <p:txBody>
          <a:bodyPr/>
          <a:lstStyle/>
          <a:p>
            <a:pPr>
              <a:defRPr/>
            </a:pPr>
            <a:fld id="{CE69228C-2BC0-492C-A48E-19D47A6359FC}" type="slidenum">
              <a:rPr lang="en-US" altLang="zh-CN" smtClean="0"/>
              <a:pPr>
                <a:defRPr/>
              </a:pPr>
              <a:t>7</a:t>
            </a:fld>
            <a:endParaRPr lang="en-US" altLang="zh-CN"/>
          </a:p>
        </p:txBody>
      </p:sp>
      <p:sp>
        <p:nvSpPr>
          <p:cNvPr id="6" name="圆角矩形 5"/>
          <p:cNvSpPr/>
          <p:nvPr/>
        </p:nvSpPr>
        <p:spPr bwMode="auto">
          <a:xfrm>
            <a:off x="5715000" y="0"/>
            <a:ext cx="2133600" cy="381000"/>
          </a:xfrm>
          <a:prstGeom prst="roundRect">
            <a:avLst/>
          </a:pr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Impact" pitchFamily="34" charset="0"/>
              </a:rPr>
              <a:t>陈松林（黄海所）</a:t>
            </a:r>
          </a:p>
        </p:txBody>
      </p:sp>
      <p:sp>
        <p:nvSpPr>
          <p:cNvPr id="7" name="圆角矩形 6"/>
          <p:cNvSpPr/>
          <p:nvPr/>
        </p:nvSpPr>
        <p:spPr bwMode="auto">
          <a:xfrm>
            <a:off x="5715000" y="457200"/>
            <a:ext cx="2133600" cy="381000"/>
          </a:xfrm>
          <a:prstGeom prst="roundRect">
            <a:avLst/>
          </a:pr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Impact" pitchFamily="34" charset="0"/>
              </a:rPr>
              <a:t>王清印（黄海所）</a:t>
            </a:r>
          </a:p>
        </p:txBody>
      </p:sp>
      <p:sp>
        <p:nvSpPr>
          <p:cNvPr id="8" name="圆角矩形 7"/>
          <p:cNvSpPr/>
          <p:nvPr/>
        </p:nvSpPr>
        <p:spPr bwMode="auto">
          <a:xfrm>
            <a:off x="5715000" y="914400"/>
            <a:ext cx="2133600" cy="381000"/>
          </a:xfrm>
          <a:prstGeom prst="roundRect">
            <a:avLst/>
          </a:pr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smtClean="0"/>
              <a:t>危起伟</a:t>
            </a:r>
            <a:r>
              <a:rPr kumimoji="0" lang="zh-CN" altLang="en-US" sz="1800" b="0" i="0" u="none" strike="noStrike" cap="none" normalizeH="0" baseline="0" dirty="0" smtClean="0">
                <a:ln>
                  <a:noFill/>
                </a:ln>
                <a:solidFill>
                  <a:schemeClr val="tx1"/>
                </a:solidFill>
                <a:effectLst/>
                <a:latin typeface="Impact" pitchFamily="34" charset="0"/>
              </a:rPr>
              <a:t>（长江所）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a:srcRect/>
          <a:stretch>
            <a:fillRect/>
          </a:stretch>
        </p:blipFill>
        <p:spPr bwMode="auto">
          <a:xfrm>
            <a:off x="0" y="0"/>
            <a:ext cx="7304919" cy="6858000"/>
          </a:xfrm>
          <a:prstGeom prst="rect">
            <a:avLst/>
          </a:prstGeom>
          <a:noFill/>
          <a:ln w="9525">
            <a:noFill/>
            <a:miter lim="800000"/>
            <a:headEnd/>
            <a:tailEnd/>
          </a:ln>
          <a:effectLst/>
        </p:spPr>
      </p:pic>
      <p:sp>
        <p:nvSpPr>
          <p:cNvPr id="129028" name="灯片编号占位符 3"/>
          <p:cNvSpPr>
            <a:spLocks noGrp="1"/>
          </p:cNvSpPr>
          <p:nvPr>
            <p:ph type="sldNum" sz="quarter" idx="11"/>
          </p:nvPr>
        </p:nvSpPr>
        <p:spPr/>
        <p:txBody>
          <a:bodyPr/>
          <a:lstStyle/>
          <a:p>
            <a:pPr>
              <a:defRPr/>
            </a:pPr>
            <a:fld id="{C3E22500-B079-4B26-8AC3-4AA3709900C1}" type="slidenum">
              <a:rPr lang="en-US" altLang="zh-CN" smtClean="0"/>
              <a:pPr>
                <a:defRPr/>
              </a:pPr>
              <a:t>70</a:t>
            </a:fld>
            <a:endParaRPr lang="en-US" altLang="zh-CN" smtClean="0"/>
          </a:p>
        </p:txBody>
      </p:sp>
      <p:sp>
        <p:nvSpPr>
          <p:cNvPr id="87045" name="椭圆 4"/>
          <p:cNvSpPr>
            <a:spLocks noChangeArrowheads="1"/>
          </p:cNvSpPr>
          <p:nvPr/>
        </p:nvSpPr>
        <p:spPr bwMode="auto">
          <a:xfrm>
            <a:off x="0" y="3429000"/>
            <a:ext cx="2895600" cy="381000"/>
          </a:xfrm>
          <a:prstGeom prst="ellipse">
            <a:avLst/>
          </a:prstGeom>
          <a:noFill/>
          <a:ln w="9525" algn="ctr">
            <a:solidFill>
              <a:srgbClr val="FF0000"/>
            </a:solidFill>
            <a:round/>
            <a:headEnd/>
            <a:tailEnd/>
          </a:ln>
        </p:spPr>
        <p:txBody>
          <a:bodyPr vert="eaVert" wrap="none" anchor="ctr"/>
          <a:lstStyle/>
          <a:p>
            <a:endParaRPr lang="zh-CN" altLang="en-US"/>
          </a:p>
        </p:txBody>
      </p:sp>
      <p:sp>
        <p:nvSpPr>
          <p:cNvPr id="84998" name="圆角矩形 8"/>
          <p:cNvSpPr>
            <a:spLocks noChangeArrowheads="1"/>
          </p:cNvSpPr>
          <p:nvPr/>
        </p:nvSpPr>
        <p:spPr bwMode="auto">
          <a:xfrm>
            <a:off x="304800" y="762000"/>
            <a:ext cx="6934200" cy="838200"/>
          </a:xfrm>
          <a:prstGeom prst="roundRect">
            <a:avLst>
              <a:gd name="adj" fmla="val 16667"/>
            </a:avLst>
          </a:prstGeom>
          <a:noFill/>
          <a:ln w="9525" algn="ctr">
            <a:solidFill>
              <a:srgbClr val="FF0000"/>
            </a:solidFill>
            <a:round/>
            <a:headEnd/>
            <a:tailEnd/>
          </a:ln>
        </p:spPr>
        <p:txBody>
          <a:bodyPr vert="eaVert" wrap="none" anchor="ctr"/>
          <a:lstStyle/>
          <a:p>
            <a:endParaRPr lang="zh-CN" altLang="en-US"/>
          </a:p>
        </p:txBody>
      </p:sp>
      <p:pic>
        <p:nvPicPr>
          <p:cNvPr id="106499" name="Picture 3"/>
          <p:cNvPicPr>
            <a:picLocks noChangeAspect="1" noChangeArrowheads="1"/>
          </p:cNvPicPr>
          <p:nvPr/>
        </p:nvPicPr>
        <p:blipFill>
          <a:blip r:embed="rId3"/>
          <a:srcRect/>
          <a:stretch>
            <a:fillRect/>
          </a:stretch>
        </p:blipFill>
        <p:spPr bwMode="auto">
          <a:xfrm>
            <a:off x="1371600" y="3962400"/>
            <a:ext cx="7772400" cy="2571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blinds(horizontal)">
                                      <p:cBhvr>
                                        <p:cTn id="7" dur="500"/>
                                        <p:tgtEl>
                                          <p:spTgt spid="849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7045"/>
                                        </p:tgtEl>
                                        <p:attrNameLst>
                                          <p:attrName>style.visibility</p:attrName>
                                        </p:attrNameLst>
                                      </p:cBhvr>
                                      <p:to>
                                        <p:strVal val="visible"/>
                                      </p:to>
                                    </p:set>
                                    <p:animEffect transition="in" filter="blinds(horizontal)">
                                      <p:cBhvr>
                                        <p:cTn id="12" dur="500"/>
                                        <p:tgtEl>
                                          <p:spTgt spid="870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6499"/>
                                        </p:tgtEl>
                                        <p:attrNameLst>
                                          <p:attrName>style.visibility</p:attrName>
                                        </p:attrNameLst>
                                      </p:cBhvr>
                                      <p:to>
                                        <p:strVal val="visible"/>
                                      </p:to>
                                    </p:set>
                                    <p:animEffect transition="in" filter="blinds(horizontal)">
                                      <p:cBhvr>
                                        <p:cTn id="17" dur="500"/>
                                        <p:tgtEl>
                                          <p:spTgt spid="10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499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57200"/>
            <a:ext cx="9144000" cy="1295400"/>
          </a:xfrm>
        </p:spPr>
        <p:txBody>
          <a:bodyPr/>
          <a:lstStyle/>
          <a:p>
            <a:pPr eaLnBrk="1" hangingPunct="1">
              <a:lnSpc>
                <a:spcPct val="110000"/>
              </a:lnSpc>
            </a:pPr>
            <a:r>
              <a:rPr lang="zh-CN" altLang="en-US" sz="2400" smtClean="0">
                <a:ea typeface="宋体" pitchFamily="2" charset="-122"/>
              </a:rPr>
              <a:t>利用</a:t>
            </a:r>
            <a:r>
              <a:rPr lang="en-US" altLang="zh-CN" sz="2400" i="1" smtClean="0">
                <a:ea typeface="宋体" pitchFamily="2" charset="-122"/>
              </a:rPr>
              <a:t>Journal Citation Reports</a:t>
            </a:r>
            <a:r>
              <a:rPr lang="en-US" altLang="zh-CN" i="1" smtClean="0">
                <a:latin typeface="宋体" pitchFamily="2" charset="-122"/>
                <a:ea typeface="宋体" pitchFamily="2" charset="-122"/>
              </a:rPr>
              <a:t> </a:t>
            </a:r>
            <a:r>
              <a:rPr lang="zh-CN" altLang="en-US" smtClean="0">
                <a:latin typeface="宋体" pitchFamily="2" charset="-122"/>
                <a:ea typeface="宋体" pitchFamily="2" charset="-122"/>
              </a:rPr>
              <a:t>选择合适的期刊发表论文</a:t>
            </a:r>
            <a:br>
              <a:rPr lang="zh-CN" altLang="en-US" smtClean="0">
                <a:latin typeface="宋体" pitchFamily="2" charset="-122"/>
                <a:ea typeface="宋体" pitchFamily="2" charset="-122"/>
              </a:rPr>
            </a:br>
            <a:endParaRPr lang="en-US" altLang="zh-CN" smtClean="0">
              <a:latin typeface="宋体" pitchFamily="2" charset="-122"/>
              <a:ea typeface="宋体" pitchFamily="2" charset="-122"/>
            </a:endParaRPr>
          </a:p>
        </p:txBody>
      </p:sp>
      <p:sp>
        <p:nvSpPr>
          <p:cNvPr id="86019" name="Rectangle 3"/>
          <p:cNvSpPr>
            <a:spLocks noGrp="1" noChangeArrowheads="1"/>
          </p:cNvSpPr>
          <p:nvPr>
            <p:ph idx="1"/>
          </p:nvPr>
        </p:nvSpPr>
        <p:spPr>
          <a:xfrm>
            <a:off x="0" y="1676400"/>
            <a:ext cx="9144000" cy="4297363"/>
          </a:xfrm>
        </p:spPr>
        <p:txBody>
          <a:bodyPr/>
          <a:lstStyle/>
          <a:p>
            <a:pPr eaLnBrk="1" hangingPunct="1">
              <a:lnSpc>
                <a:spcPct val="90000"/>
              </a:lnSpc>
            </a:pPr>
            <a:r>
              <a:rPr lang="zh-CN" altLang="en-US" sz="2000" smtClean="0">
                <a:ea typeface="宋体" pitchFamily="2" charset="-122"/>
              </a:rPr>
              <a:t>某个学科领域中，哪些期刊在学科领域中影响力最大？</a:t>
            </a:r>
          </a:p>
          <a:p>
            <a:pPr eaLnBrk="1" hangingPunct="1">
              <a:lnSpc>
                <a:spcPct val="90000"/>
              </a:lnSpc>
            </a:pPr>
            <a:r>
              <a:rPr lang="zh-CN" altLang="en-US" sz="2000" smtClean="0">
                <a:ea typeface="宋体" pitchFamily="2" charset="-122"/>
              </a:rPr>
              <a:t>哪些期刊是综述性的期刊</a:t>
            </a:r>
            <a:r>
              <a:rPr lang="en-US" altLang="zh-CN" sz="2000" smtClean="0">
                <a:ea typeface="宋体" pitchFamily="2" charset="-122"/>
              </a:rPr>
              <a:t>?</a:t>
            </a:r>
          </a:p>
          <a:p>
            <a:pPr eaLnBrk="1" hangingPunct="1">
              <a:lnSpc>
                <a:spcPct val="90000"/>
              </a:lnSpc>
            </a:pPr>
            <a:r>
              <a:rPr lang="zh-CN" altLang="en-US" sz="2000" smtClean="0">
                <a:ea typeface="宋体" pitchFamily="2" charset="-122"/>
              </a:rPr>
              <a:t>哪些期刊是被学者们经常利用和引用的</a:t>
            </a:r>
            <a:r>
              <a:rPr lang="en-US" altLang="zh-CN" sz="2000" smtClean="0">
                <a:ea typeface="宋体" pitchFamily="2" charset="-122"/>
              </a:rPr>
              <a:t>?</a:t>
            </a:r>
          </a:p>
          <a:p>
            <a:pPr eaLnBrk="1" hangingPunct="1">
              <a:lnSpc>
                <a:spcPct val="90000"/>
              </a:lnSpc>
            </a:pPr>
            <a:r>
              <a:rPr lang="zh-CN" altLang="en-US" sz="2000" smtClean="0">
                <a:ea typeface="宋体" pitchFamily="2" charset="-122"/>
              </a:rPr>
              <a:t>哪些期刊是热门期刊</a:t>
            </a:r>
            <a:r>
              <a:rPr lang="en-US" altLang="zh-CN" sz="2000" smtClean="0">
                <a:ea typeface="宋体" pitchFamily="2" charset="-122"/>
              </a:rPr>
              <a:t>?</a:t>
            </a:r>
          </a:p>
          <a:p>
            <a:pPr eaLnBrk="1" hangingPunct="1">
              <a:lnSpc>
                <a:spcPct val="90000"/>
              </a:lnSpc>
            </a:pPr>
            <a:r>
              <a:rPr lang="zh-CN" altLang="en-US" sz="2000" smtClean="0">
                <a:ea typeface="宋体" pitchFamily="2" charset="-122"/>
              </a:rPr>
              <a:t>指导研究人员有选择的浏览学术期刊，并且结合实际有选择的投稿。</a:t>
            </a:r>
          </a:p>
          <a:p>
            <a:pPr eaLnBrk="1" hangingPunct="1">
              <a:lnSpc>
                <a:spcPct val="140000"/>
              </a:lnSpc>
              <a:buClr>
                <a:srgbClr val="009900"/>
              </a:buClr>
              <a:buSzPct val="80000"/>
              <a:buFont typeface="Wingdings" pitchFamily="2" charset="2"/>
              <a:buNone/>
            </a:pPr>
            <a:endParaRPr lang="zh-CN" altLang="en-US" sz="2000" smtClean="0">
              <a:latin typeface="黑体" pitchFamily="2" charset="-122"/>
              <a:ea typeface="黑体" pitchFamily="2" charset="-122"/>
            </a:endParaRPr>
          </a:p>
          <a:p>
            <a:pPr eaLnBrk="1" hangingPunct="1">
              <a:lnSpc>
                <a:spcPct val="90000"/>
              </a:lnSpc>
            </a:pPr>
            <a:r>
              <a:rPr lang="zh-CN" altLang="en-US" sz="2000" smtClean="0">
                <a:ea typeface="宋体" pitchFamily="2" charset="-122"/>
              </a:rPr>
              <a:t>作者可以通过它决定将他们撰写的论文发表在哪本刊物上</a:t>
            </a:r>
          </a:p>
          <a:p>
            <a:pPr eaLnBrk="1" hangingPunct="1">
              <a:lnSpc>
                <a:spcPct val="90000"/>
              </a:lnSpc>
            </a:pPr>
            <a:r>
              <a:rPr lang="zh-CN" altLang="en-US" sz="2000" smtClean="0">
                <a:ea typeface="宋体" pitchFamily="2" charset="-122"/>
              </a:rPr>
              <a:t>学生通过查看刊物的影响因子挑选出哪些刊物适合他们阅读</a:t>
            </a:r>
          </a:p>
          <a:p>
            <a:pPr eaLnBrk="1" hangingPunct="1">
              <a:lnSpc>
                <a:spcPct val="90000"/>
              </a:lnSpc>
            </a:pPr>
            <a:r>
              <a:rPr lang="zh-CN" altLang="en-US" sz="2000" smtClean="0">
                <a:ea typeface="宋体" pitchFamily="2" charset="-122"/>
              </a:rPr>
              <a:t>编辑人员通过影响因子可以看出某项政策出台后，他们的刊物是否从中获益。</a:t>
            </a:r>
          </a:p>
          <a:p>
            <a:pPr eaLnBrk="1" hangingPunct="1">
              <a:lnSpc>
                <a:spcPct val="90000"/>
              </a:lnSpc>
            </a:pPr>
            <a:r>
              <a:rPr lang="zh-CN" altLang="en-US" sz="2000" smtClean="0">
                <a:ea typeface="宋体" pitchFamily="2" charset="-122"/>
              </a:rPr>
              <a:t>出版商通过影响因子可以长期跟踪自己以及对手的期刊评价情况。</a:t>
            </a:r>
          </a:p>
          <a:p>
            <a:pPr eaLnBrk="1" hangingPunct="1">
              <a:lnSpc>
                <a:spcPct val="90000"/>
              </a:lnSpc>
            </a:pPr>
            <a:r>
              <a:rPr lang="zh-CN" altLang="en-US" sz="2000" smtClean="0">
                <a:ea typeface="宋体" pitchFamily="2" charset="-122"/>
              </a:rPr>
              <a:t>管理人员可以看到他们研究机构的论文常常发表在什么标准的期刊上。 </a:t>
            </a:r>
          </a:p>
          <a:p>
            <a:pPr eaLnBrk="1" hangingPunct="1">
              <a:lnSpc>
                <a:spcPct val="140000"/>
              </a:lnSpc>
              <a:buClr>
                <a:srgbClr val="009900"/>
              </a:buClr>
              <a:buSzPct val="80000"/>
              <a:buFont typeface="Wingdings" pitchFamily="2" charset="2"/>
              <a:buNone/>
            </a:pPr>
            <a:endParaRPr lang="zh-CN" altLang="en-US" sz="2000" smtClean="0">
              <a:latin typeface="黑体" pitchFamily="2" charset="-122"/>
              <a:ea typeface="黑体" pitchFamily="2" charset="-122"/>
            </a:endParaRPr>
          </a:p>
          <a:p>
            <a:pPr eaLnBrk="1" hangingPunct="1">
              <a:lnSpc>
                <a:spcPct val="140000"/>
              </a:lnSpc>
              <a:buClr>
                <a:srgbClr val="009900"/>
              </a:buClr>
              <a:buSzPct val="80000"/>
              <a:buFont typeface="Wingdings" pitchFamily="2" charset="2"/>
              <a:buNone/>
            </a:pPr>
            <a:endParaRPr lang="zh-CN" altLang="en-US" sz="2000" smtClean="0">
              <a:latin typeface="黑体" pitchFamily="2" charset="-122"/>
              <a:ea typeface="黑体" pitchFamily="2" charset="-122"/>
            </a:endParaRPr>
          </a:p>
          <a:p>
            <a:pPr eaLnBrk="1" hangingPunct="1">
              <a:lnSpc>
                <a:spcPct val="90000"/>
              </a:lnSpc>
              <a:buFontTx/>
              <a:buNone/>
            </a:pPr>
            <a:endParaRPr lang="zh-CN" altLang="en-US" sz="2000" smtClean="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1"/>
          </p:nvPr>
        </p:nvSpPr>
        <p:spPr/>
        <p:txBody>
          <a:bodyPr/>
          <a:lstStyle/>
          <a:p>
            <a:pPr>
              <a:defRPr/>
            </a:pPr>
            <a:fld id="{CE69228C-2BC0-492C-A48E-19D47A6359FC}" type="slidenum">
              <a:rPr lang="en-US" altLang="zh-CN" smtClean="0"/>
              <a:pPr>
                <a:defRPr/>
              </a:pPr>
              <a:t>72</a:t>
            </a:fld>
            <a:endParaRPr lang="en-US" altLang="zh-CN"/>
          </a:p>
        </p:txBody>
      </p:sp>
      <p:pic>
        <p:nvPicPr>
          <p:cNvPr id="107522" name="Picture 2"/>
          <p:cNvPicPr>
            <a:picLocks noGrp="1" noChangeAspect="1" noChangeArrowheads="1"/>
          </p:cNvPicPr>
          <p:nvPr>
            <p:ph idx="1"/>
          </p:nvPr>
        </p:nvPicPr>
        <p:blipFill>
          <a:blip r:embed="rId2"/>
          <a:srcRect/>
          <a:stretch>
            <a:fillRect/>
          </a:stretch>
        </p:blipFill>
        <p:spPr bwMode="auto">
          <a:xfrm>
            <a:off x="0" y="0"/>
            <a:ext cx="7696200" cy="2438400"/>
          </a:xfrm>
          <a:prstGeom prst="rect">
            <a:avLst/>
          </a:prstGeom>
          <a:noFill/>
          <a:ln w="9525">
            <a:noFill/>
            <a:miter lim="800000"/>
            <a:headEnd/>
            <a:tailEnd/>
          </a:ln>
          <a:effectLst/>
        </p:spPr>
      </p:pic>
      <p:sp>
        <p:nvSpPr>
          <p:cNvPr id="6" name="椭圆 5"/>
          <p:cNvSpPr/>
          <p:nvPr/>
        </p:nvSpPr>
        <p:spPr bwMode="auto">
          <a:xfrm>
            <a:off x="4267200" y="1143000"/>
            <a:ext cx="3733800" cy="990600"/>
          </a:xfrm>
          <a:prstGeom prst="ellipse">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pic>
        <p:nvPicPr>
          <p:cNvPr id="107523" name="Picture 3"/>
          <p:cNvPicPr>
            <a:picLocks noChangeAspect="1" noChangeArrowheads="1"/>
          </p:cNvPicPr>
          <p:nvPr/>
        </p:nvPicPr>
        <p:blipFill>
          <a:blip r:embed="rId3"/>
          <a:srcRect/>
          <a:stretch>
            <a:fillRect/>
          </a:stretch>
        </p:blipFill>
        <p:spPr bwMode="auto">
          <a:xfrm>
            <a:off x="304800" y="2362200"/>
            <a:ext cx="8521700" cy="3517900"/>
          </a:xfrm>
          <a:prstGeom prst="rect">
            <a:avLst/>
          </a:prstGeom>
          <a:noFill/>
          <a:ln w="9525">
            <a:noFill/>
            <a:miter lim="800000"/>
            <a:headEnd/>
            <a:tailEnd/>
          </a:ln>
          <a:effectLst/>
        </p:spPr>
      </p:pic>
      <p:pic>
        <p:nvPicPr>
          <p:cNvPr id="107524" name="Picture 4"/>
          <p:cNvPicPr>
            <a:picLocks noChangeAspect="1" noChangeArrowheads="1"/>
          </p:cNvPicPr>
          <p:nvPr/>
        </p:nvPicPr>
        <p:blipFill>
          <a:blip r:embed="rId4"/>
          <a:srcRect/>
          <a:stretch>
            <a:fillRect/>
          </a:stretch>
        </p:blipFill>
        <p:spPr bwMode="auto">
          <a:xfrm>
            <a:off x="346075" y="0"/>
            <a:ext cx="8451850" cy="8147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blinds(horizontal)">
                                      <p:cBhvr>
                                        <p:cTn id="12" dur="500"/>
                                        <p:tgtEl>
                                          <p:spTgt spid="1075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Effect transition="in" filter="blinds(horizontal)">
                                      <p:cBhvr>
                                        <p:cTn id="1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382000" cy="47990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 Web of Knowledge</a:t>
            </a:r>
            <a:r>
              <a:rPr lang="zh-CN" altLang="en-US" sz="2400" b="1" dirty="0" smtClean="0">
                <a:ea typeface="黑体" pitchFamily="2" charset="-122"/>
              </a:rPr>
              <a:t>平台及</a:t>
            </a:r>
            <a:r>
              <a:rPr lang="en-US" altLang="zh-CN" sz="2400" b="1" dirty="0" smtClean="0">
                <a:ea typeface="黑体" pitchFamily="2" charset="-122"/>
              </a:rPr>
              <a:t>Web of Science</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Web of Science</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lnSpc>
                <a:spcPct val="150000"/>
              </a:lnSpc>
              <a:spcBef>
                <a:spcPct val="50000"/>
              </a:spcBef>
              <a:buFontTx/>
              <a:buChar char="•"/>
              <a:defRPr/>
            </a:pPr>
            <a:endParaRPr lang="zh-CN" altLang="en-US" sz="2400" b="1" dirty="0" smtClean="0">
              <a:ea typeface="黑体" pitchFamily="2" charset="-122"/>
            </a:endParaRPr>
          </a:p>
          <a:p>
            <a:pPr marL="228600" lvl="1" indent="-228600">
              <a:lnSpc>
                <a:spcPct val="150000"/>
              </a:lnSpc>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1D991BCA-735B-46B8-9605-36E31FD3B842}" type="slidenum">
              <a:rPr lang="en-US" altLang="zh-CN" smtClean="0"/>
              <a:pPr>
                <a:defRPr/>
              </a:pPr>
              <a:t>73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标题 1"/>
          <p:cNvSpPr>
            <a:spLocks noGrp="1"/>
          </p:cNvSpPr>
          <p:nvPr>
            <p:ph type="title"/>
          </p:nvPr>
        </p:nvSpPr>
        <p:spPr/>
        <p:txBody>
          <a:bodyPr/>
          <a:lstStyle/>
          <a:p>
            <a:r>
              <a:rPr lang="zh-CN" altLang="en-US" smtClean="0">
                <a:ea typeface="宋体" pitchFamily="2" charset="-122"/>
              </a:rPr>
              <a:t>快乐写作与投稿</a:t>
            </a:r>
          </a:p>
        </p:txBody>
      </p:sp>
      <p:sp>
        <p:nvSpPr>
          <p:cNvPr id="93187" name="内容占位符 2"/>
          <p:cNvSpPr>
            <a:spLocks noGrp="1"/>
          </p:cNvSpPr>
          <p:nvPr>
            <p:ph idx="1"/>
          </p:nvPr>
        </p:nvSpPr>
        <p:spPr/>
        <p:txBody>
          <a:bodyPr/>
          <a:lstStyle/>
          <a:p>
            <a:pPr eaLnBrk="1" hangingPunct="1">
              <a:buFontTx/>
              <a:buNone/>
            </a:pPr>
            <a:r>
              <a:rPr lang="zh-CN" altLang="en-US" smtClean="0">
                <a:ea typeface="宋体" pitchFamily="2" charset="-122"/>
              </a:rPr>
              <a:t> 动笔之前</a:t>
            </a:r>
            <a:r>
              <a:rPr lang="en-US" altLang="zh-CN" smtClean="0">
                <a:ea typeface="宋体" pitchFamily="2" charset="-122"/>
              </a:rPr>
              <a:t>:</a:t>
            </a:r>
            <a:r>
              <a:rPr lang="zh-CN" altLang="en-US" smtClean="0">
                <a:ea typeface="宋体" pitchFamily="2" charset="-122"/>
              </a:rPr>
              <a:t>论文的选题 </a:t>
            </a:r>
            <a:r>
              <a:rPr lang="en-US" altLang="zh-CN" smtClean="0">
                <a:latin typeface="Times" pitchFamily="18" charset="0"/>
                <a:ea typeface="宋体" pitchFamily="2" charset="-122"/>
              </a:rPr>
              <a:t>–</a:t>
            </a:r>
            <a:r>
              <a:rPr lang="en-US" altLang="zh-CN" smtClean="0">
                <a:ea typeface="宋体" pitchFamily="2" charset="-122"/>
              </a:rPr>
              <a:t> </a:t>
            </a:r>
            <a:r>
              <a:rPr lang="zh-CN" altLang="en-US" smtClean="0">
                <a:ea typeface="宋体" pitchFamily="2" charset="-122"/>
              </a:rPr>
              <a:t>成功的关键</a:t>
            </a:r>
          </a:p>
          <a:p>
            <a:pPr eaLnBrk="1" hangingPunct="1">
              <a:buFontTx/>
              <a:buNone/>
            </a:pPr>
            <a:r>
              <a:rPr lang="zh-CN" altLang="en-US" smtClean="0">
                <a:ea typeface="宋体" pitchFamily="2" charset="-122"/>
              </a:rPr>
              <a:t>     摘要</a:t>
            </a:r>
            <a:r>
              <a:rPr lang="en-US" altLang="zh-CN" smtClean="0">
                <a:ea typeface="宋体" pitchFamily="2" charset="-122"/>
              </a:rPr>
              <a:t>---</a:t>
            </a:r>
            <a:r>
              <a:rPr lang="zh-CN" altLang="en-US" smtClean="0">
                <a:ea typeface="宋体" pitchFamily="2" charset="-122"/>
              </a:rPr>
              <a:t>在阅读中学习写作</a:t>
            </a:r>
          </a:p>
          <a:p>
            <a:pPr eaLnBrk="1" hangingPunct="1">
              <a:buFontTx/>
              <a:buNone/>
            </a:pPr>
            <a:r>
              <a:rPr lang="zh-CN" altLang="en-US" smtClean="0">
                <a:ea typeface="宋体" pitchFamily="2" charset="-122"/>
              </a:rPr>
              <a:t>     引言</a:t>
            </a:r>
            <a:r>
              <a:rPr lang="en-US" altLang="zh-CN" smtClean="0">
                <a:ea typeface="宋体" pitchFamily="2" charset="-122"/>
              </a:rPr>
              <a:t>—</a:t>
            </a:r>
            <a:r>
              <a:rPr lang="zh-CN" altLang="en-US" smtClean="0">
                <a:ea typeface="宋体" pitchFamily="2" charset="-122"/>
              </a:rPr>
              <a:t>综述的价值</a:t>
            </a:r>
          </a:p>
          <a:p>
            <a:pPr eaLnBrk="1" hangingPunct="1">
              <a:buFontTx/>
              <a:buNone/>
            </a:pPr>
            <a:r>
              <a:rPr lang="zh-CN" altLang="en-US" smtClean="0">
                <a:ea typeface="宋体" pitchFamily="2" charset="-122"/>
              </a:rPr>
              <a:t>     参考文献 </a:t>
            </a:r>
            <a:r>
              <a:rPr lang="en-US" altLang="zh-CN" smtClean="0">
                <a:ea typeface="宋体" pitchFamily="2" charset="-122"/>
              </a:rPr>
              <a:t>–</a:t>
            </a:r>
            <a:r>
              <a:rPr lang="zh-CN" altLang="en-US" smtClean="0">
                <a:ea typeface="宋体" pitchFamily="2" charset="-122"/>
              </a:rPr>
              <a:t>您的</a:t>
            </a:r>
            <a:r>
              <a:rPr lang="zh-CN" altLang="en-US" smtClean="0">
                <a:latin typeface="宋体" pitchFamily="2" charset="-122"/>
                <a:ea typeface="宋体" pitchFamily="2" charset="-122"/>
              </a:rPr>
              <a:t>参考文献遵循了拟投稿期刊的体例要求吗</a:t>
            </a:r>
            <a:r>
              <a:rPr lang="en-US" altLang="zh-CN" smtClean="0">
                <a:latin typeface="宋体" pitchFamily="2" charset="-122"/>
                <a:ea typeface="宋体" pitchFamily="2" charset="-122"/>
              </a:rPr>
              <a:t>?</a:t>
            </a:r>
            <a:endParaRPr lang="en-US" altLang="zh-CN" smtClean="0">
              <a:ea typeface="宋体" pitchFamily="2" charset="-122"/>
            </a:endParaRPr>
          </a:p>
          <a:p>
            <a:pPr eaLnBrk="1" hangingPunct="1">
              <a:buFontTx/>
              <a:buNone/>
            </a:pPr>
            <a:r>
              <a:rPr lang="zh-CN" altLang="en-US" smtClean="0">
                <a:ea typeface="宋体" pitchFamily="2" charset="-122"/>
              </a:rPr>
              <a:t>     </a:t>
            </a:r>
            <a:r>
              <a:rPr lang="en-US" altLang="zh-CN" smtClean="0">
                <a:ea typeface="宋体" pitchFamily="2" charset="-122"/>
              </a:rPr>
              <a:t>EndNote Web—</a:t>
            </a:r>
            <a:r>
              <a:rPr lang="zh-CN" altLang="en-US" smtClean="0">
                <a:ea typeface="宋体" pitchFamily="2" charset="-122"/>
              </a:rPr>
              <a:t>提高您的论文写作效率</a:t>
            </a:r>
          </a:p>
        </p:txBody>
      </p:sp>
      <p:sp>
        <p:nvSpPr>
          <p:cNvPr id="4" name="灯片编号占位符 3"/>
          <p:cNvSpPr>
            <a:spLocks noGrp="1"/>
          </p:cNvSpPr>
          <p:nvPr>
            <p:ph type="sldNum" sz="quarter" idx="11"/>
          </p:nvPr>
        </p:nvSpPr>
        <p:spPr/>
        <p:txBody>
          <a:bodyPr/>
          <a:lstStyle/>
          <a:p>
            <a:pPr>
              <a:defRPr/>
            </a:pPr>
            <a:fld id="{44945DF9-6DDE-47F0-80D9-0C081C6B3494}" type="slidenum">
              <a:rPr lang="en-US" altLang="zh-CN" smtClean="0"/>
              <a:pPr>
                <a:defRPr/>
              </a:pPr>
              <a:t>74</a:t>
            </a:fld>
            <a:endParaRPr lang="en-US" altLang="zh-CN"/>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8600" y="838200"/>
            <a:ext cx="8229600" cy="609600"/>
          </a:xfrm>
        </p:spPr>
        <p:txBody>
          <a:bodyPr/>
          <a:lstStyle/>
          <a:p>
            <a:pPr eaLnBrk="1" hangingPunct="1"/>
            <a:r>
              <a:rPr lang="zh-CN" altLang="en-US" smtClean="0">
                <a:ea typeface="宋体" pitchFamily="2" charset="-122"/>
              </a:rPr>
              <a:t>科技论文的写作</a:t>
            </a:r>
            <a:r>
              <a:rPr lang="zh-CN" altLang="en-US" sz="3200" smtClean="0">
                <a:latin typeface="宋体" pitchFamily="2" charset="-122"/>
                <a:ea typeface="宋体" pitchFamily="2" charset="-122"/>
              </a:rPr>
              <a:t/>
            </a:r>
            <a:br>
              <a:rPr lang="zh-CN" altLang="en-US" sz="3200" smtClean="0">
                <a:latin typeface="宋体" pitchFamily="2" charset="-122"/>
                <a:ea typeface="宋体" pitchFamily="2" charset="-122"/>
              </a:rPr>
            </a:br>
            <a:endParaRPr lang="zh-CN" altLang="en-US" sz="3200" smtClean="0">
              <a:latin typeface="宋体" pitchFamily="2" charset="-122"/>
              <a:ea typeface="宋体" pitchFamily="2" charset="-122"/>
            </a:endParaRPr>
          </a:p>
        </p:txBody>
      </p:sp>
      <p:sp>
        <p:nvSpPr>
          <p:cNvPr id="94211" name="Rectangle 3"/>
          <p:cNvSpPr>
            <a:spLocks noGrp="1" noChangeArrowheads="1"/>
          </p:cNvSpPr>
          <p:nvPr>
            <p:ph idx="1"/>
          </p:nvPr>
        </p:nvSpPr>
        <p:spPr>
          <a:xfrm>
            <a:off x="304800" y="1295400"/>
            <a:ext cx="4038600" cy="5562600"/>
          </a:xfrm>
          <a:solidFill>
            <a:schemeClr val="bg1"/>
          </a:solidFill>
        </p:spPr>
        <p:txBody>
          <a:bodyPr/>
          <a:lstStyle/>
          <a:p>
            <a:pPr lvl="1" eaLnBrk="1" hangingPunct="1">
              <a:buSzPct val="65000"/>
              <a:buFont typeface="Wingdings" pitchFamily="2" charset="2"/>
              <a:buChar char="n"/>
            </a:pPr>
            <a:r>
              <a:rPr lang="zh-CN" altLang="en-US" smtClean="0">
                <a:latin typeface="宋体" pitchFamily="2" charset="-122"/>
                <a:ea typeface="宋体" pitchFamily="2" charset="-122"/>
              </a:rPr>
              <a:t> 论文题名</a:t>
            </a:r>
          </a:p>
          <a:p>
            <a:pPr lvl="1" eaLnBrk="1" hangingPunct="1">
              <a:lnSpc>
                <a:spcPct val="140000"/>
              </a:lnSpc>
              <a:buSzPct val="65000"/>
              <a:buFont typeface="Wingdings" pitchFamily="2" charset="2"/>
              <a:buChar char="n"/>
            </a:pPr>
            <a:r>
              <a:rPr lang="zh-CN" altLang="en-US" smtClean="0">
                <a:latin typeface="宋体" pitchFamily="2" charset="-122"/>
                <a:ea typeface="宋体" pitchFamily="2" charset="-122"/>
              </a:rPr>
              <a:t> 作者姓名</a:t>
            </a:r>
            <a:r>
              <a:rPr lang="en-US" altLang="zh-CN" smtClean="0">
                <a:latin typeface="宋体" pitchFamily="2" charset="-122"/>
                <a:ea typeface="宋体" pitchFamily="2" charset="-122"/>
              </a:rPr>
              <a:t>+</a:t>
            </a:r>
            <a:r>
              <a:rPr lang="zh-CN" altLang="en-US" smtClean="0">
                <a:ea typeface="宋体" pitchFamily="2" charset="-122"/>
              </a:rPr>
              <a:t>通讯地址</a:t>
            </a:r>
          </a:p>
          <a:p>
            <a:pPr lvl="1" eaLnBrk="1" hangingPunct="1">
              <a:lnSpc>
                <a:spcPct val="140000"/>
              </a:lnSpc>
              <a:buSzPct val="65000"/>
              <a:buFont typeface="Wingdings" pitchFamily="2" charset="2"/>
              <a:buChar char="n"/>
            </a:pPr>
            <a:r>
              <a:rPr lang="zh-CN" altLang="en-US" smtClean="0">
                <a:latin typeface="宋体" pitchFamily="2" charset="-122"/>
                <a:ea typeface="宋体" pitchFamily="2" charset="-122"/>
              </a:rPr>
              <a:t> 摘要</a:t>
            </a:r>
            <a:r>
              <a:rPr lang="en-US" altLang="zh-CN" smtClean="0">
                <a:latin typeface="宋体" pitchFamily="2" charset="-122"/>
                <a:ea typeface="宋体" pitchFamily="2" charset="-122"/>
              </a:rPr>
              <a:t>+</a:t>
            </a:r>
            <a:r>
              <a:rPr lang="zh-CN" altLang="en-US" smtClean="0">
                <a:latin typeface="宋体" pitchFamily="2" charset="-122"/>
                <a:ea typeface="宋体" pitchFamily="2" charset="-122"/>
              </a:rPr>
              <a:t>关键词</a:t>
            </a:r>
          </a:p>
          <a:p>
            <a:pPr lvl="1" eaLnBrk="1" hangingPunct="1">
              <a:lnSpc>
                <a:spcPct val="140000"/>
              </a:lnSpc>
              <a:buSzPct val="65000"/>
              <a:buFont typeface="Wingdings" pitchFamily="2" charset="2"/>
              <a:buChar char="n"/>
            </a:pPr>
            <a:r>
              <a:rPr lang="zh-CN" altLang="en-US" smtClean="0">
                <a:latin typeface="宋体" pitchFamily="2" charset="-122"/>
                <a:ea typeface="宋体" pitchFamily="2" charset="-122"/>
              </a:rPr>
              <a:t> 引言</a:t>
            </a:r>
          </a:p>
          <a:p>
            <a:pPr lvl="1" eaLnBrk="1" hangingPunct="1">
              <a:lnSpc>
                <a:spcPct val="140000"/>
              </a:lnSpc>
              <a:buSzPct val="60000"/>
              <a:buFont typeface="Wingdings" pitchFamily="2" charset="2"/>
              <a:buChar char="n"/>
            </a:pPr>
            <a:r>
              <a:rPr lang="zh-CN" altLang="en-US" smtClean="0">
                <a:latin typeface="宋体" pitchFamily="2" charset="-122"/>
                <a:ea typeface="宋体" pitchFamily="2" charset="-122"/>
              </a:rPr>
              <a:t> 材料与方法</a:t>
            </a:r>
            <a:endParaRPr lang="en-US" altLang="zh-CN" smtClean="0">
              <a:latin typeface="宋体" pitchFamily="2" charset="-122"/>
              <a:ea typeface="宋体" pitchFamily="2" charset="-122"/>
            </a:endParaRPr>
          </a:p>
          <a:p>
            <a:pPr lvl="1" eaLnBrk="1" hangingPunct="1">
              <a:lnSpc>
                <a:spcPct val="140000"/>
              </a:lnSpc>
              <a:buSzPct val="65000"/>
              <a:buFont typeface="Wingdings" pitchFamily="2" charset="2"/>
              <a:buChar char="n"/>
            </a:pPr>
            <a:r>
              <a:rPr lang="zh-CN" altLang="en-US" smtClean="0">
                <a:latin typeface="宋体" pitchFamily="2" charset="-122"/>
                <a:ea typeface="宋体" pitchFamily="2" charset="-122"/>
              </a:rPr>
              <a:t> 结果</a:t>
            </a:r>
            <a:endParaRPr lang="en-US" altLang="zh-CN" smtClean="0">
              <a:latin typeface="宋体" pitchFamily="2" charset="-122"/>
              <a:ea typeface="宋体" pitchFamily="2" charset="-122"/>
            </a:endParaRPr>
          </a:p>
          <a:p>
            <a:pPr lvl="1" eaLnBrk="1" hangingPunct="1">
              <a:lnSpc>
                <a:spcPct val="140000"/>
              </a:lnSpc>
              <a:buSzPct val="65000"/>
              <a:buFont typeface="Wingdings" pitchFamily="2" charset="2"/>
              <a:buChar char="n"/>
            </a:pPr>
            <a:r>
              <a:rPr lang="en-US" altLang="zh-CN" smtClean="0">
                <a:latin typeface="宋体" pitchFamily="2" charset="-122"/>
                <a:ea typeface="宋体" pitchFamily="2" charset="-122"/>
              </a:rPr>
              <a:t> </a:t>
            </a:r>
            <a:r>
              <a:rPr lang="zh-CN" altLang="en-US" smtClean="0">
                <a:latin typeface="宋体" pitchFamily="2" charset="-122"/>
                <a:ea typeface="宋体" pitchFamily="2" charset="-122"/>
              </a:rPr>
              <a:t>讨论与结论</a:t>
            </a:r>
            <a:endParaRPr lang="en-US" altLang="zh-CN" smtClean="0">
              <a:latin typeface="宋体" pitchFamily="2" charset="-122"/>
              <a:ea typeface="宋体" pitchFamily="2" charset="-122"/>
            </a:endParaRPr>
          </a:p>
          <a:p>
            <a:pPr lvl="1" eaLnBrk="1" hangingPunct="1">
              <a:lnSpc>
                <a:spcPct val="140000"/>
              </a:lnSpc>
              <a:buSzPct val="65000"/>
              <a:buFont typeface="Wingdings" pitchFamily="2" charset="2"/>
              <a:buChar char="n"/>
            </a:pPr>
            <a:r>
              <a:rPr lang="en-US" altLang="zh-CN" smtClean="0">
                <a:latin typeface="宋体" pitchFamily="2" charset="-122"/>
                <a:ea typeface="宋体" pitchFamily="2" charset="-122"/>
              </a:rPr>
              <a:t> </a:t>
            </a:r>
            <a:r>
              <a:rPr lang="zh-CN" altLang="en-US" smtClean="0">
                <a:latin typeface="宋体" pitchFamily="2" charset="-122"/>
                <a:ea typeface="宋体" pitchFamily="2" charset="-122"/>
              </a:rPr>
              <a:t>致谢</a:t>
            </a:r>
          </a:p>
          <a:p>
            <a:pPr lvl="1" eaLnBrk="1" hangingPunct="1">
              <a:lnSpc>
                <a:spcPct val="140000"/>
              </a:lnSpc>
              <a:buSzPct val="65000"/>
              <a:buFont typeface="Wingdings" pitchFamily="2" charset="2"/>
              <a:buChar char="n"/>
            </a:pPr>
            <a:r>
              <a:rPr lang="zh-CN" altLang="en-US" smtClean="0">
                <a:latin typeface="宋体" pitchFamily="2" charset="-122"/>
                <a:ea typeface="宋体" pitchFamily="2" charset="-122"/>
              </a:rPr>
              <a:t> 参考文献</a:t>
            </a:r>
          </a:p>
        </p:txBody>
      </p:sp>
      <p:sp>
        <p:nvSpPr>
          <p:cNvPr id="94212" name="Rectangle 4"/>
          <p:cNvSpPr>
            <a:spLocks noChangeArrowheads="1"/>
          </p:cNvSpPr>
          <p:nvPr/>
        </p:nvSpPr>
        <p:spPr bwMode="auto">
          <a:xfrm>
            <a:off x="3886200" y="1371600"/>
            <a:ext cx="4572000" cy="3200400"/>
          </a:xfrm>
          <a:prstGeom prst="rect">
            <a:avLst/>
          </a:prstGeom>
          <a:noFill/>
          <a:ln w="31750">
            <a:solidFill>
              <a:srgbClr val="FF6600"/>
            </a:solidFill>
            <a:miter lim="800000"/>
            <a:headEnd/>
            <a:tailEnd/>
          </a:ln>
        </p:spPr>
        <p:txBody>
          <a:bodyPr/>
          <a:lstStyle/>
          <a:p>
            <a:pPr marL="342900" indent="-342900" algn="l">
              <a:lnSpc>
                <a:spcPct val="170000"/>
              </a:lnSpc>
              <a:spcBef>
                <a:spcPct val="20000"/>
              </a:spcBef>
              <a:buClr>
                <a:srgbClr val="236402"/>
              </a:buClr>
              <a:buSzPct val="50000"/>
              <a:buFont typeface="Wingdings" pitchFamily="2" charset="2"/>
              <a:buChar char="n"/>
            </a:pPr>
            <a:r>
              <a:rPr lang="zh-CN" altLang="en-US" sz="2400" b="1">
                <a:latin typeface="Arial" pitchFamily="34" charset="0"/>
              </a:rPr>
              <a:t>综述研究背景</a:t>
            </a:r>
          </a:p>
          <a:p>
            <a:pPr marL="342900" indent="-342900" algn="l">
              <a:lnSpc>
                <a:spcPct val="170000"/>
              </a:lnSpc>
              <a:spcBef>
                <a:spcPct val="20000"/>
              </a:spcBef>
              <a:buClr>
                <a:srgbClr val="236402"/>
              </a:buClr>
              <a:buSzPct val="50000"/>
              <a:buFont typeface="Wingdings" pitchFamily="2" charset="2"/>
              <a:buChar char="n"/>
            </a:pPr>
            <a:r>
              <a:rPr lang="zh-CN" altLang="en-US" sz="2400" b="1">
                <a:latin typeface="Arial" pitchFamily="34" charset="0"/>
              </a:rPr>
              <a:t>指出存在问题</a:t>
            </a:r>
          </a:p>
          <a:p>
            <a:pPr marL="342900" indent="-342900" algn="l">
              <a:lnSpc>
                <a:spcPct val="170000"/>
              </a:lnSpc>
              <a:spcBef>
                <a:spcPct val="20000"/>
              </a:spcBef>
              <a:buClr>
                <a:srgbClr val="236402"/>
              </a:buClr>
              <a:buSzPct val="50000"/>
              <a:buFont typeface="Wingdings" pitchFamily="2" charset="2"/>
              <a:buChar char="n"/>
            </a:pPr>
            <a:r>
              <a:rPr lang="zh-CN" altLang="en-US" sz="2400" b="1">
                <a:latin typeface="Arial" pitchFamily="34" charset="0"/>
              </a:rPr>
              <a:t>阐述研究目的</a:t>
            </a:r>
          </a:p>
          <a:p>
            <a:pPr marL="342900" indent="-342900" algn="l">
              <a:lnSpc>
                <a:spcPct val="170000"/>
              </a:lnSpc>
              <a:spcBef>
                <a:spcPct val="20000"/>
              </a:spcBef>
              <a:buClr>
                <a:srgbClr val="236402"/>
              </a:buClr>
              <a:buSzPct val="50000"/>
              <a:buFont typeface="Wingdings" pitchFamily="2" charset="2"/>
              <a:buChar char="n"/>
            </a:pPr>
            <a:r>
              <a:rPr lang="zh-CN" altLang="en-US" sz="2400" b="1">
                <a:latin typeface="Arial" pitchFamily="34" charset="0"/>
              </a:rPr>
              <a:t>说明研究的意义</a:t>
            </a:r>
          </a:p>
          <a:p>
            <a:pPr marL="342900" indent="-342900" algn="l">
              <a:lnSpc>
                <a:spcPct val="150000"/>
              </a:lnSpc>
              <a:spcBef>
                <a:spcPct val="20000"/>
              </a:spcBef>
              <a:buClr>
                <a:srgbClr val="236402"/>
              </a:buClr>
              <a:buSzPct val="50000"/>
              <a:buFont typeface="Wingdings" pitchFamily="2" charset="2"/>
              <a:buChar char="n"/>
            </a:pPr>
            <a:endParaRPr lang="zh-CN" altLang="en-US" sz="2400" b="1">
              <a:latin typeface="Arial" pitchFamily="34" charset="0"/>
            </a:endParaRPr>
          </a:p>
          <a:p>
            <a:pPr marL="342900" indent="-342900" algn="l">
              <a:lnSpc>
                <a:spcPct val="150000"/>
              </a:lnSpc>
              <a:spcBef>
                <a:spcPct val="20000"/>
              </a:spcBef>
              <a:buClr>
                <a:srgbClr val="236402"/>
              </a:buClr>
              <a:buSzPct val="50000"/>
              <a:buFont typeface="Wingdings" pitchFamily="2" charset="2"/>
              <a:buNone/>
            </a:pPr>
            <a:r>
              <a:rPr lang="zh-CN" altLang="en-US" sz="2400" b="1">
                <a:latin typeface="Arial" pitchFamily="34" charset="0"/>
              </a:rPr>
              <a:t>  </a:t>
            </a:r>
          </a:p>
        </p:txBody>
      </p:sp>
      <p:sp>
        <p:nvSpPr>
          <p:cNvPr id="94213" name="Line 5"/>
          <p:cNvSpPr>
            <a:spLocks noChangeShapeType="1"/>
          </p:cNvSpPr>
          <p:nvPr/>
        </p:nvSpPr>
        <p:spPr bwMode="auto">
          <a:xfrm flipV="1">
            <a:off x="2362200" y="2971800"/>
            <a:ext cx="1447800" cy="0"/>
          </a:xfrm>
          <a:prstGeom prst="line">
            <a:avLst/>
          </a:prstGeom>
          <a:noFill/>
          <a:ln w="76200">
            <a:solidFill>
              <a:srgbClr val="FF6600"/>
            </a:solidFill>
            <a:round/>
            <a:headEnd/>
            <a:tailEnd type="triangle" w="med" len="med"/>
          </a:ln>
        </p:spPr>
        <p:txBody>
          <a:bodyPr/>
          <a:lstStyle/>
          <a:p>
            <a:endParaRPr lang="zh-CN" altLang="en-US"/>
          </a:p>
        </p:txBody>
      </p:sp>
      <p:sp>
        <p:nvSpPr>
          <p:cNvPr id="94214" name="Line 6"/>
          <p:cNvSpPr>
            <a:spLocks noChangeShapeType="1"/>
          </p:cNvSpPr>
          <p:nvPr/>
        </p:nvSpPr>
        <p:spPr bwMode="auto">
          <a:xfrm>
            <a:off x="6248400" y="2133600"/>
            <a:ext cx="609600" cy="228600"/>
          </a:xfrm>
          <a:prstGeom prst="line">
            <a:avLst/>
          </a:prstGeom>
          <a:noFill/>
          <a:ln w="76200">
            <a:solidFill>
              <a:srgbClr val="FF6600"/>
            </a:solidFill>
            <a:round/>
            <a:headEnd/>
            <a:tailEnd type="triangle" w="med" len="med"/>
          </a:ln>
        </p:spPr>
        <p:txBody>
          <a:bodyPr/>
          <a:lstStyle/>
          <a:p>
            <a:endParaRPr lang="zh-CN" altLang="en-US"/>
          </a:p>
        </p:txBody>
      </p:sp>
      <p:sp>
        <p:nvSpPr>
          <p:cNvPr id="94215" name="Line 7"/>
          <p:cNvSpPr>
            <a:spLocks noChangeShapeType="1"/>
          </p:cNvSpPr>
          <p:nvPr/>
        </p:nvSpPr>
        <p:spPr bwMode="auto">
          <a:xfrm flipV="1">
            <a:off x="6248400" y="2438400"/>
            <a:ext cx="533400" cy="381000"/>
          </a:xfrm>
          <a:prstGeom prst="line">
            <a:avLst/>
          </a:prstGeom>
          <a:noFill/>
          <a:ln w="76200">
            <a:solidFill>
              <a:srgbClr val="FF6600"/>
            </a:solidFill>
            <a:round/>
            <a:headEnd/>
            <a:tailEnd type="triangle" w="med" len="med"/>
          </a:ln>
        </p:spPr>
        <p:txBody>
          <a:bodyPr/>
          <a:lstStyle/>
          <a:p>
            <a:endParaRPr lang="zh-CN" altLang="en-US"/>
          </a:p>
        </p:txBody>
      </p:sp>
      <p:sp>
        <p:nvSpPr>
          <p:cNvPr id="94216" name="Text Box 8"/>
          <p:cNvSpPr txBox="1">
            <a:spLocks noChangeArrowheads="1"/>
          </p:cNvSpPr>
          <p:nvPr/>
        </p:nvSpPr>
        <p:spPr bwMode="auto">
          <a:xfrm rot="5400000">
            <a:off x="7626350" y="2446338"/>
            <a:ext cx="458788" cy="366712"/>
          </a:xfrm>
          <a:prstGeom prst="rect">
            <a:avLst/>
          </a:prstGeom>
          <a:noFill/>
          <a:ln w="9525" algn="ctr">
            <a:noFill/>
            <a:miter lim="800000"/>
            <a:headEnd/>
            <a:tailEnd/>
          </a:ln>
        </p:spPr>
        <p:txBody>
          <a:bodyPr>
            <a:spAutoFit/>
          </a:bodyPr>
          <a:lstStyle/>
          <a:p>
            <a:pPr>
              <a:spcBef>
                <a:spcPct val="50000"/>
              </a:spcBef>
            </a:pPr>
            <a:endParaRPr lang="zh-CN" altLang="en-US"/>
          </a:p>
        </p:txBody>
      </p:sp>
      <p:sp>
        <p:nvSpPr>
          <p:cNvPr id="94217" name="Text Box 9"/>
          <p:cNvSpPr txBox="1">
            <a:spLocks noChangeArrowheads="1"/>
          </p:cNvSpPr>
          <p:nvPr/>
        </p:nvSpPr>
        <p:spPr bwMode="auto">
          <a:xfrm rot="-5400000">
            <a:off x="7261225" y="1957388"/>
            <a:ext cx="488950" cy="2057400"/>
          </a:xfrm>
          <a:prstGeom prst="rect">
            <a:avLst/>
          </a:prstGeom>
          <a:noFill/>
          <a:ln w="9525" algn="ctr">
            <a:noFill/>
            <a:miter lim="800000"/>
            <a:headEnd/>
            <a:tailEnd/>
          </a:ln>
        </p:spPr>
        <p:txBody>
          <a:bodyPr vert="eaVert">
            <a:spAutoFit/>
          </a:bodyPr>
          <a:lstStyle/>
          <a:p>
            <a:pPr>
              <a:spcBef>
                <a:spcPct val="50000"/>
              </a:spcBef>
            </a:pPr>
            <a:r>
              <a:rPr lang="en-US" altLang="zh-CN" sz="2000" b="1">
                <a:solidFill>
                  <a:srgbClr val="236402"/>
                </a:solidFill>
                <a:latin typeface="Arial" pitchFamily="34" charset="0"/>
              </a:rPr>
              <a:t>Critical Review</a:t>
            </a:r>
          </a:p>
        </p:txBody>
      </p:sp>
      <p:sp>
        <p:nvSpPr>
          <p:cNvPr id="1695754" name="Text Box 10"/>
          <p:cNvSpPr txBox="1">
            <a:spLocks noChangeArrowheads="1"/>
          </p:cNvSpPr>
          <p:nvPr/>
        </p:nvSpPr>
        <p:spPr bwMode="auto">
          <a:xfrm>
            <a:off x="3733800" y="5105400"/>
            <a:ext cx="5105400" cy="860425"/>
          </a:xfrm>
          <a:prstGeom prst="rect">
            <a:avLst/>
          </a:prstGeom>
          <a:solidFill>
            <a:schemeClr val="bg1"/>
          </a:solidFill>
          <a:ln w="38100">
            <a:solidFill>
              <a:srgbClr val="FF6600"/>
            </a:solidFill>
            <a:miter lim="800000"/>
            <a:headEnd/>
            <a:tailEnd/>
          </a:ln>
        </p:spPr>
        <p:txBody>
          <a:bodyPr>
            <a:spAutoFit/>
          </a:bodyPr>
          <a:lstStyle/>
          <a:p>
            <a:pPr eaLnBrk="0" hangingPunct="0"/>
            <a:r>
              <a:rPr lang="zh-CN" altLang="en-US" sz="2400" b="1">
                <a:latin typeface="微软雅黑" pitchFamily="34" charset="-122"/>
                <a:ea typeface="微软雅黑" pitchFamily="34" charset="-122"/>
              </a:rPr>
              <a:t>使用 </a:t>
            </a:r>
            <a:r>
              <a:rPr lang="en-US" altLang="zh-CN" sz="2400" b="1">
                <a:latin typeface="微软雅黑" pitchFamily="34" charset="-122"/>
                <a:ea typeface="微软雅黑" pitchFamily="34" charset="-122"/>
              </a:rPr>
              <a:t>Cite While You Write™ </a:t>
            </a:r>
            <a:r>
              <a:rPr lang="zh-CN" altLang="en-US" sz="2400" b="1">
                <a:latin typeface="微软雅黑" pitchFamily="34" charset="-122"/>
                <a:ea typeface="微软雅黑" pitchFamily="34" charset="-122"/>
              </a:rPr>
              <a:t>插件</a:t>
            </a:r>
          </a:p>
          <a:p>
            <a:pPr eaLnBrk="0" hangingPunct="0"/>
            <a:r>
              <a:rPr lang="zh-CN" altLang="en-US" sz="2400" b="1">
                <a:latin typeface="微软雅黑" pitchFamily="34" charset="-122"/>
                <a:ea typeface="微软雅黑" pitchFamily="34" charset="-122"/>
              </a:rPr>
              <a:t>即时创建文中和文后参考文献</a:t>
            </a:r>
          </a:p>
        </p:txBody>
      </p:sp>
      <p:sp>
        <p:nvSpPr>
          <p:cNvPr id="1695755" name="Line 11"/>
          <p:cNvSpPr>
            <a:spLocks noChangeShapeType="1"/>
          </p:cNvSpPr>
          <p:nvPr/>
        </p:nvSpPr>
        <p:spPr bwMode="auto">
          <a:xfrm flipV="1">
            <a:off x="2438400" y="5410200"/>
            <a:ext cx="1143000" cy="0"/>
          </a:xfrm>
          <a:prstGeom prst="line">
            <a:avLst/>
          </a:prstGeom>
          <a:noFill/>
          <a:ln w="76200">
            <a:solidFill>
              <a:srgbClr val="FF6600"/>
            </a:solidFill>
            <a:round/>
            <a:headEnd/>
            <a:tailEnd type="triangle" w="med" len="med"/>
          </a:ln>
        </p:spPr>
        <p:txBody>
          <a:bodyPr/>
          <a:lstStyle/>
          <a:p>
            <a:endParaRPr lang="zh-CN" altLang="en-US"/>
          </a:p>
        </p:txBody>
      </p:sp>
      <p:sp>
        <p:nvSpPr>
          <p:cNvPr id="1695756" name="Text Box 12"/>
          <p:cNvSpPr txBox="1">
            <a:spLocks noChangeArrowheads="1"/>
          </p:cNvSpPr>
          <p:nvPr/>
        </p:nvSpPr>
        <p:spPr bwMode="auto">
          <a:xfrm>
            <a:off x="6781800" y="2133600"/>
            <a:ext cx="1676400" cy="457200"/>
          </a:xfrm>
          <a:prstGeom prst="rect">
            <a:avLst/>
          </a:prstGeom>
          <a:solidFill>
            <a:schemeClr val="bg1"/>
          </a:solidFill>
          <a:ln w="38100">
            <a:noFill/>
            <a:miter lim="800000"/>
            <a:headEnd/>
            <a:tailEnd/>
          </a:ln>
        </p:spPr>
        <p:txBody>
          <a:bodyPr>
            <a:spAutoFit/>
          </a:bodyPr>
          <a:lstStyle/>
          <a:p>
            <a:pPr eaLnBrk="0" hangingPunct="0"/>
            <a:r>
              <a:rPr lang="zh-CN" altLang="en-US" sz="2400" b="1">
                <a:latin typeface="微软雅黑" pitchFamily="34" charset="-122"/>
                <a:ea typeface="微软雅黑" pitchFamily="34" charset="-122"/>
              </a:rPr>
              <a:t>文献综述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57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957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95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54" grpId="0" animBg="1"/>
      <p:bldP spid="1695755" grpId="0" animBg="1"/>
      <p:bldP spid="169575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灯片编号占位符 3"/>
          <p:cNvSpPr txBox="1">
            <a:spLocks noGrp="1"/>
          </p:cNvSpPr>
          <p:nvPr/>
        </p:nvSpPr>
        <p:spPr bwMode="auto">
          <a:xfrm>
            <a:off x="8424863" y="6397625"/>
            <a:ext cx="457200" cy="231775"/>
          </a:xfrm>
          <a:prstGeom prst="rect">
            <a:avLst/>
          </a:prstGeom>
          <a:noFill/>
          <a:ln w="9525">
            <a:noFill/>
            <a:miter lim="800000"/>
            <a:headEnd/>
            <a:tailEnd/>
          </a:ln>
        </p:spPr>
        <p:txBody>
          <a:bodyPr/>
          <a:lstStyle/>
          <a:p>
            <a:pPr algn="r"/>
            <a:fld id="{D7183CAA-F1CF-4706-B3E7-8574B62D4A4E}" type="slidenum">
              <a:rPr lang="zh-CN" altLang="en-US" sz="900"/>
              <a:pPr algn="r"/>
              <a:t>76</a:t>
            </a:fld>
            <a:endParaRPr lang="en-US" altLang="zh-CN" sz="900"/>
          </a:p>
        </p:txBody>
      </p:sp>
      <p:sp>
        <p:nvSpPr>
          <p:cNvPr id="95235" name="Rectangle 2"/>
          <p:cNvSpPr>
            <a:spLocks noGrp="1" noChangeArrowheads="1"/>
          </p:cNvSpPr>
          <p:nvPr>
            <p:ph type="title" idx="4294967295"/>
          </p:nvPr>
        </p:nvSpPr>
        <p:spPr>
          <a:xfrm>
            <a:off x="914400" y="228600"/>
            <a:ext cx="7369175" cy="836613"/>
          </a:xfrm>
        </p:spPr>
        <p:txBody>
          <a:bodyPr/>
          <a:lstStyle/>
          <a:p>
            <a:r>
              <a:rPr lang="en-US" altLang="zh-CN" sz="3600" b="1" smtClean="0">
                <a:ea typeface="宋体" pitchFamily="2" charset="-122"/>
              </a:rPr>
              <a:t>Web of Science</a:t>
            </a:r>
            <a:r>
              <a:rPr lang="zh-CN" altLang="en-US" sz="3600" b="1" smtClean="0">
                <a:ea typeface="宋体" pitchFamily="2" charset="-122"/>
              </a:rPr>
              <a:t>，超越检索</a:t>
            </a:r>
            <a:r>
              <a:rPr lang="en-US" altLang="zh-CN" sz="3600" b="1" smtClean="0">
                <a:latin typeface="Times" pitchFamily="18" charset="0"/>
                <a:ea typeface="宋体" pitchFamily="2" charset="-122"/>
              </a:rPr>
              <a:t>……</a:t>
            </a:r>
            <a:endParaRPr lang="en-US" altLang="zh-CN" sz="3600" b="1" smtClean="0">
              <a:ea typeface="宋体" pitchFamily="2" charset="-122"/>
            </a:endParaRPr>
          </a:p>
        </p:txBody>
      </p:sp>
      <p:sp>
        <p:nvSpPr>
          <p:cNvPr id="659459" name="Rectangle 3"/>
          <p:cNvSpPr>
            <a:spLocks noGrp="1" noChangeArrowheads="1"/>
          </p:cNvSpPr>
          <p:nvPr>
            <p:ph type="body" idx="4294967295"/>
          </p:nvPr>
        </p:nvSpPr>
        <p:spPr>
          <a:xfrm>
            <a:off x="917575" y="1428750"/>
            <a:ext cx="7369175" cy="4595813"/>
          </a:xfrm>
        </p:spPr>
        <p:txBody>
          <a:bodyPr/>
          <a:lstStyle/>
          <a:p>
            <a:pPr>
              <a:defRPr/>
            </a:pPr>
            <a:r>
              <a:rPr lang="zh-CN" altLang="en-US" sz="2800" dirty="0" smtClean="0">
                <a:ea typeface="宋体" pitchFamily="2" charset="-122"/>
              </a:rPr>
              <a:t>在</a:t>
            </a:r>
            <a:r>
              <a:rPr lang="en-US" altLang="zh-CN" sz="2800" dirty="0" smtClean="0">
                <a:ea typeface="宋体" pitchFamily="2" charset="-122"/>
              </a:rPr>
              <a:t>2004</a:t>
            </a:r>
            <a:r>
              <a:rPr lang="zh-CN" altLang="en-US" sz="2800" dirty="0" smtClean="0">
                <a:ea typeface="宋体" pitchFamily="2" charset="-122"/>
              </a:rPr>
              <a:t>年投向</a:t>
            </a:r>
            <a:r>
              <a:rPr lang="en-US" altLang="zh-CN" sz="2800" dirty="0" smtClean="0">
                <a:ea typeface="宋体" pitchFamily="2" charset="-122"/>
              </a:rPr>
              <a:t>Nature</a:t>
            </a:r>
            <a:r>
              <a:rPr lang="zh-CN" altLang="en-US" sz="2800" dirty="0" smtClean="0">
                <a:ea typeface="宋体" pitchFamily="2" charset="-122"/>
              </a:rPr>
              <a:t>的中国文章有</a:t>
            </a:r>
            <a:r>
              <a:rPr lang="en-US" altLang="zh-CN" sz="2800" dirty="0" smtClean="0">
                <a:ea typeface="宋体" pitchFamily="2" charset="-122"/>
              </a:rPr>
              <a:t>55</a:t>
            </a:r>
            <a:r>
              <a:rPr lang="zh-CN" altLang="en-US" sz="2800" dirty="0" smtClean="0">
                <a:ea typeface="宋体" pitchFamily="2" charset="-122"/>
              </a:rPr>
              <a:t>％ （</a:t>
            </a:r>
            <a:r>
              <a:rPr lang="en-US" altLang="zh-CN" sz="2800" dirty="0" smtClean="0">
                <a:ea typeface="宋体" pitchFamily="2" charset="-122"/>
              </a:rPr>
              <a:t>2003</a:t>
            </a:r>
            <a:r>
              <a:rPr lang="zh-CN" altLang="en-US" sz="2800" dirty="0" smtClean="0">
                <a:ea typeface="宋体" pitchFamily="2" charset="-122"/>
              </a:rPr>
              <a:t>年更是高达</a:t>
            </a:r>
            <a:r>
              <a:rPr lang="en-US" altLang="zh-CN" sz="2800" dirty="0" smtClean="0">
                <a:ea typeface="宋体" pitchFamily="2" charset="-122"/>
              </a:rPr>
              <a:t>62</a:t>
            </a:r>
            <a:r>
              <a:rPr lang="zh-CN" altLang="en-US" sz="2800" dirty="0" smtClean="0">
                <a:ea typeface="宋体" pitchFamily="2" charset="-122"/>
              </a:rPr>
              <a:t>％）未经编委审查，在期刊初审阶段就退稿，很大一部分是格式问题，特别是</a:t>
            </a:r>
            <a:r>
              <a:rPr lang="zh-CN" altLang="en-US" sz="2800" b="1" dirty="0" smtClean="0">
                <a:solidFill>
                  <a:srgbClr val="8B1D0B"/>
                </a:solidFill>
                <a:effectLst>
                  <a:outerShdw blurRad="38100" dist="38100" dir="2700000" algn="tl">
                    <a:srgbClr val="C0C0C0"/>
                  </a:outerShdw>
                </a:effectLst>
                <a:ea typeface="宋体" pitchFamily="2" charset="-122"/>
              </a:rPr>
              <a:t>参考文献格式</a:t>
            </a:r>
          </a:p>
          <a:p>
            <a:pPr>
              <a:defRPr/>
            </a:pPr>
            <a:r>
              <a:rPr lang="zh-CN" altLang="en-US" sz="2800" dirty="0" smtClean="0">
                <a:ea typeface="宋体" pitchFamily="2" charset="-122"/>
              </a:rPr>
              <a:t>即使是最高水平的期刊，其中也有</a:t>
            </a:r>
            <a:r>
              <a:rPr lang="en-US" altLang="zh-CN" sz="2800" dirty="0" smtClean="0">
                <a:ea typeface="宋体" pitchFamily="2" charset="-122"/>
              </a:rPr>
              <a:t>30</a:t>
            </a:r>
            <a:r>
              <a:rPr lang="zh-CN" altLang="en-US" sz="2800" dirty="0" smtClean="0">
                <a:ea typeface="宋体" pitchFamily="2" charset="-122"/>
              </a:rPr>
              <a:t>％的文章有参考文献的错误，这大大降低了文章被引用次数的统计</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685800"/>
            <a:ext cx="8229600" cy="685800"/>
          </a:xfrm>
        </p:spPr>
        <p:txBody>
          <a:bodyPr/>
          <a:lstStyle/>
          <a:p>
            <a:pPr eaLnBrk="1" hangingPunct="1"/>
            <a:r>
              <a:rPr lang="zh-CN" altLang="en-US" smtClean="0">
                <a:latin typeface="宋体" pitchFamily="2" charset="-122"/>
                <a:ea typeface="宋体" pitchFamily="2" charset="-122"/>
              </a:rPr>
              <a:t>参考文献要遵循拟投稿期刊的体例要求</a:t>
            </a:r>
          </a:p>
        </p:txBody>
      </p:sp>
      <p:sp>
        <p:nvSpPr>
          <p:cNvPr id="1673219" name="Rectangle 3"/>
          <p:cNvSpPr>
            <a:spLocks noGrp="1" noChangeArrowheads="1"/>
          </p:cNvSpPr>
          <p:nvPr>
            <p:ph type="body" sz="half" idx="1"/>
          </p:nvPr>
        </p:nvSpPr>
        <p:spPr>
          <a:xfrm>
            <a:off x="381000" y="1295400"/>
            <a:ext cx="7620000" cy="4754563"/>
          </a:xfrm>
        </p:spPr>
        <p:txBody>
          <a:bodyPr/>
          <a:lstStyle/>
          <a:p>
            <a:pPr eaLnBrk="1" hangingPunct="1">
              <a:lnSpc>
                <a:spcPct val="180000"/>
              </a:lnSpc>
              <a:buFontTx/>
              <a:buNone/>
            </a:pPr>
            <a:r>
              <a:rPr lang="zh-CN" altLang="en-US" sz="2000" smtClean="0">
                <a:solidFill>
                  <a:srgbClr val="236402"/>
                </a:solidFill>
                <a:latin typeface="宋体" pitchFamily="2" charset="-122"/>
                <a:ea typeface="宋体" pitchFamily="2" charset="-122"/>
              </a:rPr>
              <a:t>您知道吗</a:t>
            </a:r>
            <a:r>
              <a:rPr lang="en-US" altLang="zh-CN" sz="2000" smtClean="0">
                <a:solidFill>
                  <a:srgbClr val="236402"/>
                </a:solidFill>
                <a:latin typeface="宋体" pitchFamily="2" charset="-122"/>
                <a:ea typeface="宋体" pitchFamily="2" charset="-122"/>
              </a:rPr>
              <a:t>?</a:t>
            </a:r>
            <a:r>
              <a:rPr lang="en-US" altLang="zh-CN" sz="2000" smtClean="0">
                <a:latin typeface="宋体" pitchFamily="2" charset="-122"/>
                <a:ea typeface="宋体" pitchFamily="2" charset="-122"/>
              </a:rPr>
              <a:t>  -</a:t>
            </a:r>
            <a:r>
              <a:rPr lang="zh-CN" altLang="en-US" sz="2000" smtClean="0">
                <a:latin typeface="宋体" pitchFamily="2" charset="-122"/>
                <a:ea typeface="宋体" pitchFamily="2" charset="-122"/>
              </a:rPr>
              <a:t>参考文献的格式会影响稿件的录用</a:t>
            </a:r>
            <a:endParaRPr lang="en-US" altLang="zh-CN" sz="2000" smtClean="0">
              <a:latin typeface="宋体" pitchFamily="2" charset="-122"/>
              <a:ea typeface="宋体" pitchFamily="2" charset="-122"/>
            </a:endParaRPr>
          </a:p>
          <a:p>
            <a:pPr eaLnBrk="1" hangingPunct="1">
              <a:lnSpc>
                <a:spcPct val="180000"/>
              </a:lnSpc>
              <a:buFontTx/>
              <a:buNone/>
            </a:pPr>
            <a:r>
              <a:rPr lang="zh-CN" altLang="en-US" sz="2000" smtClean="0">
                <a:latin typeface="宋体" pitchFamily="2" charset="-122"/>
                <a:ea typeface="宋体" pitchFamily="2" charset="-122"/>
              </a:rPr>
              <a:t>不同的</a:t>
            </a:r>
            <a:r>
              <a:rPr lang="zh-CN" altLang="en-US" smtClean="0">
                <a:solidFill>
                  <a:srgbClr val="236402"/>
                </a:solidFill>
                <a:latin typeface="宋体" pitchFamily="2" charset="-122"/>
                <a:ea typeface="宋体" pitchFamily="2" charset="-122"/>
              </a:rPr>
              <a:t>领域</a:t>
            </a:r>
            <a:r>
              <a:rPr lang="en-US" altLang="zh-CN" sz="2000" smtClean="0">
                <a:latin typeface="宋体" pitchFamily="2" charset="-122"/>
                <a:ea typeface="宋体" pitchFamily="2" charset="-122"/>
              </a:rPr>
              <a:t>,</a:t>
            </a:r>
            <a:r>
              <a:rPr lang="zh-CN" altLang="en-US" sz="2000" smtClean="0">
                <a:latin typeface="宋体" pitchFamily="2" charset="-122"/>
                <a:ea typeface="宋体" pitchFamily="2" charset="-122"/>
              </a:rPr>
              <a:t>不同的</a:t>
            </a:r>
            <a:r>
              <a:rPr lang="zh-CN" altLang="en-US" smtClean="0">
                <a:solidFill>
                  <a:srgbClr val="236402"/>
                </a:solidFill>
                <a:latin typeface="宋体" pitchFamily="2" charset="-122"/>
                <a:ea typeface="宋体" pitchFamily="2" charset="-122"/>
              </a:rPr>
              <a:t>期刊</a:t>
            </a:r>
            <a:r>
              <a:rPr lang="zh-CN" altLang="en-US" sz="2000" smtClean="0">
                <a:latin typeface="宋体" pitchFamily="2" charset="-122"/>
                <a:ea typeface="宋体" pitchFamily="2" charset="-122"/>
              </a:rPr>
              <a:t>都有不同的参考文献格式要求</a:t>
            </a:r>
          </a:p>
          <a:p>
            <a:pPr eaLnBrk="1" hangingPunct="1">
              <a:lnSpc>
                <a:spcPct val="180000"/>
              </a:lnSpc>
              <a:buFontTx/>
              <a:buNone/>
            </a:pPr>
            <a:r>
              <a:rPr lang="zh-CN" altLang="en-US" sz="2000" smtClean="0">
                <a:latin typeface="宋体" pitchFamily="2" charset="-122"/>
                <a:ea typeface="宋体" pitchFamily="2" charset="-122"/>
              </a:rPr>
              <a:t>不同的院校对博硕士研究生的论文的参考文献格式要求不同</a:t>
            </a:r>
          </a:p>
          <a:p>
            <a:pPr eaLnBrk="1" hangingPunct="1">
              <a:lnSpc>
                <a:spcPct val="180000"/>
              </a:lnSpc>
              <a:buFontTx/>
              <a:buNone/>
            </a:pPr>
            <a:r>
              <a:rPr lang="zh-CN" altLang="en-US" sz="2000" smtClean="0">
                <a:latin typeface="宋体" pitchFamily="2" charset="-122"/>
                <a:ea typeface="宋体" pitchFamily="2" charset="-122"/>
              </a:rPr>
              <a:t>参考文献的</a:t>
            </a:r>
            <a:r>
              <a:rPr lang="zh-CN" altLang="en-US" sz="2000" smtClean="0">
                <a:ea typeface="宋体" pitchFamily="2" charset="-122"/>
              </a:rPr>
              <a:t>增、删、改以及位置调整会影响文后参考文献的排列</a:t>
            </a:r>
            <a:endParaRPr lang="zh-CN" altLang="en-US" sz="2000" smtClean="0">
              <a:latin typeface="宋体" pitchFamily="2" charset="-122"/>
              <a:ea typeface="宋体" pitchFamily="2" charset="-122"/>
            </a:endParaRPr>
          </a:p>
          <a:p>
            <a:pPr eaLnBrk="1" hangingPunct="1">
              <a:lnSpc>
                <a:spcPct val="180000"/>
              </a:lnSpc>
              <a:buFontTx/>
              <a:buNone/>
            </a:pPr>
            <a:endParaRPr lang="zh-CN" altLang="en-US" sz="1800" smtClean="0">
              <a:latin typeface="宋体" pitchFamily="2" charset="-122"/>
              <a:ea typeface="宋体" pitchFamily="2" charset="-122"/>
            </a:endParaRPr>
          </a:p>
          <a:p>
            <a:pPr eaLnBrk="1" hangingPunct="1">
              <a:lnSpc>
                <a:spcPct val="180000"/>
              </a:lnSpc>
              <a:buFontTx/>
              <a:buNone/>
            </a:pPr>
            <a:r>
              <a:rPr lang="zh-CN" altLang="en-US" sz="1800" smtClean="0">
                <a:latin typeface="宋体" pitchFamily="2" charset="-122"/>
                <a:ea typeface="宋体" pitchFamily="2" charset="-122"/>
              </a:rPr>
              <a:t>				  </a:t>
            </a:r>
            <a:r>
              <a:rPr lang="en-US" altLang="zh-CN" sz="2000" i="1" smtClean="0">
                <a:ea typeface="宋体" pitchFamily="2" charset="-122"/>
              </a:rPr>
              <a:t>Endnote</a:t>
            </a:r>
          </a:p>
          <a:p>
            <a:pPr eaLnBrk="1" hangingPunct="1">
              <a:lnSpc>
                <a:spcPct val="180000"/>
              </a:lnSpc>
              <a:buFontTx/>
              <a:buNone/>
            </a:pPr>
            <a:r>
              <a:rPr lang="en-US" altLang="zh-CN" sz="2000" i="1" smtClean="0">
                <a:ea typeface="宋体" pitchFamily="2" charset="-122"/>
              </a:rPr>
              <a:t>				  Endnote Web</a:t>
            </a:r>
          </a:p>
          <a:p>
            <a:pPr eaLnBrk="1" hangingPunct="1">
              <a:lnSpc>
                <a:spcPct val="180000"/>
              </a:lnSpc>
              <a:buFontTx/>
              <a:buNone/>
            </a:pPr>
            <a:endParaRPr lang="en-US" altLang="zh-CN" sz="2000" i="1" smtClean="0">
              <a:ea typeface="宋体" pitchFamily="2" charset="-122"/>
            </a:endParaRPr>
          </a:p>
        </p:txBody>
      </p:sp>
      <p:pic>
        <p:nvPicPr>
          <p:cNvPr id="1673221" name="Picture 5" descr="MCj03835500000[1]"/>
          <p:cNvPicPr>
            <a:picLocks noGrp="1" noChangeAspect="1" noChangeArrowheads="1"/>
          </p:cNvPicPr>
          <p:nvPr>
            <p:ph type="clipArt" sz="half" idx="2"/>
          </p:nvPr>
        </p:nvPicPr>
        <p:blipFill>
          <a:blip r:embed="rId3"/>
          <a:srcRect/>
          <a:stretch>
            <a:fillRect/>
          </a:stretch>
        </p:blipFill>
        <p:spPr>
          <a:xfrm>
            <a:off x="990600" y="3886200"/>
            <a:ext cx="1074738" cy="2362200"/>
          </a:xfrm>
        </p:spPr>
      </p:pic>
      <p:sp>
        <p:nvSpPr>
          <p:cNvPr id="96261" name="Text Box 4"/>
          <p:cNvSpPr txBox="1">
            <a:spLocks noChangeArrowheads="1"/>
          </p:cNvSpPr>
          <p:nvPr/>
        </p:nvSpPr>
        <p:spPr bwMode="auto">
          <a:xfrm rot="10589042">
            <a:off x="5378450" y="5456238"/>
            <a:ext cx="458788" cy="366712"/>
          </a:xfrm>
          <a:prstGeom prst="rect">
            <a:avLst/>
          </a:prstGeom>
          <a:noFill/>
          <a:ln w="9525" algn="ctr">
            <a:noFill/>
            <a:miter lim="800000"/>
            <a:headEnd/>
            <a:tailEnd/>
          </a:ln>
        </p:spPr>
        <p:txBody>
          <a:bodyPr rot="10800000" vert="eaVert">
            <a:spAutoFit/>
          </a:bodyPr>
          <a:lstStyle/>
          <a:p>
            <a:pPr>
              <a:spcBef>
                <a:spcPct val="50000"/>
              </a:spcBef>
            </a:pPr>
            <a:endParaRPr lang="zh-CN" altLang="en-US"/>
          </a:p>
        </p:txBody>
      </p:sp>
      <p:pic>
        <p:nvPicPr>
          <p:cNvPr id="1673222" name="Picture 6" descr="MCj03835920000[1]"/>
          <p:cNvPicPr>
            <a:picLocks noChangeAspect="1" noChangeArrowheads="1"/>
          </p:cNvPicPr>
          <p:nvPr/>
        </p:nvPicPr>
        <p:blipFill>
          <a:blip r:embed="rId4"/>
          <a:srcRect/>
          <a:stretch>
            <a:fillRect/>
          </a:stretch>
        </p:blipFill>
        <p:spPr bwMode="auto">
          <a:xfrm>
            <a:off x="6400800" y="3962400"/>
            <a:ext cx="1698625" cy="2025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3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3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3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3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32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7321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7321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73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17575" y="808038"/>
            <a:ext cx="7369175" cy="534987"/>
          </a:xfrm>
        </p:spPr>
        <p:txBody>
          <a:bodyPr/>
          <a:lstStyle/>
          <a:p>
            <a:r>
              <a:rPr lang="en-US" altLang="zh-CN" i="1" smtClean="0">
                <a:solidFill>
                  <a:schemeClr val="tx1"/>
                </a:solidFill>
                <a:ea typeface="宋体" pitchFamily="2" charset="-122"/>
              </a:rPr>
              <a:t>Endnote Web</a:t>
            </a:r>
            <a:r>
              <a:rPr lang="en-US" altLang="zh-CN" smtClean="0">
                <a:solidFill>
                  <a:schemeClr val="tx1"/>
                </a:solidFill>
                <a:latin typeface="宋体" pitchFamily="2" charset="-122"/>
                <a:ea typeface="宋体" pitchFamily="2" charset="-122"/>
              </a:rPr>
              <a:t> </a:t>
            </a:r>
            <a:r>
              <a:rPr lang="zh-CN" altLang="en-US" smtClean="0">
                <a:solidFill>
                  <a:schemeClr val="tx1"/>
                </a:solidFill>
                <a:latin typeface="宋体" pitchFamily="2" charset="-122"/>
                <a:ea typeface="宋体" pitchFamily="2" charset="-122"/>
              </a:rPr>
              <a:t>边写作边引用</a:t>
            </a:r>
          </a:p>
        </p:txBody>
      </p:sp>
      <p:sp>
        <p:nvSpPr>
          <p:cNvPr id="97283" name="Rectangle 3"/>
          <p:cNvSpPr>
            <a:spLocks noGrp="1" noChangeArrowheads="1"/>
          </p:cNvSpPr>
          <p:nvPr>
            <p:ph type="body" idx="1"/>
          </p:nvPr>
        </p:nvSpPr>
        <p:spPr>
          <a:xfrm>
            <a:off x="1258888" y="1525588"/>
            <a:ext cx="1841500" cy="4308475"/>
          </a:xfrm>
        </p:spPr>
        <p:txBody>
          <a:bodyPr/>
          <a:lstStyle/>
          <a:p>
            <a:pPr>
              <a:lnSpc>
                <a:spcPct val="90000"/>
              </a:lnSpc>
            </a:pPr>
            <a:endParaRPr lang="en-US" altLang="zh-CN" smtClean="0">
              <a:solidFill>
                <a:srgbClr val="FF0000"/>
              </a:solidFill>
              <a:ea typeface="宋体" pitchFamily="2" charset="-122"/>
            </a:endParaRPr>
          </a:p>
          <a:p>
            <a:pPr>
              <a:lnSpc>
                <a:spcPct val="90000"/>
              </a:lnSpc>
              <a:buClr>
                <a:schemeClr val="tx1"/>
              </a:buClr>
              <a:buSzPct val="60000"/>
              <a:buFont typeface="Wingdings" pitchFamily="2" charset="2"/>
              <a:buChar char="u"/>
            </a:pPr>
            <a:r>
              <a:rPr lang="zh-CN" altLang="en-US" smtClean="0">
                <a:ea typeface="宋体" pitchFamily="2" charset="-122"/>
              </a:rPr>
              <a:t>下载插件</a:t>
            </a:r>
          </a:p>
          <a:p>
            <a:pPr>
              <a:lnSpc>
                <a:spcPct val="90000"/>
              </a:lnSpc>
              <a:buClr>
                <a:schemeClr val="tx1"/>
              </a:buClr>
              <a:buSzPct val="60000"/>
              <a:buFont typeface="Wingdings" pitchFamily="2" charset="2"/>
              <a:buChar char="u"/>
            </a:pPr>
            <a:endParaRPr lang="zh-CN" altLang="en-US" smtClean="0">
              <a:ea typeface="宋体" pitchFamily="2" charset="-122"/>
            </a:endParaRPr>
          </a:p>
          <a:p>
            <a:pPr>
              <a:lnSpc>
                <a:spcPct val="90000"/>
              </a:lnSpc>
              <a:buClr>
                <a:schemeClr val="tx1"/>
              </a:buClr>
              <a:buSzPct val="60000"/>
              <a:buFont typeface="Wingdings" pitchFamily="2" charset="2"/>
              <a:buChar char="u"/>
            </a:pPr>
            <a:r>
              <a:rPr lang="zh-CN" altLang="en-US" smtClean="0">
                <a:ea typeface="宋体" pitchFamily="2" charset="-122"/>
              </a:rPr>
              <a:t>查找引文         </a:t>
            </a:r>
          </a:p>
          <a:p>
            <a:pPr>
              <a:lnSpc>
                <a:spcPct val="90000"/>
              </a:lnSpc>
              <a:buClr>
                <a:schemeClr val="tx1"/>
              </a:buClr>
              <a:buSzPct val="60000"/>
              <a:buFont typeface="Wingdings" pitchFamily="2" charset="2"/>
              <a:buChar char="u"/>
            </a:pPr>
            <a:endParaRPr lang="zh-CN" altLang="en-US" smtClean="0">
              <a:ea typeface="宋体" pitchFamily="2" charset="-122"/>
            </a:endParaRPr>
          </a:p>
          <a:p>
            <a:pPr>
              <a:lnSpc>
                <a:spcPct val="90000"/>
              </a:lnSpc>
              <a:buClr>
                <a:schemeClr val="tx1"/>
              </a:buClr>
              <a:buSzPct val="60000"/>
              <a:buFont typeface="Wingdings" pitchFamily="2" charset="2"/>
              <a:buChar char="u"/>
            </a:pPr>
            <a:r>
              <a:rPr lang="zh-CN" altLang="en-US" smtClean="0">
                <a:ea typeface="宋体" pitchFamily="2" charset="-122"/>
              </a:rPr>
              <a:t>添加引文</a:t>
            </a:r>
          </a:p>
          <a:p>
            <a:pPr>
              <a:lnSpc>
                <a:spcPct val="90000"/>
              </a:lnSpc>
              <a:buClr>
                <a:schemeClr val="tx1"/>
              </a:buClr>
              <a:buSzPct val="60000"/>
              <a:buFont typeface="Wingdings" pitchFamily="2" charset="2"/>
              <a:buChar char="u"/>
            </a:pPr>
            <a:endParaRPr lang="zh-CN" altLang="en-US" smtClean="0">
              <a:ea typeface="宋体" pitchFamily="2" charset="-122"/>
            </a:endParaRPr>
          </a:p>
          <a:p>
            <a:pPr>
              <a:lnSpc>
                <a:spcPct val="90000"/>
              </a:lnSpc>
              <a:buClr>
                <a:schemeClr val="tx1"/>
              </a:buClr>
              <a:buSzPct val="60000"/>
              <a:buFont typeface="Wingdings" pitchFamily="2" charset="2"/>
              <a:buChar char="u"/>
            </a:pPr>
            <a:r>
              <a:rPr lang="zh-CN" altLang="en-US" smtClean="0">
                <a:ea typeface="宋体" pitchFamily="2" charset="-122"/>
              </a:rPr>
              <a:t>编辑引文</a:t>
            </a:r>
          </a:p>
          <a:p>
            <a:pPr>
              <a:lnSpc>
                <a:spcPct val="90000"/>
              </a:lnSpc>
              <a:buClr>
                <a:schemeClr val="tx1"/>
              </a:buClr>
              <a:buSzPct val="60000"/>
              <a:buFont typeface="Wingdings" pitchFamily="2" charset="2"/>
              <a:buChar char="u"/>
            </a:pPr>
            <a:endParaRPr lang="zh-CN" altLang="en-US" smtClean="0">
              <a:ea typeface="宋体" pitchFamily="2" charset="-122"/>
            </a:endParaRPr>
          </a:p>
          <a:p>
            <a:pPr>
              <a:lnSpc>
                <a:spcPct val="90000"/>
              </a:lnSpc>
              <a:buClr>
                <a:schemeClr val="tx1"/>
              </a:buClr>
              <a:buSzPct val="60000"/>
              <a:buFont typeface="Wingdings" pitchFamily="2" charset="2"/>
              <a:buChar char="u"/>
            </a:pPr>
            <a:r>
              <a:rPr lang="zh-CN" altLang="en-US" smtClean="0">
                <a:ea typeface="宋体" pitchFamily="2" charset="-122"/>
              </a:rPr>
              <a:t>格式引文</a:t>
            </a:r>
          </a:p>
        </p:txBody>
      </p:sp>
      <p:sp>
        <p:nvSpPr>
          <p:cNvPr id="97284" name="Text Box 4"/>
          <p:cNvSpPr txBox="1">
            <a:spLocks noChangeArrowheads="1"/>
          </p:cNvSpPr>
          <p:nvPr/>
        </p:nvSpPr>
        <p:spPr bwMode="auto">
          <a:xfrm>
            <a:off x="7313613" y="3200400"/>
            <a:ext cx="458787" cy="1752600"/>
          </a:xfrm>
          <a:prstGeom prst="rect">
            <a:avLst/>
          </a:prstGeom>
          <a:noFill/>
          <a:ln w="9525" algn="ctr">
            <a:noFill/>
            <a:miter lim="800000"/>
            <a:headEnd/>
            <a:tailEnd/>
          </a:ln>
        </p:spPr>
        <p:txBody>
          <a:bodyPr vert="eaVert">
            <a:spAutoFit/>
          </a:bodyPr>
          <a:lstStyle/>
          <a:p>
            <a:pPr>
              <a:spcBef>
                <a:spcPct val="50000"/>
              </a:spcBef>
            </a:pPr>
            <a:endParaRPr lang="zh-CN" altLang="en-US"/>
          </a:p>
        </p:txBody>
      </p:sp>
      <p:sp>
        <p:nvSpPr>
          <p:cNvPr id="97285" name="Text Box 5"/>
          <p:cNvSpPr txBox="1">
            <a:spLocks noChangeArrowheads="1"/>
          </p:cNvSpPr>
          <p:nvPr/>
        </p:nvSpPr>
        <p:spPr bwMode="auto">
          <a:xfrm>
            <a:off x="4343400" y="2133600"/>
            <a:ext cx="3246438" cy="3265488"/>
          </a:xfrm>
          <a:prstGeom prst="rect">
            <a:avLst/>
          </a:prstGeom>
          <a:noFill/>
          <a:ln w="9525" algn="ctr">
            <a:solidFill>
              <a:srgbClr val="008000"/>
            </a:solidFill>
            <a:miter lim="800000"/>
            <a:headEnd/>
            <a:tailEnd/>
          </a:ln>
        </p:spPr>
        <p:txBody>
          <a:bodyPr>
            <a:spAutoFit/>
          </a:bodyPr>
          <a:lstStyle/>
          <a:p>
            <a:pPr>
              <a:lnSpc>
                <a:spcPct val="250000"/>
              </a:lnSpc>
              <a:spcBef>
                <a:spcPct val="50000"/>
              </a:spcBef>
            </a:pPr>
            <a:r>
              <a:rPr lang="zh-CN" altLang="en-US" b="1">
                <a:solidFill>
                  <a:srgbClr val="236402"/>
                </a:solidFill>
                <a:latin typeface="Arial" pitchFamily="34" charset="0"/>
              </a:rPr>
              <a:t>与</a:t>
            </a:r>
            <a:r>
              <a:rPr lang="en-US" altLang="zh-CN" b="1">
                <a:solidFill>
                  <a:srgbClr val="236402"/>
                </a:solidFill>
                <a:latin typeface="Arial" pitchFamily="34" charset="0"/>
              </a:rPr>
              <a:t>Microsoft Word </a:t>
            </a:r>
            <a:r>
              <a:rPr lang="zh-CN" altLang="en-US" b="1">
                <a:solidFill>
                  <a:srgbClr val="236402"/>
                </a:solidFill>
                <a:latin typeface="Arial" pitchFamily="34" charset="0"/>
              </a:rPr>
              <a:t>自动联接</a:t>
            </a:r>
            <a:r>
              <a:rPr lang="en-US" altLang="zh-CN" b="1">
                <a:solidFill>
                  <a:srgbClr val="236402"/>
                </a:solidFill>
                <a:latin typeface="Arial" pitchFamily="34" charset="0"/>
              </a:rPr>
              <a:t>,</a:t>
            </a:r>
          </a:p>
          <a:p>
            <a:pPr>
              <a:lnSpc>
                <a:spcPct val="250000"/>
              </a:lnSpc>
              <a:spcBef>
                <a:spcPct val="50000"/>
              </a:spcBef>
            </a:pPr>
            <a:r>
              <a:rPr lang="en-US" altLang="zh-CN" b="1">
                <a:solidFill>
                  <a:srgbClr val="236402"/>
                </a:solidFill>
                <a:latin typeface="Arial" pitchFamily="34" charset="0"/>
              </a:rPr>
              <a:t> </a:t>
            </a:r>
            <a:r>
              <a:rPr lang="zh-CN" altLang="en-US" b="1">
                <a:solidFill>
                  <a:srgbClr val="236402"/>
                </a:solidFill>
                <a:latin typeface="Arial" pitchFamily="34" charset="0"/>
              </a:rPr>
              <a:t>您可一边写作一边引用</a:t>
            </a:r>
          </a:p>
          <a:p>
            <a:pPr>
              <a:lnSpc>
                <a:spcPct val="250000"/>
              </a:lnSpc>
              <a:spcBef>
                <a:spcPct val="50000"/>
              </a:spcBef>
            </a:pPr>
            <a:r>
              <a:rPr lang="zh-CN" altLang="en-US" b="1">
                <a:solidFill>
                  <a:srgbClr val="236402"/>
                </a:solidFill>
                <a:latin typeface="Arial" pitchFamily="34" charset="0"/>
              </a:rPr>
              <a:t>相应的参考文献</a:t>
            </a:r>
            <a:r>
              <a:rPr lang="en-US" altLang="zh-CN" b="1">
                <a:solidFill>
                  <a:srgbClr val="236402"/>
                </a:solidFill>
                <a:latin typeface="Arial" pitchFamily="34" charset="0"/>
              </a:rPr>
              <a:t>,</a:t>
            </a:r>
          </a:p>
          <a:p>
            <a:pPr>
              <a:lnSpc>
                <a:spcPct val="250000"/>
              </a:lnSpc>
              <a:spcBef>
                <a:spcPct val="50000"/>
              </a:spcBef>
            </a:pPr>
            <a:r>
              <a:rPr lang="zh-CN" altLang="en-US" b="1">
                <a:solidFill>
                  <a:srgbClr val="236402"/>
                </a:solidFill>
                <a:latin typeface="Arial" pitchFamily="34" charset="0"/>
              </a:rPr>
              <a:t>帮助您提高写作效率</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页脚占位符 1"/>
          <p:cNvSpPr>
            <a:spLocks noGrp="1"/>
          </p:cNvSpPr>
          <p:nvPr>
            <p:ph type="ftr" sz="quarter" idx="10"/>
          </p:nvPr>
        </p:nvSpPr>
        <p:spPr/>
        <p:txBody>
          <a:bodyPr/>
          <a:lstStyle/>
          <a:p>
            <a:pPr>
              <a:defRPr/>
            </a:pPr>
            <a:r>
              <a:rPr lang="en-US" altLang="zh-CN" smtClean="0"/>
              <a:t>COMPANY CONFIDENTIAL – Internal use only</a:t>
            </a:r>
          </a:p>
        </p:txBody>
      </p:sp>
      <p:sp>
        <p:nvSpPr>
          <p:cNvPr id="84995" name="灯片编号占位符 2"/>
          <p:cNvSpPr>
            <a:spLocks noGrp="1"/>
          </p:cNvSpPr>
          <p:nvPr>
            <p:ph type="sldNum" sz="quarter" idx="11"/>
          </p:nvPr>
        </p:nvSpPr>
        <p:spPr/>
        <p:txBody>
          <a:bodyPr/>
          <a:lstStyle/>
          <a:p>
            <a:pPr>
              <a:defRPr/>
            </a:pPr>
            <a:fld id="{2D3E8B24-A451-4F4C-BE97-C9AA1981FFE8}" type="slidenum">
              <a:rPr lang="zh-CN" altLang="en-US" smtClean="0"/>
              <a:pPr>
                <a:defRPr/>
              </a:pPr>
              <a:t>79</a:t>
            </a:fld>
            <a:endParaRPr lang="en-US" altLang="zh-CN" smtClean="0"/>
          </a:p>
        </p:txBody>
      </p:sp>
      <p:sp>
        <p:nvSpPr>
          <p:cNvPr id="123906" name="Text Box 2"/>
          <p:cNvSpPr txBox="1">
            <a:spLocks noChangeArrowheads="1"/>
          </p:cNvSpPr>
          <p:nvPr/>
        </p:nvSpPr>
        <p:spPr bwMode="auto">
          <a:xfrm>
            <a:off x="250825" y="981075"/>
            <a:ext cx="8459788" cy="3743325"/>
          </a:xfrm>
          <a:prstGeom prst="rect">
            <a:avLst/>
          </a:prstGeom>
          <a:noFill/>
          <a:ln w="9525">
            <a:noFill/>
            <a:miter lim="800000"/>
            <a:headEnd/>
            <a:tailEnd/>
          </a:ln>
        </p:spPr>
        <p:txBody>
          <a:bodyPr>
            <a:spAutoFit/>
          </a:bodyPr>
          <a:lstStyle/>
          <a:p>
            <a:pPr algn="l"/>
            <a:r>
              <a:rPr lang="zh-CN" altLang="en-US" sz="2400">
                <a:latin typeface="Times New Roman" pitchFamily="18" charset="0"/>
              </a:rPr>
              <a:t>一、建立</a:t>
            </a:r>
            <a:r>
              <a:rPr lang="zh-CN" altLang="en-US" sz="2400">
                <a:latin typeface="Arial" pitchFamily="34" charset="0"/>
              </a:rPr>
              <a:t>“</a:t>
            </a:r>
            <a:r>
              <a:rPr lang="en-US" altLang="zh-CN" sz="2400">
                <a:latin typeface="Times New Roman" pitchFamily="18" charset="0"/>
              </a:rPr>
              <a:t>library</a:t>
            </a:r>
            <a:r>
              <a:rPr lang="en-US" altLang="zh-CN" sz="2400">
                <a:latin typeface="Arial" pitchFamily="34" charset="0"/>
              </a:rPr>
              <a:t>”——</a:t>
            </a:r>
            <a:r>
              <a:rPr lang="zh-CN" altLang="en-US" sz="2400"/>
              <a:t>按课题建立图书馆，存放收集到的所有文献</a:t>
            </a:r>
            <a:r>
              <a:rPr lang="zh-CN" altLang="en-US" sz="2400">
                <a:latin typeface="Times New Roman" pitchFamily="18" charset="0"/>
              </a:rPr>
              <a:t>资料</a:t>
            </a:r>
          </a:p>
          <a:p>
            <a:pPr algn="l"/>
            <a:endParaRPr lang="zh-CN" altLang="en-US" sz="2400">
              <a:latin typeface="Times New Roman" pitchFamily="18" charset="0"/>
            </a:endParaRPr>
          </a:p>
          <a:p>
            <a:pPr algn="l"/>
            <a:r>
              <a:rPr lang="zh-CN" altLang="en-US" sz="2400">
                <a:latin typeface="Times New Roman" pitchFamily="18" charset="0"/>
              </a:rPr>
              <a:t>二、收集管理资料</a:t>
            </a:r>
            <a:r>
              <a:rPr lang="en-US" altLang="zh-CN" sz="2400">
                <a:latin typeface="Arial" pitchFamily="34" charset="0"/>
              </a:rPr>
              <a:t>——</a:t>
            </a:r>
            <a:r>
              <a:rPr lang="zh-CN" altLang="en-US" sz="2400">
                <a:latin typeface="Times New Roman" pitchFamily="18" charset="0"/>
              </a:rPr>
              <a:t>数据库检索导入、搜索引擎导入、直接从</a:t>
            </a:r>
            <a:r>
              <a:rPr lang="en-US" altLang="zh-CN" sz="2400">
                <a:latin typeface="Times New Roman" pitchFamily="18" charset="0"/>
              </a:rPr>
              <a:t>Endnote Web</a:t>
            </a:r>
            <a:r>
              <a:rPr lang="zh-CN" altLang="en-US" sz="2400">
                <a:latin typeface="Times New Roman" pitchFamily="18" charset="0"/>
              </a:rPr>
              <a:t>远程连接导入、手工导入检索到的文献，并随时可以检索、更新、编辑、共享相关文献</a:t>
            </a:r>
          </a:p>
          <a:p>
            <a:pPr algn="l"/>
            <a:endParaRPr lang="zh-CN" altLang="en-US" sz="2400">
              <a:latin typeface="Times New Roman" pitchFamily="18" charset="0"/>
            </a:endParaRPr>
          </a:p>
          <a:p>
            <a:pPr algn="l"/>
            <a:r>
              <a:rPr lang="zh-CN" altLang="en-US" sz="2400">
                <a:latin typeface="Times New Roman" pitchFamily="18" charset="0"/>
              </a:rPr>
              <a:t>三、编排参考文献</a:t>
            </a:r>
            <a:r>
              <a:rPr lang="en-US" altLang="zh-CN" sz="2400">
                <a:latin typeface="Arial" pitchFamily="34" charset="0"/>
              </a:rPr>
              <a:t>——</a:t>
            </a:r>
            <a:r>
              <a:rPr lang="zh-CN" altLang="en-US" sz="2400">
                <a:latin typeface="Times New Roman" pitchFamily="18" charset="0"/>
              </a:rPr>
              <a:t>使用</a:t>
            </a:r>
            <a:r>
              <a:rPr lang="en-US" altLang="zh-CN" sz="2400">
                <a:latin typeface="Times New Roman" pitchFamily="18" charset="0"/>
              </a:rPr>
              <a:t>Endnote Web</a:t>
            </a:r>
            <a:r>
              <a:rPr lang="zh-CN" altLang="en-US" sz="2400">
                <a:latin typeface="Times New Roman" pitchFamily="18" charset="0"/>
              </a:rPr>
              <a:t>方便地插入参考文献，按照期刊要求的格式，自动生成参考文献列表</a:t>
            </a:r>
          </a:p>
          <a:p>
            <a:pPr algn="l"/>
            <a:endParaRPr lang="zh-CN" altLang="en-US" sz="2400"/>
          </a:p>
        </p:txBody>
      </p:sp>
      <p:sp>
        <p:nvSpPr>
          <p:cNvPr id="98309" name="Rectangle 3"/>
          <p:cNvSpPr>
            <a:spLocks noChangeArrowheads="1"/>
          </p:cNvSpPr>
          <p:nvPr/>
        </p:nvSpPr>
        <p:spPr bwMode="auto">
          <a:xfrm>
            <a:off x="1524000" y="0"/>
            <a:ext cx="7620000" cy="765175"/>
          </a:xfrm>
          <a:prstGeom prst="rect">
            <a:avLst/>
          </a:prstGeom>
          <a:solidFill>
            <a:schemeClr val="hlink">
              <a:alpha val="50195"/>
            </a:schemeClr>
          </a:solidFill>
          <a:ln w="9525">
            <a:noFill/>
            <a:miter lim="800000"/>
            <a:headEnd/>
            <a:tailEnd/>
          </a:ln>
        </p:spPr>
        <p:txBody>
          <a:bodyPr wrap="none" anchor="ctr"/>
          <a:lstStyle/>
          <a:p>
            <a:pPr algn="l"/>
            <a:r>
              <a:rPr lang="en-US" altLang="zh-CN" sz="3200">
                <a:solidFill>
                  <a:srgbClr val="800000"/>
                </a:solidFill>
              </a:rPr>
              <a:t>Endnote Web</a:t>
            </a:r>
            <a:r>
              <a:rPr lang="zh-CN" altLang="en-US" sz="3200">
                <a:solidFill>
                  <a:srgbClr val="800000"/>
                </a:solidFill>
              </a:rPr>
              <a:t>能做什么？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 calcmode="lin" valueType="num">
                                      <p:cBhvr additive="base">
                                        <p:cTn id="7" dur="500" fill="hold"/>
                                        <p:tgtEl>
                                          <p:spTgt spid="123906"/>
                                        </p:tgtEl>
                                        <p:attrNameLst>
                                          <p:attrName>ppt_x</p:attrName>
                                        </p:attrNameLst>
                                      </p:cBhvr>
                                      <p:tavLst>
                                        <p:tav tm="0">
                                          <p:val>
                                            <p:strVal val="#ppt_x"/>
                                          </p:val>
                                        </p:tav>
                                        <p:tav tm="100000">
                                          <p:val>
                                            <p:strVal val="#ppt_x"/>
                                          </p:val>
                                        </p:tav>
                                      </p:tavLst>
                                    </p:anim>
                                    <p:anim calcmode="lin" valueType="num">
                                      <p:cBhvr additive="base">
                                        <p:cTn id="8" dur="500" fill="hold"/>
                                        <p:tgtEl>
                                          <p:spTgt spid="123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p:txBody>
          <a:bodyPr/>
          <a:lstStyle/>
          <a:p>
            <a:r>
              <a:rPr lang="zh-CN" altLang="en-US" smtClean="0">
                <a:ea typeface="宋体" pitchFamily="2" charset="-122"/>
              </a:rPr>
              <a:t>提纲</a:t>
            </a:r>
          </a:p>
        </p:txBody>
      </p:sp>
      <p:sp>
        <p:nvSpPr>
          <p:cNvPr id="3" name="内容占位符 2"/>
          <p:cNvSpPr>
            <a:spLocks noGrp="1"/>
          </p:cNvSpPr>
          <p:nvPr>
            <p:ph idx="1"/>
          </p:nvPr>
        </p:nvSpPr>
        <p:spPr>
          <a:xfrm>
            <a:off x="381000" y="1525588"/>
            <a:ext cx="8382000" cy="4570412"/>
          </a:xfrm>
        </p:spPr>
        <p:txBody>
          <a:bodyPr/>
          <a:lstStyle/>
          <a:p>
            <a:pPr marL="228600" lvl="1" indent="-228600">
              <a:lnSpc>
                <a:spcPct val="150000"/>
              </a:lnSpc>
              <a:spcBef>
                <a:spcPct val="50000"/>
              </a:spcBef>
              <a:buFontTx/>
              <a:buChar char="•"/>
              <a:defRPr/>
            </a:pPr>
            <a:r>
              <a:rPr lang="zh-CN" altLang="en-US" sz="2400" b="1" dirty="0" smtClean="0">
                <a:ea typeface="黑体" pitchFamily="2" charset="-122"/>
              </a:rPr>
              <a:t>认识</a:t>
            </a:r>
            <a:r>
              <a:rPr lang="en-US" altLang="zh-CN" sz="2400" b="1" dirty="0" smtClean="0">
                <a:ea typeface="黑体" pitchFamily="2" charset="-122"/>
              </a:rPr>
              <a:t>Web of Knowledge</a:t>
            </a:r>
            <a:r>
              <a:rPr lang="zh-CN" altLang="en-US" sz="2400" b="1" dirty="0" smtClean="0">
                <a:ea typeface="黑体" pitchFamily="2" charset="-122"/>
              </a:rPr>
              <a:t>平台及</a:t>
            </a:r>
            <a:r>
              <a:rPr lang="en-US" altLang="zh-CN" sz="2400" b="1" dirty="0" smtClean="0">
                <a:ea typeface="黑体" pitchFamily="2" charset="-122"/>
              </a:rPr>
              <a:t>Web of Science</a:t>
            </a:r>
            <a:endParaRPr lang="en-US" altLang="zh-CN" sz="2400" b="1" dirty="0" smtClean="0">
              <a:latin typeface="+mj-lt"/>
              <a:ea typeface="Arial Unicode MS" pitchFamily="34" charset="-122"/>
              <a:cs typeface="Arial Unicode MS" pitchFamily="34"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Web of Science</a:t>
            </a:r>
            <a:r>
              <a:rPr lang="zh-CN" altLang="en-US" sz="2400" b="1" dirty="0" smtClean="0">
                <a:ea typeface="黑体" pitchFamily="2" charset="-122"/>
              </a:rPr>
              <a:t>突破研究现况并进行课题创新</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利用管理功能，跟踪课题的最新进展</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利用数据库选择投稿期刊，更快更好地发表</a:t>
            </a:r>
            <a:r>
              <a:rPr lang="en-US" altLang="zh-CN" sz="2400" b="1" dirty="0" smtClean="0">
                <a:ea typeface="黑体" pitchFamily="2" charset="-122"/>
              </a:rPr>
              <a:t>SCI/S</a:t>
            </a:r>
            <a:r>
              <a:rPr lang="en-US" altLang="en-US" sz="2400" b="1" dirty="0" smtClean="0">
                <a:ea typeface="黑体" pitchFamily="2" charset="-122"/>
              </a:rPr>
              <a:t>SCI</a:t>
            </a:r>
            <a:r>
              <a:rPr lang="zh-CN" altLang="en-US" sz="2400" b="1" dirty="0" smtClean="0">
                <a:ea typeface="黑体" pitchFamily="2" charset="-122"/>
              </a:rPr>
              <a:t>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smtClean="0">
                <a:ea typeface="黑体" pitchFamily="2" charset="-122"/>
              </a:rPr>
              <a:t>Endnote</a:t>
            </a:r>
            <a:r>
              <a:rPr lang="zh-CN" altLang="en-US" sz="2400" b="1" dirty="0" smtClean="0">
                <a:ea typeface="黑体" pitchFamily="2" charset="-122"/>
              </a:rPr>
              <a:t> </a:t>
            </a:r>
            <a:r>
              <a:rPr lang="en-US" altLang="zh-CN" sz="2400" b="1" dirty="0" smtClean="0">
                <a:ea typeface="黑体" pitchFamily="2" charset="-122"/>
              </a:rPr>
              <a:t>Web</a:t>
            </a:r>
            <a:r>
              <a:rPr lang="zh-CN" altLang="en-US" sz="2400" b="1" dirty="0" smtClean="0">
                <a:ea typeface="黑体" pitchFamily="2" charset="-122"/>
              </a:rPr>
              <a:t>高效率写作研究论文</a:t>
            </a:r>
            <a:endParaRPr lang="en-US" altLang="zh-CN" sz="2400" b="1" dirty="0" smtClean="0">
              <a:ea typeface="黑体" pitchFamily="2" charset="-122"/>
            </a:endParaRPr>
          </a:p>
          <a:p>
            <a:pPr marL="228600" lvl="1" indent="-228600">
              <a:lnSpc>
                <a:spcPct val="150000"/>
              </a:lnSpc>
              <a:spcBef>
                <a:spcPct val="50000"/>
              </a:spcBef>
              <a:buFontTx/>
              <a:buChar char="•"/>
              <a:defRPr/>
            </a:pPr>
            <a:r>
              <a:rPr lang="zh-CN" altLang="en-US" sz="2400" b="1" dirty="0" smtClean="0">
                <a:ea typeface="黑体" pitchFamily="2" charset="-122"/>
              </a:rPr>
              <a:t>利用</a:t>
            </a:r>
            <a:r>
              <a:rPr lang="en-US" altLang="zh-CN" sz="2400" b="1" dirty="0" err="1" smtClean="0">
                <a:ea typeface="黑体" pitchFamily="2" charset="-122"/>
              </a:rPr>
              <a:t>ResearcherID</a:t>
            </a:r>
            <a:r>
              <a:rPr lang="zh-CN" altLang="zh-CN" sz="2400" b="1" dirty="0" smtClean="0">
                <a:ea typeface="黑体" pitchFamily="2" charset="-122"/>
              </a:rPr>
              <a:t>促进学术交流 </a:t>
            </a:r>
          </a:p>
          <a:p>
            <a:pPr marL="228600" lvl="1" indent="-228600">
              <a:lnSpc>
                <a:spcPct val="150000"/>
              </a:lnSpc>
              <a:spcBef>
                <a:spcPct val="50000"/>
              </a:spcBef>
              <a:buFontTx/>
              <a:buChar char="•"/>
              <a:defRPr/>
            </a:pPr>
            <a:endParaRPr lang="zh-CN" altLang="en-US" sz="2400" b="1" dirty="0" smtClean="0">
              <a:ea typeface="黑体" pitchFamily="2" charset="-122"/>
            </a:endParaRPr>
          </a:p>
          <a:p>
            <a:pPr marL="228600" lvl="1" indent="-228600">
              <a:lnSpc>
                <a:spcPct val="150000"/>
              </a:lnSpc>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marL="228600" lvl="1" indent="-228600">
              <a:spcBef>
                <a:spcPct val="50000"/>
              </a:spcBef>
              <a:buFontTx/>
              <a:buChar char="•"/>
              <a:defRPr/>
            </a:pPr>
            <a:endParaRPr lang="en-US" altLang="zh-CN" sz="2400" b="1" dirty="0" smtClean="0">
              <a:ea typeface="黑体" pitchFamily="2" charset="-122"/>
            </a:endParaRPr>
          </a:p>
          <a:p>
            <a:pPr marL="228600" lvl="1" indent="-228600">
              <a:spcBef>
                <a:spcPct val="50000"/>
              </a:spcBef>
              <a:buFontTx/>
              <a:buChar char="•"/>
              <a:defRPr/>
            </a:pPr>
            <a:endParaRPr lang="zh-CN" altLang="en-US" sz="2400" b="1" dirty="0" smtClean="0">
              <a:ea typeface="黑体" pitchFamily="2" charset="-122"/>
            </a:endParaRPr>
          </a:p>
          <a:p>
            <a:pPr>
              <a:defRPr/>
            </a:pPr>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fld id="{29F8D5F3-2C9D-47CE-8A30-2D18BE1CE689}" type="slidenum">
              <a:rPr lang="en-US" altLang="zh-CN" smtClean="0"/>
              <a:pPr>
                <a:defRPr/>
              </a:pPr>
              <a:t>8</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endParaRPr lang="zh-CN" altLang="en-US" smtClean="0">
              <a:ea typeface="宋体" pitchFamily="2" charset="-122"/>
            </a:endParaRPr>
          </a:p>
        </p:txBody>
      </p:sp>
      <p:sp>
        <p:nvSpPr>
          <p:cNvPr id="99331" name="Rectangle 3"/>
          <p:cNvSpPr>
            <a:spLocks noGrp="1" noChangeArrowheads="1"/>
          </p:cNvSpPr>
          <p:nvPr>
            <p:ph type="body" idx="1"/>
          </p:nvPr>
        </p:nvSpPr>
        <p:spPr/>
        <p:txBody>
          <a:bodyPr/>
          <a:lstStyle/>
          <a:p>
            <a:endParaRPr lang="zh-CN" altLang="en-US" smtClean="0">
              <a:ea typeface="宋体" pitchFamily="2" charset="-122"/>
            </a:endParaRPr>
          </a:p>
        </p:txBody>
      </p:sp>
      <p:pic>
        <p:nvPicPr>
          <p:cNvPr id="249863" name="Picture 7"/>
          <p:cNvPicPr>
            <a:picLocks noChangeAspect="1" noChangeArrowheads="1"/>
          </p:cNvPicPr>
          <p:nvPr/>
        </p:nvPicPr>
        <p:blipFill>
          <a:blip r:embed="rId2"/>
          <a:srcRect/>
          <a:stretch>
            <a:fillRect/>
          </a:stretch>
        </p:blipFill>
        <p:spPr bwMode="auto">
          <a:xfrm>
            <a:off x="3886200" y="533400"/>
            <a:ext cx="2743200" cy="630238"/>
          </a:xfrm>
          <a:prstGeom prst="rect">
            <a:avLst/>
          </a:prstGeom>
          <a:noFill/>
          <a:ln w="9525" algn="ctr">
            <a:noFill/>
            <a:miter lim="800000"/>
            <a:headEnd/>
            <a:tailEnd/>
          </a:ln>
        </p:spPr>
      </p:pic>
      <p:sp>
        <p:nvSpPr>
          <p:cNvPr id="242701" name="Oval 13"/>
          <p:cNvSpPr>
            <a:spLocks noChangeArrowheads="1"/>
          </p:cNvSpPr>
          <p:nvPr/>
        </p:nvSpPr>
        <p:spPr bwMode="auto">
          <a:xfrm>
            <a:off x="3886200" y="533400"/>
            <a:ext cx="2895600" cy="673100"/>
          </a:xfrm>
          <a:prstGeom prst="ellipse">
            <a:avLst/>
          </a:prstGeom>
          <a:noFill/>
          <a:ln w="38100" algn="ctr">
            <a:solidFill>
              <a:srgbClr val="FF6600"/>
            </a:solidFill>
            <a:round/>
            <a:headEnd/>
            <a:tailEnd/>
          </a:ln>
        </p:spPr>
        <p:txBody>
          <a:bodyPr lIns="90000" tIns="46800" rIns="90000" bIns="46800" anchor="ctr">
            <a:spAutoFit/>
          </a:bodyPr>
          <a:lstStyle/>
          <a:p>
            <a:pPr algn="l"/>
            <a:endParaRPr lang="zh-CN" altLang="en-US"/>
          </a:p>
        </p:txBody>
      </p:sp>
      <p:sp>
        <p:nvSpPr>
          <p:cNvPr id="249864" name="Rectangle 3"/>
          <p:cNvSpPr>
            <a:spLocks noChangeArrowheads="1"/>
          </p:cNvSpPr>
          <p:nvPr/>
        </p:nvSpPr>
        <p:spPr bwMode="gray">
          <a:xfrm>
            <a:off x="228600" y="0"/>
            <a:ext cx="6705600" cy="533400"/>
          </a:xfrm>
          <a:prstGeom prst="rect">
            <a:avLst/>
          </a:prstGeom>
          <a:noFill/>
          <a:ln w="9525">
            <a:noFill/>
            <a:miter lim="800000"/>
            <a:headEnd/>
            <a:tailEnd/>
          </a:ln>
        </p:spPr>
        <p:txBody>
          <a:bodyPr lIns="0" tIns="0" rIns="0" bIns="0" anchor="b"/>
          <a:lstStyle/>
          <a:p>
            <a:pPr>
              <a:lnSpc>
                <a:spcPts val="3200"/>
              </a:lnSpc>
              <a:defRPr/>
            </a:pPr>
            <a:r>
              <a:rPr lang="zh-CN" altLang="en-US" b="1">
                <a:effectLst>
                  <a:outerShdw blurRad="38100" dist="38100" dir="2700000" algn="tl">
                    <a:srgbClr val="C0C0C0"/>
                  </a:outerShdw>
                </a:effectLst>
                <a:latin typeface="微软雅黑" pitchFamily="34" charset="-122"/>
                <a:ea typeface="微软雅黑" pitchFamily="34" charset="-122"/>
              </a:rPr>
              <a:t>注册并登录我的</a:t>
            </a:r>
            <a:r>
              <a:rPr lang="en-US" altLang="zh-CN" b="1">
                <a:effectLst>
                  <a:outerShdw blurRad="38100" dist="38100" dir="2700000" algn="tl">
                    <a:srgbClr val="C0C0C0"/>
                  </a:outerShdw>
                </a:effectLst>
                <a:ea typeface="微软雅黑" pitchFamily="34" charset="-122"/>
              </a:rPr>
              <a:t>EndNote Web</a:t>
            </a:r>
            <a:endParaRPr lang="zh-CN" altLang="en-US" b="1">
              <a:effectLst>
                <a:outerShdw blurRad="38100" dist="38100" dir="2700000" algn="tl">
                  <a:srgbClr val="C0C0C0"/>
                </a:outerShdw>
              </a:effectLst>
              <a:latin typeface="微软雅黑" pitchFamily="34" charset="-122"/>
              <a:ea typeface="微软雅黑" pitchFamily="34" charset="-122"/>
            </a:endParaRPr>
          </a:p>
        </p:txBody>
      </p:sp>
      <p:pic>
        <p:nvPicPr>
          <p:cNvPr id="141314" name="Picture 2"/>
          <p:cNvPicPr>
            <a:picLocks noChangeAspect="1" noChangeArrowheads="1"/>
          </p:cNvPicPr>
          <p:nvPr/>
        </p:nvPicPr>
        <p:blipFill>
          <a:blip r:embed="rId3"/>
          <a:srcRect/>
          <a:stretch>
            <a:fillRect/>
          </a:stretch>
        </p:blipFill>
        <p:spPr bwMode="auto">
          <a:xfrm>
            <a:off x="228600" y="1371600"/>
            <a:ext cx="8648700" cy="4959350"/>
          </a:xfrm>
          <a:prstGeom prst="rect">
            <a:avLst/>
          </a:prstGeom>
          <a:noFill/>
          <a:ln w="9525">
            <a:noFill/>
            <a:miter lim="800000"/>
            <a:headEnd/>
            <a:tailEnd/>
          </a:ln>
          <a:effectLst/>
        </p:spPr>
      </p:pic>
      <p:cxnSp>
        <p:nvCxnSpPr>
          <p:cNvPr id="10" name="直接箭头连接符 9"/>
          <p:cNvCxnSpPr/>
          <p:nvPr/>
        </p:nvCxnSpPr>
        <p:spPr bwMode="auto">
          <a:xfrm rot="5400000" flipH="1" flipV="1">
            <a:off x="3771900" y="1257300"/>
            <a:ext cx="685800" cy="609600"/>
          </a:xfrm>
          <a:prstGeom prst="straightConnector1">
            <a:avLst/>
          </a:prstGeom>
          <a:gradFill rotWithShape="1">
            <a:gsLst>
              <a:gs pos="0">
                <a:srgbClr val="FF6600"/>
              </a:gs>
              <a:gs pos="50000">
                <a:schemeClr val="bg1"/>
              </a:gs>
              <a:gs pos="100000">
                <a:srgbClr val="FF6600"/>
              </a:gs>
            </a:gsLst>
            <a:lin ang="5400000" scaled="1"/>
          </a:grad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98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2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srcRect/>
          <a:stretch>
            <a:fillRect/>
          </a:stretch>
        </p:blipFill>
        <p:spPr bwMode="auto">
          <a:xfrm>
            <a:off x="314325" y="1066800"/>
            <a:ext cx="8143875" cy="5381624"/>
          </a:xfrm>
          <a:prstGeom prst="rect">
            <a:avLst/>
          </a:prstGeom>
          <a:noFill/>
          <a:ln w="9525">
            <a:noFill/>
            <a:miter lim="800000"/>
            <a:headEnd/>
            <a:tailEnd/>
          </a:ln>
          <a:effectLst/>
        </p:spPr>
      </p:pic>
      <p:sp>
        <p:nvSpPr>
          <p:cNvPr id="87042"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7043" name="灯片编号占位符 4"/>
          <p:cNvSpPr>
            <a:spLocks noGrp="1"/>
          </p:cNvSpPr>
          <p:nvPr>
            <p:ph type="sldNum" sz="quarter" idx="11"/>
          </p:nvPr>
        </p:nvSpPr>
        <p:spPr/>
        <p:txBody>
          <a:bodyPr/>
          <a:lstStyle/>
          <a:p>
            <a:pPr>
              <a:defRPr/>
            </a:pPr>
            <a:fld id="{2F2B1268-61B7-4D82-B237-261A3A0DAB66}" type="slidenum">
              <a:rPr lang="zh-CN" altLang="en-US" smtClean="0"/>
              <a:pPr>
                <a:defRPr/>
              </a:pPr>
              <a:t>81</a:t>
            </a:fld>
            <a:endParaRPr lang="en-US" altLang="zh-CN" smtClean="0"/>
          </a:p>
        </p:txBody>
      </p:sp>
      <p:sp>
        <p:nvSpPr>
          <p:cNvPr id="100357" name="Rectangle 2"/>
          <p:cNvSpPr>
            <a:spLocks noGrp="1" noChangeArrowheads="1"/>
          </p:cNvSpPr>
          <p:nvPr>
            <p:ph type="title"/>
          </p:nvPr>
        </p:nvSpPr>
        <p:spPr>
          <a:xfrm>
            <a:off x="323850" y="260350"/>
            <a:ext cx="7369175" cy="546100"/>
          </a:xfrm>
        </p:spPr>
        <p:txBody>
          <a:bodyPr/>
          <a:lstStyle/>
          <a:p>
            <a:r>
              <a:rPr lang="zh-CN" altLang="en-US" smtClean="0">
                <a:ea typeface="宋体" pitchFamily="2" charset="-122"/>
              </a:rPr>
              <a:t>注册</a:t>
            </a:r>
          </a:p>
        </p:txBody>
      </p:sp>
      <p:sp>
        <p:nvSpPr>
          <p:cNvPr id="100358" name="Oval 4"/>
          <p:cNvSpPr>
            <a:spLocks noChangeArrowheads="1"/>
          </p:cNvSpPr>
          <p:nvPr/>
        </p:nvSpPr>
        <p:spPr bwMode="auto">
          <a:xfrm>
            <a:off x="6553200" y="5334000"/>
            <a:ext cx="579438" cy="431800"/>
          </a:xfrm>
          <a:prstGeom prst="ellipse">
            <a:avLst/>
          </a:prstGeom>
          <a:noFill/>
          <a:ln w="28575" algn="ctr">
            <a:solidFill>
              <a:srgbClr val="FF0000"/>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a:stretch>
            <a:fillRect/>
          </a:stretch>
        </p:blipFill>
        <p:spPr bwMode="auto">
          <a:xfrm>
            <a:off x="1" y="381000"/>
            <a:ext cx="8915400" cy="6067424"/>
          </a:xfrm>
          <a:prstGeom prst="rect">
            <a:avLst/>
          </a:prstGeom>
          <a:noFill/>
          <a:ln w="9525">
            <a:noFill/>
            <a:miter lim="800000"/>
            <a:headEnd/>
            <a:tailEnd/>
          </a:ln>
          <a:effectLst/>
        </p:spPr>
      </p:pic>
      <p:sp>
        <p:nvSpPr>
          <p:cNvPr id="89090" name="页脚占位符 1"/>
          <p:cNvSpPr>
            <a:spLocks noGrp="1"/>
          </p:cNvSpPr>
          <p:nvPr>
            <p:ph type="ftr" sz="quarter" idx="10"/>
          </p:nvPr>
        </p:nvSpPr>
        <p:spPr/>
        <p:txBody>
          <a:bodyPr/>
          <a:lstStyle/>
          <a:p>
            <a:pPr>
              <a:defRPr/>
            </a:pPr>
            <a:r>
              <a:rPr lang="en-US" altLang="zh-CN" smtClean="0"/>
              <a:t>COMPANY CONFIDENTIAL – Internal use only</a:t>
            </a:r>
          </a:p>
        </p:txBody>
      </p:sp>
      <p:sp>
        <p:nvSpPr>
          <p:cNvPr id="89091" name="灯片编号占位符 2"/>
          <p:cNvSpPr>
            <a:spLocks noGrp="1"/>
          </p:cNvSpPr>
          <p:nvPr>
            <p:ph type="sldNum" sz="quarter" idx="11"/>
          </p:nvPr>
        </p:nvSpPr>
        <p:spPr/>
        <p:txBody>
          <a:bodyPr/>
          <a:lstStyle/>
          <a:p>
            <a:pPr>
              <a:defRPr/>
            </a:pPr>
            <a:fld id="{008057E1-A6BE-443F-B80F-60790530C79B}" type="slidenum">
              <a:rPr lang="zh-CN" altLang="en-US" smtClean="0"/>
              <a:pPr>
                <a:defRPr/>
              </a:pPr>
              <a:t>82</a:t>
            </a:fld>
            <a:endParaRPr lang="en-US" altLang="zh-CN" smtClean="0"/>
          </a:p>
        </p:txBody>
      </p:sp>
      <p:sp>
        <p:nvSpPr>
          <p:cNvPr id="33796" name="AutoShape 4"/>
          <p:cNvSpPr>
            <a:spLocks noChangeArrowheads="1"/>
          </p:cNvSpPr>
          <p:nvPr/>
        </p:nvSpPr>
        <p:spPr bwMode="auto">
          <a:xfrm>
            <a:off x="4267200" y="609600"/>
            <a:ext cx="762000" cy="457200"/>
          </a:xfrm>
          <a:prstGeom prst="leftArrow">
            <a:avLst>
              <a:gd name="adj1" fmla="val 50000"/>
              <a:gd name="adj2" fmla="val 31250"/>
            </a:avLst>
          </a:prstGeom>
          <a:solidFill>
            <a:srgbClr val="FF0000"/>
          </a:solidFill>
          <a:ln w="9525">
            <a:solidFill>
              <a:schemeClr val="tx1"/>
            </a:solidFill>
            <a:miter lim="800000"/>
            <a:headEnd/>
            <a:tailEnd/>
          </a:ln>
        </p:spPr>
        <p:txBody>
          <a:bodyPr wrap="none" anchor="ctr"/>
          <a:lstStyle/>
          <a:p>
            <a:pPr algn="l"/>
            <a:endParaRPr lang="zh-CN" altLang="en-US" sz="2400"/>
          </a:p>
        </p:txBody>
      </p:sp>
      <p:sp>
        <p:nvSpPr>
          <p:cNvPr id="33797" name="Oval 5"/>
          <p:cNvSpPr>
            <a:spLocks noChangeArrowheads="1"/>
          </p:cNvSpPr>
          <p:nvPr/>
        </p:nvSpPr>
        <p:spPr bwMode="auto">
          <a:xfrm>
            <a:off x="2895600" y="762000"/>
            <a:ext cx="1223963" cy="457200"/>
          </a:xfrm>
          <a:prstGeom prst="ellipse">
            <a:avLst/>
          </a:prstGeom>
          <a:noFill/>
          <a:ln w="28575">
            <a:solidFill>
              <a:srgbClr val="FF0000"/>
            </a:solidFill>
            <a:round/>
            <a:headEnd/>
            <a:tailEnd/>
          </a:ln>
        </p:spPr>
        <p:txBody>
          <a:bodyPr wrap="none" anchor="ctr"/>
          <a:lstStyle/>
          <a:p>
            <a:pPr algn="l"/>
            <a:endParaRPr lang="zh-CN" altLang="en-US" sz="2400"/>
          </a:p>
        </p:txBody>
      </p:sp>
      <p:sp>
        <p:nvSpPr>
          <p:cNvPr id="33802" name="Text Box 10"/>
          <p:cNvSpPr txBox="1">
            <a:spLocks noChangeArrowheads="1"/>
          </p:cNvSpPr>
          <p:nvPr/>
        </p:nvSpPr>
        <p:spPr bwMode="auto">
          <a:xfrm>
            <a:off x="827088" y="4508500"/>
            <a:ext cx="5257800" cy="1612900"/>
          </a:xfrm>
          <a:prstGeom prst="rect">
            <a:avLst/>
          </a:prstGeom>
          <a:solidFill>
            <a:schemeClr val="bg1"/>
          </a:solidFill>
          <a:ln w="9525">
            <a:solidFill>
              <a:schemeClr val="tx1"/>
            </a:solidFill>
            <a:miter lim="800000"/>
            <a:headEnd/>
            <a:tailEnd/>
          </a:ln>
        </p:spPr>
        <p:txBody>
          <a:bodyPr>
            <a:spAutoFit/>
          </a:bodyPr>
          <a:lstStyle/>
          <a:p>
            <a:pPr algn="l">
              <a:spcBef>
                <a:spcPct val="50000"/>
              </a:spcBef>
            </a:pPr>
            <a:r>
              <a:rPr lang="zh-CN" altLang="en-US" dirty="0"/>
              <a:t>任何时候，当您在</a:t>
            </a:r>
            <a:r>
              <a:rPr lang="en-US" altLang="zh-CN" dirty="0"/>
              <a:t>Web of Knowledge</a:t>
            </a:r>
            <a:r>
              <a:rPr lang="zh-CN" altLang="en-US" dirty="0"/>
              <a:t>登录后，您就可以访问您的</a:t>
            </a:r>
            <a:r>
              <a:rPr lang="en-US" altLang="zh-CN" dirty="0" err="1"/>
              <a:t>EndNote</a:t>
            </a:r>
            <a:r>
              <a:rPr lang="en-US" altLang="zh-CN" dirty="0"/>
              <a:t> web</a:t>
            </a:r>
            <a:r>
              <a:rPr lang="zh-CN" altLang="en-US" dirty="0"/>
              <a:t>图书馆</a:t>
            </a:r>
            <a:endParaRPr lang="en-US" altLang="zh-CN" dirty="0"/>
          </a:p>
          <a:p>
            <a:pPr algn="l">
              <a:spcBef>
                <a:spcPct val="50000"/>
              </a:spcBef>
            </a:pPr>
            <a:r>
              <a:rPr lang="zh-CN" altLang="en-US" dirty="0"/>
              <a:t>您也可以在使用</a:t>
            </a:r>
            <a:r>
              <a:rPr lang="en-US" altLang="zh-CN" dirty="0"/>
              <a:t>Web of Knowledge</a:t>
            </a:r>
            <a:r>
              <a:rPr lang="zh-CN" altLang="en-US" dirty="0"/>
              <a:t>配置文件登陆后通过漫游方式访问您的</a:t>
            </a:r>
            <a:r>
              <a:rPr lang="en-US" altLang="zh-CN" dirty="0" err="1"/>
              <a:t>EndNote</a:t>
            </a:r>
            <a:r>
              <a:rPr lang="en-US" altLang="zh-CN" dirty="0"/>
              <a:t> web</a:t>
            </a:r>
            <a:r>
              <a:rPr lang="zh-CN" altLang="en-US" dirty="0"/>
              <a:t>图书馆</a:t>
            </a:r>
            <a:r>
              <a:rPr lang="en-US" altLang="zh-CN" dirty="0"/>
              <a:t> </a:t>
            </a:r>
            <a:r>
              <a:rPr lang="zh-CN" altLang="en-US" dirty="0"/>
              <a:t>，通过</a:t>
            </a:r>
            <a:r>
              <a:rPr lang="en-US" altLang="zh-CN" dirty="0"/>
              <a:t> </a:t>
            </a:r>
            <a:r>
              <a:rPr lang="en-US" altLang="zh-CN" u="sng" dirty="0">
                <a:solidFill>
                  <a:srgbClr val="0000FF"/>
                </a:solidFill>
              </a:rPr>
              <a:t>http://www.myendnoteweb.com</a:t>
            </a:r>
          </a:p>
        </p:txBody>
      </p:sp>
      <p:sp>
        <p:nvSpPr>
          <p:cNvPr id="33805" name="Rectangle 13"/>
          <p:cNvSpPr>
            <a:spLocks noChangeArrowheads="1"/>
          </p:cNvSpPr>
          <p:nvPr/>
        </p:nvSpPr>
        <p:spPr bwMode="auto">
          <a:xfrm>
            <a:off x="6324600" y="5257800"/>
            <a:ext cx="1295400" cy="433388"/>
          </a:xfrm>
          <a:prstGeom prst="rect">
            <a:avLst/>
          </a:prstGeom>
          <a:noFill/>
          <a:ln w="28575">
            <a:solidFill>
              <a:srgbClr val="FF0000"/>
            </a:solidFill>
            <a:miter lim="800000"/>
            <a:headEnd/>
            <a:tailEnd/>
          </a:ln>
        </p:spPr>
        <p:txBody>
          <a:bodyPr wrap="none" anchor="ctr"/>
          <a:lstStyle/>
          <a:p>
            <a:pPr algn="l"/>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8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802" grpId="0" animBg="1" autoUpdateAnimBg="0"/>
      <p:bldP spid="3380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页脚占位符 1"/>
          <p:cNvSpPr>
            <a:spLocks noGrp="1"/>
          </p:cNvSpPr>
          <p:nvPr>
            <p:ph type="ftr" sz="quarter" idx="10"/>
          </p:nvPr>
        </p:nvSpPr>
        <p:spPr/>
        <p:txBody>
          <a:bodyPr/>
          <a:lstStyle/>
          <a:p>
            <a:pPr>
              <a:defRPr/>
            </a:pPr>
            <a:r>
              <a:rPr lang="en-US" altLang="zh-CN" smtClean="0"/>
              <a:t>COMPANY CONFIDENTIAL – Internal use only</a:t>
            </a:r>
          </a:p>
        </p:txBody>
      </p:sp>
      <p:sp>
        <p:nvSpPr>
          <p:cNvPr id="90115" name="灯片编号占位符 2"/>
          <p:cNvSpPr>
            <a:spLocks noGrp="1"/>
          </p:cNvSpPr>
          <p:nvPr>
            <p:ph type="sldNum" sz="quarter" idx="11"/>
          </p:nvPr>
        </p:nvSpPr>
        <p:spPr/>
        <p:txBody>
          <a:bodyPr/>
          <a:lstStyle/>
          <a:p>
            <a:pPr>
              <a:defRPr/>
            </a:pPr>
            <a:fld id="{83F9DE6B-C1F9-495A-9AC5-98AE5DDFC048}" type="slidenum">
              <a:rPr lang="zh-CN" altLang="en-US" smtClean="0"/>
              <a:pPr>
                <a:defRPr/>
              </a:pPr>
              <a:t>83</a:t>
            </a:fld>
            <a:endParaRPr lang="en-US" altLang="zh-CN" smtClean="0"/>
          </a:p>
        </p:txBody>
      </p:sp>
      <p:pic>
        <p:nvPicPr>
          <p:cNvPr id="103428" name="Picture 6"/>
          <p:cNvPicPr>
            <a:picLocks noChangeAspect="1" noChangeArrowheads="1"/>
          </p:cNvPicPr>
          <p:nvPr/>
        </p:nvPicPr>
        <p:blipFill>
          <a:blip r:embed="rId3"/>
          <a:srcRect/>
          <a:stretch>
            <a:fillRect/>
          </a:stretch>
        </p:blipFill>
        <p:spPr bwMode="auto">
          <a:xfrm>
            <a:off x="0" y="1125538"/>
            <a:ext cx="9572625" cy="6877050"/>
          </a:xfrm>
          <a:prstGeom prst="rect">
            <a:avLst/>
          </a:prstGeom>
          <a:noFill/>
          <a:ln w="9525" algn="ctr">
            <a:noFill/>
            <a:miter lim="800000"/>
            <a:headEnd/>
            <a:tailEnd/>
          </a:ln>
        </p:spPr>
      </p:pic>
      <p:sp>
        <p:nvSpPr>
          <p:cNvPr id="103429" name="Rectangle 2"/>
          <p:cNvSpPr>
            <a:spLocks noGrp="1" noChangeArrowheads="1"/>
          </p:cNvSpPr>
          <p:nvPr>
            <p:ph type="title" idx="4294967295"/>
          </p:nvPr>
        </p:nvSpPr>
        <p:spPr>
          <a:xfrm>
            <a:off x="917575" y="506413"/>
            <a:ext cx="7369175" cy="474662"/>
          </a:xfrm>
        </p:spPr>
        <p:txBody>
          <a:bodyPr/>
          <a:lstStyle/>
          <a:p>
            <a:r>
              <a:rPr lang="zh-CN" altLang="en-US" smtClean="0">
                <a:ea typeface="宋体" pitchFamily="2" charset="-122"/>
              </a:rPr>
              <a:t>访问您的</a:t>
            </a:r>
            <a:r>
              <a:rPr lang="en-US" altLang="zh-CN" smtClean="0">
                <a:ea typeface="宋体" pitchFamily="2" charset="-122"/>
              </a:rPr>
              <a:t>EndNote web</a:t>
            </a:r>
            <a:r>
              <a:rPr lang="zh-CN" altLang="en-US" smtClean="0">
                <a:ea typeface="宋体" pitchFamily="2" charset="-122"/>
              </a:rPr>
              <a:t>图书馆</a:t>
            </a:r>
            <a:endParaRPr lang="en-US" altLang="zh-CN" smtClean="0">
              <a:ea typeface="宋体" pitchFamily="2" charset="-122"/>
            </a:endParaRPr>
          </a:p>
        </p:txBody>
      </p:sp>
      <p:sp>
        <p:nvSpPr>
          <p:cNvPr id="95239" name="Rectangle 7"/>
          <p:cNvSpPr>
            <a:spLocks noChangeArrowheads="1"/>
          </p:cNvSpPr>
          <p:nvPr/>
        </p:nvSpPr>
        <p:spPr bwMode="auto">
          <a:xfrm>
            <a:off x="0" y="1844675"/>
            <a:ext cx="7885113" cy="457200"/>
          </a:xfrm>
          <a:prstGeom prst="rect">
            <a:avLst/>
          </a:prstGeom>
          <a:noFill/>
          <a:ln w="28575">
            <a:solidFill>
              <a:srgbClr val="FF0000"/>
            </a:solidFill>
            <a:miter lim="800000"/>
            <a:headEnd/>
            <a:tailEnd/>
          </a:ln>
        </p:spPr>
        <p:txBody>
          <a:bodyPr wrap="none" anchor="ctr"/>
          <a:lstStyle/>
          <a:p>
            <a:pPr algn="l"/>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91139" name="灯片编号占位符 4"/>
          <p:cNvSpPr>
            <a:spLocks noGrp="1"/>
          </p:cNvSpPr>
          <p:nvPr>
            <p:ph type="sldNum" sz="quarter" idx="11"/>
          </p:nvPr>
        </p:nvSpPr>
        <p:spPr/>
        <p:txBody>
          <a:bodyPr/>
          <a:lstStyle/>
          <a:p>
            <a:pPr>
              <a:defRPr/>
            </a:pPr>
            <a:fld id="{B4B5B6C3-CF9F-4AFD-BF6F-2D134B7F9179}" type="slidenum">
              <a:rPr lang="zh-CN" altLang="en-US" smtClean="0"/>
              <a:pPr>
                <a:defRPr/>
              </a:pPr>
              <a:t>84</a:t>
            </a:fld>
            <a:endParaRPr lang="en-US" altLang="zh-CN" smtClean="0"/>
          </a:p>
        </p:txBody>
      </p:sp>
      <p:sp>
        <p:nvSpPr>
          <p:cNvPr id="104452" name="Rectangle 2"/>
          <p:cNvSpPr>
            <a:spLocks noGrp="1" noChangeArrowheads="1"/>
          </p:cNvSpPr>
          <p:nvPr>
            <p:ph type="title"/>
          </p:nvPr>
        </p:nvSpPr>
        <p:spPr/>
        <p:txBody>
          <a:bodyPr/>
          <a:lstStyle/>
          <a:p>
            <a:r>
              <a:rPr lang="zh-CN" altLang="en-US" smtClean="0">
                <a:ea typeface="宋体" pitchFamily="2" charset="-122"/>
              </a:rPr>
              <a:t>提纲</a:t>
            </a:r>
          </a:p>
        </p:txBody>
      </p:sp>
      <p:sp>
        <p:nvSpPr>
          <p:cNvPr id="104453" name="Rectangle 3"/>
          <p:cNvSpPr>
            <a:spLocks noGrp="1" noChangeArrowheads="1"/>
          </p:cNvSpPr>
          <p:nvPr>
            <p:ph type="body" idx="1"/>
          </p:nvPr>
        </p:nvSpPr>
        <p:spPr>
          <a:xfrm>
            <a:off x="457200" y="1370013"/>
            <a:ext cx="8229600" cy="5227637"/>
          </a:xfrm>
        </p:spPr>
        <p:txBody>
          <a:bodyPr/>
          <a:lstStyle/>
          <a:p>
            <a:r>
              <a:rPr lang="en-US" altLang="zh-CN" smtClean="0">
                <a:ea typeface="宋体" pitchFamily="2" charset="-122"/>
              </a:rPr>
              <a:t>EndNote Web </a:t>
            </a:r>
            <a:r>
              <a:rPr lang="zh-CN" altLang="en-US" smtClean="0">
                <a:ea typeface="宋体" pitchFamily="2" charset="-122"/>
              </a:rPr>
              <a:t>简介</a:t>
            </a:r>
          </a:p>
          <a:p>
            <a:endParaRPr lang="zh-CN" altLang="en-US" smtClean="0">
              <a:ea typeface="宋体" pitchFamily="2" charset="-122"/>
            </a:endParaRPr>
          </a:p>
          <a:p>
            <a:r>
              <a:rPr lang="zh-CN" altLang="en-US" smtClean="0">
                <a:ea typeface="宋体" pitchFamily="2" charset="-122"/>
              </a:rPr>
              <a:t>注册及登录</a:t>
            </a:r>
          </a:p>
          <a:p>
            <a:endParaRPr lang="zh-CN" altLang="en-US" smtClean="0">
              <a:ea typeface="宋体" pitchFamily="2" charset="-122"/>
            </a:endParaRPr>
          </a:p>
          <a:p>
            <a:r>
              <a:rPr lang="zh-CN" altLang="en-US" smtClean="0">
                <a:solidFill>
                  <a:srgbClr val="FF0000"/>
                </a:solidFill>
                <a:ea typeface="宋体" pitchFamily="2" charset="-122"/>
              </a:rPr>
              <a:t>收集参考文献</a:t>
            </a:r>
          </a:p>
          <a:p>
            <a:endParaRPr lang="zh-CN" altLang="en-US" smtClean="0">
              <a:solidFill>
                <a:srgbClr val="FF0000"/>
              </a:solidFill>
              <a:ea typeface="宋体" pitchFamily="2" charset="-122"/>
            </a:endParaRPr>
          </a:p>
          <a:p>
            <a:r>
              <a:rPr lang="zh-CN" altLang="en-US" smtClean="0">
                <a:ea typeface="宋体" pitchFamily="2" charset="-122"/>
              </a:rPr>
              <a:t>参考文献的管理与共享</a:t>
            </a:r>
          </a:p>
          <a:p>
            <a:endParaRPr lang="zh-CN" altLang="en-US" smtClean="0">
              <a:ea typeface="宋体" pitchFamily="2" charset="-122"/>
            </a:endParaRPr>
          </a:p>
          <a:p>
            <a:r>
              <a:rPr lang="zh-CN" altLang="en-US" smtClean="0">
                <a:ea typeface="宋体" pitchFamily="2" charset="-122"/>
              </a:rPr>
              <a:t>参考文献的格式化</a:t>
            </a:r>
          </a:p>
          <a:p>
            <a:endParaRPr lang="zh-CN" altLang="en-US" smtClean="0">
              <a:ea typeface="宋体" pitchFamily="2" charset="-122"/>
            </a:endParaRPr>
          </a:p>
          <a:p>
            <a:r>
              <a:rPr lang="zh-CN" altLang="en-US" smtClean="0">
                <a:ea typeface="宋体" pitchFamily="2" charset="-122"/>
              </a:rPr>
              <a:t>边写作边引用</a:t>
            </a:r>
          </a:p>
        </p:txBody>
      </p:sp>
      <p:sp>
        <p:nvSpPr>
          <p:cNvPr id="104454" name="AutoShape 4"/>
          <p:cNvSpPr>
            <a:spLocks/>
          </p:cNvSpPr>
          <p:nvPr/>
        </p:nvSpPr>
        <p:spPr bwMode="auto">
          <a:xfrm>
            <a:off x="5724525" y="2492375"/>
            <a:ext cx="3419475" cy="4032250"/>
          </a:xfrm>
          <a:prstGeom prst="borderCallout2">
            <a:avLst>
              <a:gd name="adj1" fmla="val 2833"/>
              <a:gd name="adj2" fmla="val -2227"/>
              <a:gd name="adj3" fmla="val 2833"/>
              <a:gd name="adj4" fmla="val -51069"/>
              <a:gd name="adj5" fmla="val 17519"/>
              <a:gd name="adj6" fmla="val -101069"/>
            </a:avLst>
          </a:prstGeom>
          <a:solidFill>
            <a:srgbClr val="CCFFFF"/>
          </a:solidFill>
          <a:ln w="9525" algn="ctr">
            <a:solidFill>
              <a:schemeClr val="tx1"/>
            </a:solidFill>
            <a:miter lim="800000"/>
            <a:headEnd/>
            <a:tailEnd/>
          </a:ln>
        </p:spPr>
        <p:txBody>
          <a:bodyPr anchor="ctr"/>
          <a:lstStyle/>
          <a:p>
            <a:pPr algn="l"/>
            <a:r>
              <a:rPr lang="zh-CN" altLang="en-US" sz="2400">
                <a:solidFill>
                  <a:srgbClr val="FF0000"/>
                </a:solidFill>
              </a:rPr>
              <a:t>收集参考文献的方式</a:t>
            </a:r>
            <a:r>
              <a:rPr lang="en-US" altLang="zh-CN" sz="2400">
                <a:solidFill>
                  <a:srgbClr val="FF0000"/>
                </a:solidFill>
              </a:rPr>
              <a:t>:</a:t>
            </a:r>
          </a:p>
          <a:p>
            <a:pPr algn="l"/>
            <a:endParaRPr lang="en-US" altLang="zh-CN" sz="2400">
              <a:solidFill>
                <a:srgbClr val="FF0000"/>
              </a:solidFill>
            </a:endParaRPr>
          </a:p>
          <a:p>
            <a:pPr algn="l">
              <a:buFontTx/>
              <a:buChar char="•"/>
            </a:pPr>
            <a:r>
              <a:rPr lang="zh-CN" altLang="en-US">
                <a:solidFill>
                  <a:srgbClr val="FF0000"/>
                </a:solidFill>
              </a:rPr>
              <a:t>手工输入</a:t>
            </a:r>
          </a:p>
          <a:p>
            <a:pPr algn="l">
              <a:buFontTx/>
              <a:buChar char="•"/>
            </a:pPr>
            <a:endParaRPr lang="zh-CN" altLang="en-US">
              <a:solidFill>
                <a:srgbClr val="FF0000"/>
              </a:solidFill>
            </a:endParaRPr>
          </a:p>
          <a:p>
            <a:pPr algn="l">
              <a:buFontTx/>
              <a:buChar char="•"/>
            </a:pPr>
            <a:r>
              <a:rPr lang="zh-CN" altLang="en-US"/>
              <a:t>联机检索</a:t>
            </a:r>
          </a:p>
          <a:p>
            <a:pPr algn="l">
              <a:buFontTx/>
              <a:buChar char="•"/>
            </a:pPr>
            <a:endParaRPr lang="zh-CN" altLang="en-US"/>
          </a:p>
          <a:p>
            <a:pPr algn="l">
              <a:buFontTx/>
              <a:buChar char="•"/>
            </a:pPr>
            <a:r>
              <a:rPr lang="zh-CN" altLang="en-US"/>
              <a:t>从数据库直接导入</a:t>
            </a:r>
          </a:p>
          <a:p>
            <a:pPr algn="l">
              <a:buFontTx/>
              <a:buChar char="•"/>
            </a:pPr>
            <a:endParaRPr lang="zh-CN" altLang="en-US"/>
          </a:p>
          <a:p>
            <a:pPr algn="l">
              <a:buFontTx/>
              <a:buChar char="•"/>
            </a:pPr>
            <a:r>
              <a:rPr lang="zh-CN" altLang="en-US"/>
              <a:t>把</a:t>
            </a:r>
            <a:r>
              <a:rPr lang="en-US" altLang="zh-CN"/>
              <a:t>txt</a:t>
            </a:r>
            <a:r>
              <a:rPr lang="zh-CN" altLang="en-US"/>
              <a:t>格式的文献导入</a:t>
            </a:r>
          </a:p>
          <a:p>
            <a:pPr algn="l">
              <a:buFontTx/>
              <a:buChar char="•"/>
            </a:pPr>
            <a:endParaRPr lang="zh-CN" altLang="en-US">
              <a:solidFill>
                <a:srgbClr val="FF0000"/>
              </a:solidFill>
            </a:endParaRPr>
          </a:p>
          <a:p>
            <a:pPr algn="l">
              <a:buFontTx/>
              <a:buChar char="•"/>
            </a:pP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92163" name="灯片编号占位符 4"/>
          <p:cNvSpPr>
            <a:spLocks noGrp="1"/>
          </p:cNvSpPr>
          <p:nvPr>
            <p:ph type="sldNum" sz="quarter" idx="11"/>
          </p:nvPr>
        </p:nvSpPr>
        <p:spPr/>
        <p:txBody>
          <a:bodyPr/>
          <a:lstStyle/>
          <a:p>
            <a:pPr>
              <a:defRPr/>
            </a:pPr>
            <a:fld id="{F3114F09-C030-4195-9314-6B00ACF88530}" type="slidenum">
              <a:rPr lang="zh-CN" altLang="en-US" smtClean="0"/>
              <a:pPr>
                <a:defRPr/>
              </a:pPr>
              <a:t>85</a:t>
            </a:fld>
            <a:endParaRPr lang="en-US" altLang="zh-CN" smtClean="0"/>
          </a:p>
        </p:txBody>
      </p:sp>
      <p:pic>
        <p:nvPicPr>
          <p:cNvPr id="105476" name="Picture 8"/>
          <p:cNvPicPr>
            <a:picLocks noGrp="1" noChangeAspect="1" noChangeArrowheads="1"/>
          </p:cNvPicPr>
          <p:nvPr>
            <p:ph type="body" idx="1"/>
          </p:nvPr>
        </p:nvPicPr>
        <p:blipFill>
          <a:blip r:embed="rId2"/>
          <a:srcRect/>
          <a:stretch>
            <a:fillRect/>
          </a:stretch>
        </p:blipFill>
        <p:spPr>
          <a:xfrm>
            <a:off x="0" y="188913"/>
            <a:ext cx="8286750" cy="6335712"/>
          </a:xfrm>
        </p:spPr>
      </p:pic>
      <p:sp>
        <p:nvSpPr>
          <p:cNvPr id="105477" name="Rectangle 2"/>
          <p:cNvSpPr>
            <a:spLocks noGrp="1" noChangeArrowheads="1"/>
          </p:cNvSpPr>
          <p:nvPr>
            <p:ph type="title"/>
          </p:nvPr>
        </p:nvSpPr>
        <p:spPr/>
        <p:txBody>
          <a:bodyPr/>
          <a:lstStyle/>
          <a:p>
            <a:endParaRPr lang="zh-CN" altLang="en-US" smtClean="0">
              <a:ea typeface="宋体" pitchFamily="2" charset="-122"/>
            </a:endParaRPr>
          </a:p>
        </p:txBody>
      </p:sp>
      <p:sp>
        <p:nvSpPr>
          <p:cNvPr id="105478" name="Rectangle 5"/>
          <p:cNvSpPr>
            <a:spLocks noChangeArrowheads="1"/>
          </p:cNvSpPr>
          <p:nvPr/>
        </p:nvSpPr>
        <p:spPr bwMode="auto">
          <a:xfrm>
            <a:off x="755650" y="981075"/>
            <a:ext cx="1152525" cy="431800"/>
          </a:xfrm>
          <a:prstGeom prst="rect">
            <a:avLst/>
          </a:prstGeom>
          <a:noFill/>
          <a:ln w="28575" algn="ctr">
            <a:solidFill>
              <a:srgbClr val="FF0000"/>
            </a:solidFill>
            <a:miter lim="800000"/>
            <a:headEnd/>
            <a:tailEnd/>
          </a:ln>
        </p:spPr>
        <p:txBody>
          <a:bodyPr wrap="none" anchor="ctr"/>
          <a:lstStyle/>
          <a:p>
            <a:endParaRPr lang="zh-CN" altLang="en-US"/>
          </a:p>
        </p:txBody>
      </p:sp>
      <p:sp>
        <p:nvSpPr>
          <p:cNvPr id="105479" name="AutoShape 6"/>
          <p:cNvSpPr>
            <a:spLocks/>
          </p:cNvSpPr>
          <p:nvPr/>
        </p:nvSpPr>
        <p:spPr bwMode="auto">
          <a:xfrm>
            <a:off x="2627313" y="404813"/>
            <a:ext cx="1366837" cy="609600"/>
          </a:xfrm>
          <a:prstGeom prst="borderCallout2">
            <a:avLst>
              <a:gd name="adj1" fmla="val 18750"/>
              <a:gd name="adj2" fmla="val -5574"/>
              <a:gd name="adj3" fmla="val 18750"/>
              <a:gd name="adj4" fmla="val -34032"/>
              <a:gd name="adj5" fmla="val 113282"/>
              <a:gd name="adj6" fmla="val -63532"/>
            </a:avLst>
          </a:prstGeom>
          <a:solidFill>
            <a:srgbClr val="CCFFFF"/>
          </a:solidFill>
          <a:ln w="9525" algn="ctr">
            <a:solidFill>
              <a:schemeClr val="tx1"/>
            </a:solidFill>
            <a:miter lim="800000"/>
            <a:headEnd/>
            <a:tailEnd/>
          </a:ln>
        </p:spPr>
        <p:txBody>
          <a:bodyPr anchor="ctr"/>
          <a:lstStyle/>
          <a:p>
            <a:r>
              <a:rPr lang="zh-CN" altLang="en-US"/>
              <a:t>手动输入</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4995" name="灯片编号占位符 4"/>
          <p:cNvSpPr>
            <a:spLocks noGrp="1"/>
          </p:cNvSpPr>
          <p:nvPr>
            <p:ph type="sldNum" sz="quarter" idx="11"/>
          </p:nvPr>
        </p:nvSpPr>
        <p:spPr/>
        <p:txBody>
          <a:bodyPr/>
          <a:lstStyle/>
          <a:p>
            <a:pPr>
              <a:defRPr/>
            </a:pPr>
            <a:fld id="{9B286766-0D97-416D-A3E9-EFC67A2D8593}" type="slidenum">
              <a:rPr lang="zh-CN" altLang="en-US" smtClean="0"/>
              <a:pPr>
                <a:defRPr/>
              </a:pPr>
              <a:t>86</a:t>
            </a:fld>
            <a:endParaRPr lang="en-US" altLang="zh-CN" smtClean="0"/>
          </a:p>
        </p:txBody>
      </p:sp>
      <p:sp>
        <p:nvSpPr>
          <p:cNvPr id="106500" name="Rectangle 2"/>
          <p:cNvSpPr>
            <a:spLocks noGrp="1" noChangeArrowheads="1"/>
          </p:cNvSpPr>
          <p:nvPr>
            <p:ph type="title"/>
          </p:nvPr>
        </p:nvSpPr>
        <p:spPr/>
        <p:txBody>
          <a:bodyPr/>
          <a:lstStyle/>
          <a:p>
            <a:r>
              <a:rPr lang="zh-CN" altLang="en-US" smtClean="0">
                <a:ea typeface="宋体" pitchFamily="2" charset="-122"/>
              </a:rPr>
              <a:t>提纲</a:t>
            </a:r>
          </a:p>
        </p:txBody>
      </p:sp>
      <p:sp>
        <p:nvSpPr>
          <p:cNvPr id="106501" name="Rectangle 3"/>
          <p:cNvSpPr>
            <a:spLocks noGrp="1" noChangeArrowheads="1"/>
          </p:cNvSpPr>
          <p:nvPr>
            <p:ph type="body" idx="1"/>
          </p:nvPr>
        </p:nvSpPr>
        <p:spPr/>
        <p:txBody>
          <a:bodyPr/>
          <a:lstStyle/>
          <a:p>
            <a:r>
              <a:rPr lang="zh-CN" altLang="en-US" smtClean="0">
                <a:ea typeface="宋体" pitchFamily="2" charset="-122"/>
              </a:rPr>
              <a:t>注册及登录</a:t>
            </a:r>
          </a:p>
          <a:p>
            <a:endParaRPr lang="zh-CN" altLang="en-US" smtClean="0">
              <a:ea typeface="宋体" pitchFamily="2" charset="-122"/>
            </a:endParaRPr>
          </a:p>
          <a:p>
            <a:r>
              <a:rPr lang="zh-CN" altLang="en-US" smtClean="0">
                <a:solidFill>
                  <a:srgbClr val="FF0000"/>
                </a:solidFill>
                <a:ea typeface="宋体" pitchFamily="2" charset="-122"/>
              </a:rPr>
              <a:t>收集参考文献</a:t>
            </a:r>
          </a:p>
          <a:p>
            <a:endParaRPr lang="zh-CN" altLang="en-US" smtClean="0">
              <a:solidFill>
                <a:srgbClr val="FF0000"/>
              </a:solidFill>
              <a:ea typeface="宋体" pitchFamily="2" charset="-122"/>
            </a:endParaRPr>
          </a:p>
          <a:p>
            <a:r>
              <a:rPr lang="zh-CN" altLang="en-US" smtClean="0">
                <a:ea typeface="宋体" pitchFamily="2" charset="-122"/>
              </a:rPr>
              <a:t>参考文献的管理与共享</a:t>
            </a:r>
          </a:p>
          <a:p>
            <a:endParaRPr lang="zh-CN" altLang="en-US" smtClean="0">
              <a:ea typeface="宋体" pitchFamily="2" charset="-122"/>
            </a:endParaRPr>
          </a:p>
          <a:p>
            <a:r>
              <a:rPr lang="zh-CN" altLang="en-US" smtClean="0">
                <a:ea typeface="宋体" pitchFamily="2" charset="-122"/>
              </a:rPr>
              <a:t>参考文献的格式化</a:t>
            </a:r>
          </a:p>
          <a:p>
            <a:endParaRPr lang="zh-CN" altLang="en-US" smtClean="0">
              <a:ea typeface="宋体" pitchFamily="2" charset="-122"/>
            </a:endParaRPr>
          </a:p>
          <a:p>
            <a:r>
              <a:rPr lang="zh-CN" altLang="en-US" smtClean="0">
                <a:ea typeface="宋体" pitchFamily="2" charset="-122"/>
              </a:rPr>
              <a:t>边写作边引用</a:t>
            </a:r>
          </a:p>
        </p:txBody>
      </p:sp>
      <p:sp>
        <p:nvSpPr>
          <p:cNvPr id="106502" name="AutoShape 4"/>
          <p:cNvSpPr>
            <a:spLocks/>
          </p:cNvSpPr>
          <p:nvPr/>
        </p:nvSpPr>
        <p:spPr bwMode="auto">
          <a:xfrm>
            <a:off x="5724525" y="1785938"/>
            <a:ext cx="3419475" cy="4667250"/>
          </a:xfrm>
          <a:prstGeom prst="borderCallout2">
            <a:avLst>
              <a:gd name="adj1" fmla="val 2449"/>
              <a:gd name="adj2" fmla="val -2227"/>
              <a:gd name="adj3" fmla="val 2449"/>
              <a:gd name="adj4" fmla="val -51069"/>
              <a:gd name="adj5" fmla="val 15134"/>
              <a:gd name="adj6" fmla="val -101069"/>
            </a:avLst>
          </a:prstGeom>
          <a:solidFill>
            <a:srgbClr val="CCFFFF"/>
          </a:solidFill>
          <a:ln w="9525" algn="ctr">
            <a:solidFill>
              <a:schemeClr val="tx1"/>
            </a:solidFill>
            <a:miter lim="800000"/>
            <a:headEnd/>
            <a:tailEnd/>
          </a:ln>
        </p:spPr>
        <p:txBody>
          <a:bodyPr anchor="ctr"/>
          <a:lstStyle/>
          <a:p>
            <a:pPr algn="l"/>
            <a:r>
              <a:rPr lang="zh-CN" altLang="en-US" sz="2400">
                <a:solidFill>
                  <a:srgbClr val="FF0000"/>
                </a:solidFill>
              </a:rPr>
              <a:t>收集参考文献的方式</a:t>
            </a:r>
            <a:r>
              <a:rPr lang="en-US" altLang="zh-CN" sz="2400">
                <a:solidFill>
                  <a:srgbClr val="FF0000"/>
                </a:solidFill>
              </a:rPr>
              <a:t>:</a:t>
            </a:r>
          </a:p>
          <a:p>
            <a:pPr algn="l"/>
            <a:endParaRPr lang="en-US" altLang="zh-CN" sz="2400">
              <a:solidFill>
                <a:srgbClr val="FF0000"/>
              </a:solidFill>
            </a:endParaRPr>
          </a:p>
          <a:p>
            <a:pPr algn="l">
              <a:buFontTx/>
              <a:buChar char="•"/>
            </a:pPr>
            <a:r>
              <a:rPr lang="zh-CN" altLang="en-US"/>
              <a:t>手工输入</a:t>
            </a:r>
          </a:p>
          <a:p>
            <a:pPr algn="l">
              <a:buFontTx/>
              <a:buChar char="•"/>
            </a:pPr>
            <a:endParaRPr lang="zh-CN" altLang="en-US"/>
          </a:p>
          <a:p>
            <a:pPr algn="l">
              <a:buFontTx/>
              <a:buChar char="•"/>
            </a:pPr>
            <a:r>
              <a:rPr lang="zh-CN" altLang="en-US">
                <a:solidFill>
                  <a:srgbClr val="FF0000"/>
                </a:solidFill>
              </a:rPr>
              <a:t>联机检索</a:t>
            </a:r>
          </a:p>
          <a:p>
            <a:pPr algn="l">
              <a:buFontTx/>
              <a:buChar char="•"/>
            </a:pPr>
            <a:endParaRPr lang="zh-CN" altLang="en-US"/>
          </a:p>
          <a:p>
            <a:pPr algn="l">
              <a:buFontTx/>
              <a:buChar char="•"/>
            </a:pPr>
            <a:r>
              <a:rPr lang="zh-CN" altLang="en-US"/>
              <a:t>从数据库直接导入</a:t>
            </a:r>
          </a:p>
          <a:p>
            <a:pPr algn="l">
              <a:buFontTx/>
              <a:buChar char="•"/>
            </a:pPr>
            <a:endParaRPr lang="zh-CN" altLang="en-US"/>
          </a:p>
          <a:p>
            <a:pPr algn="l">
              <a:buFontTx/>
              <a:buChar char="•"/>
            </a:pPr>
            <a:r>
              <a:rPr lang="zh-CN" altLang="en-US"/>
              <a:t>把</a:t>
            </a:r>
            <a:r>
              <a:rPr lang="en-US" altLang="zh-CN"/>
              <a:t>txt</a:t>
            </a:r>
            <a:r>
              <a:rPr lang="zh-CN" altLang="en-US"/>
              <a:t>格式的文献导入</a:t>
            </a:r>
          </a:p>
          <a:p>
            <a:pPr algn="l">
              <a:buFontTx/>
              <a:buChar char="•"/>
            </a:pPr>
            <a:endParaRPr lang="zh-CN" altLang="en-US">
              <a:solidFill>
                <a:srgbClr val="FF0000"/>
              </a:solidFill>
            </a:endParaRPr>
          </a:p>
          <a:p>
            <a:pPr algn="l">
              <a:buFontTx/>
              <a:buChar char="•"/>
            </a:pP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6019" name="灯片编号占位符 4"/>
          <p:cNvSpPr>
            <a:spLocks noGrp="1"/>
          </p:cNvSpPr>
          <p:nvPr>
            <p:ph type="sldNum" sz="quarter" idx="11"/>
          </p:nvPr>
        </p:nvSpPr>
        <p:spPr/>
        <p:txBody>
          <a:bodyPr/>
          <a:lstStyle/>
          <a:p>
            <a:pPr>
              <a:defRPr/>
            </a:pPr>
            <a:fld id="{75153FA6-D77F-4D3A-845A-A5B1EBBFD2F8}" type="slidenum">
              <a:rPr lang="zh-CN" altLang="en-US" smtClean="0"/>
              <a:pPr>
                <a:defRPr/>
              </a:pPr>
              <a:t>87</a:t>
            </a:fld>
            <a:endParaRPr lang="en-US" altLang="zh-CN" smtClean="0"/>
          </a:p>
        </p:txBody>
      </p:sp>
      <p:pic>
        <p:nvPicPr>
          <p:cNvPr id="107524" name="Picture 11"/>
          <p:cNvPicPr>
            <a:picLocks noGrp="1" noChangeAspect="1" noChangeArrowheads="1"/>
          </p:cNvPicPr>
          <p:nvPr>
            <p:ph type="body" idx="1"/>
          </p:nvPr>
        </p:nvPicPr>
        <p:blipFill>
          <a:blip r:embed="rId2"/>
          <a:srcRect/>
          <a:stretch>
            <a:fillRect/>
          </a:stretch>
        </p:blipFill>
        <p:spPr>
          <a:xfrm>
            <a:off x="0" y="692150"/>
            <a:ext cx="8286750" cy="6165850"/>
          </a:xfrm>
        </p:spPr>
      </p:pic>
      <p:sp>
        <p:nvSpPr>
          <p:cNvPr id="107525" name="Rectangle 2"/>
          <p:cNvSpPr>
            <a:spLocks noGrp="1" noChangeArrowheads="1"/>
          </p:cNvSpPr>
          <p:nvPr>
            <p:ph type="title"/>
          </p:nvPr>
        </p:nvSpPr>
        <p:spPr>
          <a:xfrm>
            <a:off x="0" y="0"/>
            <a:ext cx="7369175" cy="546100"/>
          </a:xfrm>
        </p:spPr>
        <p:txBody>
          <a:bodyPr/>
          <a:lstStyle/>
          <a:p>
            <a:r>
              <a:rPr lang="zh-CN" altLang="en-US" smtClean="0">
                <a:ea typeface="宋体" pitchFamily="2" charset="-122"/>
              </a:rPr>
              <a:t>从互联网检索获取</a:t>
            </a:r>
            <a:r>
              <a:rPr lang="en-US" altLang="zh-CN" smtClean="0">
                <a:ea typeface="宋体" pitchFamily="2" charset="-122"/>
              </a:rPr>
              <a:t>(</a:t>
            </a:r>
            <a:r>
              <a:rPr lang="zh-CN" altLang="en-US" smtClean="0">
                <a:ea typeface="宋体" pitchFamily="2" charset="-122"/>
              </a:rPr>
              <a:t>第一步定制在线检索的途径</a:t>
            </a:r>
            <a:r>
              <a:rPr lang="en-US" altLang="zh-CN" smtClean="0">
                <a:ea typeface="宋体" pitchFamily="2" charset="-122"/>
              </a:rPr>
              <a:t>)</a:t>
            </a:r>
          </a:p>
        </p:txBody>
      </p:sp>
      <p:sp>
        <p:nvSpPr>
          <p:cNvPr id="46085" name="Oval 5"/>
          <p:cNvSpPr>
            <a:spLocks noChangeArrowheads="1"/>
          </p:cNvSpPr>
          <p:nvPr/>
        </p:nvSpPr>
        <p:spPr bwMode="auto">
          <a:xfrm>
            <a:off x="2339975" y="2924175"/>
            <a:ext cx="1439863" cy="358775"/>
          </a:xfrm>
          <a:prstGeom prst="ellipse">
            <a:avLst/>
          </a:prstGeom>
          <a:noFill/>
          <a:ln w="28575" algn="ctr">
            <a:solidFill>
              <a:srgbClr val="FF0000"/>
            </a:solidFill>
            <a:round/>
            <a:headEnd/>
            <a:tailEnd/>
          </a:ln>
        </p:spPr>
        <p:txBody>
          <a:bodyPr wrap="none" anchor="ctr"/>
          <a:lstStyle/>
          <a:p>
            <a:endParaRPr lang="zh-CN" altLang="en-US"/>
          </a:p>
        </p:txBody>
      </p:sp>
      <p:sp>
        <p:nvSpPr>
          <p:cNvPr id="46086" name="Line 6"/>
          <p:cNvSpPr>
            <a:spLocks noChangeShapeType="1"/>
          </p:cNvSpPr>
          <p:nvPr/>
        </p:nvSpPr>
        <p:spPr bwMode="auto">
          <a:xfrm>
            <a:off x="3708400" y="3213100"/>
            <a:ext cx="647700" cy="144463"/>
          </a:xfrm>
          <a:prstGeom prst="line">
            <a:avLst/>
          </a:prstGeom>
          <a:noFill/>
          <a:ln w="9525">
            <a:solidFill>
              <a:srgbClr val="FF0000"/>
            </a:solidFill>
            <a:round/>
            <a:headEnd/>
            <a:tailEnd type="triangle" w="med" len="med"/>
          </a:ln>
        </p:spPr>
        <p:txBody>
          <a:bodyPr wrap="none" anchor="ctr"/>
          <a:lstStyle/>
          <a:p>
            <a:endParaRPr lang="zh-CN" altLang="en-US"/>
          </a:p>
        </p:txBody>
      </p:sp>
      <p:sp>
        <p:nvSpPr>
          <p:cNvPr id="46090" name="AutoShape 10"/>
          <p:cNvSpPr>
            <a:spLocks/>
          </p:cNvSpPr>
          <p:nvPr/>
        </p:nvSpPr>
        <p:spPr bwMode="auto">
          <a:xfrm>
            <a:off x="4572000" y="2276475"/>
            <a:ext cx="1939925" cy="609600"/>
          </a:xfrm>
          <a:prstGeom prst="borderCallout2">
            <a:avLst>
              <a:gd name="adj1" fmla="val 18750"/>
              <a:gd name="adj2" fmla="val -3926"/>
              <a:gd name="adj3" fmla="val 18750"/>
              <a:gd name="adj4" fmla="val -31259"/>
              <a:gd name="adj5" fmla="val 125000"/>
              <a:gd name="adj6" fmla="val -59574"/>
            </a:avLst>
          </a:prstGeom>
          <a:solidFill>
            <a:schemeClr val="bg1"/>
          </a:solidFill>
          <a:ln w="9525" algn="ctr">
            <a:solidFill>
              <a:schemeClr val="tx1"/>
            </a:solidFill>
            <a:miter lim="800000"/>
            <a:headEnd/>
            <a:tailEnd/>
          </a:ln>
        </p:spPr>
        <p:txBody>
          <a:bodyPr anchor="ctr"/>
          <a:lstStyle/>
          <a:p>
            <a:r>
              <a:rPr lang="zh-CN" altLang="en-US" sz="1400">
                <a:solidFill>
                  <a:srgbClr val="000000"/>
                </a:solidFill>
              </a:rPr>
              <a:t>从此处选择自己经常使用的数据库</a:t>
            </a:r>
            <a:endParaRPr lang="en-US" altLang="zh-CN" sz="1400">
              <a:solidFill>
                <a:srgbClr val="000000"/>
              </a:solidFill>
            </a:endParaRPr>
          </a:p>
        </p:txBody>
      </p:sp>
      <p:pic>
        <p:nvPicPr>
          <p:cNvPr id="107529" name="Picture 12"/>
          <p:cNvPicPr>
            <a:picLocks noChangeAspect="1" noChangeArrowheads="1"/>
          </p:cNvPicPr>
          <p:nvPr/>
        </p:nvPicPr>
        <p:blipFill>
          <a:blip r:embed="rId3"/>
          <a:srcRect/>
          <a:stretch>
            <a:fillRect/>
          </a:stretch>
        </p:blipFill>
        <p:spPr bwMode="auto">
          <a:xfrm>
            <a:off x="4356100" y="3141663"/>
            <a:ext cx="4286250" cy="28575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1000" fill="hold"/>
                                        <p:tgtEl>
                                          <p:spTgt spid="46085"/>
                                        </p:tgtEl>
                                        <p:attrNameLst>
                                          <p:attrName>ppt_x</p:attrName>
                                        </p:attrNameLst>
                                      </p:cBhvr>
                                      <p:tavLst>
                                        <p:tav tm="0">
                                          <p:val>
                                            <p:strVal val="0-#ppt_w/2"/>
                                          </p:val>
                                        </p:tav>
                                        <p:tav tm="100000">
                                          <p:val>
                                            <p:strVal val="#ppt_x"/>
                                          </p:val>
                                        </p:tav>
                                      </p:tavLst>
                                    </p:anim>
                                    <p:anim calcmode="lin" valueType="num">
                                      <p:cBhvr additive="base">
                                        <p:cTn id="8" dur="1000" fill="hold"/>
                                        <p:tgtEl>
                                          <p:spTgt spid="460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46090"/>
                                        </p:tgtEl>
                                        <p:attrNameLst>
                                          <p:attrName>style.visibility</p:attrName>
                                        </p:attrNameLst>
                                      </p:cBhvr>
                                      <p:to>
                                        <p:strVal val="visible"/>
                                      </p:to>
                                    </p:set>
                                    <p:animEffect transition="in" filter="box(out)">
                                      <p:cBhvr>
                                        <p:cTn id="13" dur="500"/>
                                        <p:tgtEl>
                                          <p:spTgt spid="4609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086"/>
                                        </p:tgtEl>
                                        <p:attrNameLst>
                                          <p:attrName>style.visibility</p:attrName>
                                        </p:attrNameLst>
                                      </p:cBhvr>
                                      <p:to>
                                        <p:strVal val="visible"/>
                                      </p:to>
                                    </p:set>
                                    <p:animEffect transition="in" filter="blinds(horizontal)">
                                      <p:cBhvr>
                                        <p:cTn id="18"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7043" name="灯片编号占位符 4"/>
          <p:cNvSpPr>
            <a:spLocks noGrp="1"/>
          </p:cNvSpPr>
          <p:nvPr>
            <p:ph type="sldNum" sz="quarter" idx="11"/>
          </p:nvPr>
        </p:nvSpPr>
        <p:spPr/>
        <p:txBody>
          <a:bodyPr/>
          <a:lstStyle/>
          <a:p>
            <a:pPr>
              <a:defRPr/>
            </a:pPr>
            <a:fld id="{A59612F7-2932-4947-BA29-8C337A3D45DE}" type="slidenum">
              <a:rPr lang="zh-CN" altLang="en-US" smtClean="0"/>
              <a:pPr>
                <a:defRPr/>
              </a:pPr>
              <a:t>88</a:t>
            </a:fld>
            <a:endParaRPr lang="en-US" altLang="zh-CN" smtClean="0"/>
          </a:p>
        </p:txBody>
      </p:sp>
      <p:pic>
        <p:nvPicPr>
          <p:cNvPr id="108548" name="Picture 2"/>
          <p:cNvPicPr>
            <a:picLocks noGrp="1" noChangeAspect="1" noChangeArrowheads="1"/>
          </p:cNvPicPr>
          <p:nvPr>
            <p:ph type="body" idx="1"/>
          </p:nvPr>
        </p:nvPicPr>
        <p:blipFill>
          <a:blip r:embed="rId2"/>
          <a:srcRect/>
          <a:stretch>
            <a:fillRect/>
          </a:stretch>
        </p:blipFill>
        <p:spPr>
          <a:xfrm>
            <a:off x="457200" y="1370013"/>
            <a:ext cx="8229600" cy="5487987"/>
          </a:xfrm>
        </p:spPr>
      </p:pic>
      <p:sp>
        <p:nvSpPr>
          <p:cNvPr id="108549" name="Rectangle 3"/>
          <p:cNvSpPr>
            <a:spLocks noGrp="1" noChangeArrowheads="1"/>
          </p:cNvSpPr>
          <p:nvPr>
            <p:ph type="title"/>
          </p:nvPr>
        </p:nvSpPr>
        <p:spPr>
          <a:xfrm>
            <a:off x="179388" y="0"/>
            <a:ext cx="7369175" cy="546100"/>
          </a:xfrm>
        </p:spPr>
        <p:txBody>
          <a:bodyPr/>
          <a:lstStyle/>
          <a:p>
            <a:r>
              <a:rPr lang="zh-CN" altLang="en-US" smtClean="0">
                <a:ea typeface="宋体" pitchFamily="2" charset="-122"/>
              </a:rPr>
              <a:t>从互联网检索获取</a:t>
            </a:r>
            <a:r>
              <a:rPr lang="en-US" altLang="zh-CN" smtClean="0">
                <a:ea typeface="宋体" pitchFamily="2" charset="-122"/>
              </a:rPr>
              <a:t>(</a:t>
            </a:r>
            <a:r>
              <a:rPr lang="zh-CN" altLang="en-US" smtClean="0">
                <a:ea typeface="宋体" pitchFamily="2" charset="-122"/>
              </a:rPr>
              <a:t>第二步</a:t>
            </a:r>
            <a:r>
              <a:rPr lang="en-US" altLang="zh-CN" smtClean="0">
                <a:ea typeface="宋体" pitchFamily="2" charset="-122"/>
              </a:rPr>
              <a:t>Online search))</a:t>
            </a:r>
          </a:p>
        </p:txBody>
      </p:sp>
      <p:sp>
        <p:nvSpPr>
          <p:cNvPr id="122884" name="Oval 4"/>
          <p:cNvSpPr>
            <a:spLocks noChangeArrowheads="1"/>
          </p:cNvSpPr>
          <p:nvPr/>
        </p:nvSpPr>
        <p:spPr bwMode="auto">
          <a:xfrm>
            <a:off x="1042988" y="3573463"/>
            <a:ext cx="1439862" cy="358775"/>
          </a:xfrm>
          <a:prstGeom prst="ellipse">
            <a:avLst/>
          </a:prstGeom>
          <a:noFill/>
          <a:ln w="28575" algn="ctr">
            <a:solidFill>
              <a:srgbClr val="FF0000"/>
            </a:solidFill>
            <a:round/>
            <a:headEnd/>
            <a:tailEnd/>
          </a:ln>
        </p:spPr>
        <p:txBody>
          <a:bodyPr wrap="none" anchor="ctr"/>
          <a:lstStyle/>
          <a:p>
            <a:endParaRPr lang="zh-CN" altLang="en-US"/>
          </a:p>
        </p:txBody>
      </p:sp>
      <p:pic>
        <p:nvPicPr>
          <p:cNvPr id="108551" name="Picture 10"/>
          <p:cNvPicPr>
            <a:picLocks noChangeAspect="1" noChangeArrowheads="1"/>
          </p:cNvPicPr>
          <p:nvPr/>
        </p:nvPicPr>
        <p:blipFill>
          <a:blip r:embed="rId3"/>
          <a:srcRect/>
          <a:stretch>
            <a:fillRect/>
          </a:stretch>
        </p:blipFill>
        <p:spPr bwMode="auto">
          <a:xfrm>
            <a:off x="-214313" y="908050"/>
            <a:ext cx="9572626" cy="578802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additive="base">
                                        <p:cTn id="7" dur="1000" fill="hold"/>
                                        <p:tgtEl>
                                          <p:spTgt spid="122884"/>
                                        </p:tgtEl>
                                        <p:attrNameLst>
                                          <p:attrName>ppt_x</p:attrName>
                                        </p:attrNameLst>
                                      </p:cBhvr>
                                      <p:tavLst>
                                        <p:tav tm="0">
                                          <p:val>
                                            <p:strVal val="0-#ppt_w/2"/>
                                          </p:val>
                                        </p:tav>
                                        <p:tav tm="100000">
                                          <p:val>
                                            <p:strVal val="#ppt_x"/>
                                          </p:val>
                                        </p:tav>
                                      </p:tavLst>
                                    </p:anim>
                                    <p:anim calcmode="lin" valueType="num">
                                      <p:cBhvr additive="base">
                                        <p:cTn id="8" dur="1000" fill="hold"/>
                                        <p:tgtEl>
                                          <p:spTgt spid="122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8067" name="灯片编号占位符 4"/>
          <p:cNvSpPr>
            <a:spLocks noGrp="1"/>
          </p:cNvSpPr>
          <p:nvPr>
            <p:ph type="sldNum" sz="quarter" idx="11"/>
          </p:nvPr>
        </p:nvSpPr>
        <p:spPr/>
        <p:txBody>
          <a:bodyPr/>
          <a:lstStyle/>
          <a:p>
            <a:pPr>
              <a:defRPr/>
            </a:pPr>
            <a:fld id="{D6C65767-C84D-4260-90E6-C9B8BD1CDF04}" type="slidenum">
              <a:rPr lang="zh-CN" altLang="en-US" smtClean="0"/>
              <a:pPr>
                <a:defRPr/>
              </a:pPr>
              <a:t>89</a:t>
            </a:fld>
            <a:endParaRPr lang="en-US" altLang="zh-CN" smtClean="0"/>
          </a:p>
        </p:txBody>
      </p:sp>
      <p:pic>
        <p:nvPicPr>
          <p:cNvPr id="109572" name="Picture 5"/>
          <p:cNvPicPr>
            <a:picLocks noGrp="1" noChangeAspect="1" noChangeArrowheads="1"/>
          </p:cNvPicPr>
          <p:nvPr>
            <p:ph type="body" idx="1"/>
          </p:nvPr>
        </p:nvPicPr>
        <p:blipFill>
          <a:blip r:embed="rId2"/>
          <a:srcRect/>
          <a:stretch>
            <a:fillRect/>
          </a:stretch>
        </p:blipFill>
        <p:spPr/>
      </p:pic>
      <p:sp>
        <p:nvSpPr>
          <p:cNvPr id="109573" name="Rectangle 2"/>
          <p:cNvSpPr>
            <a:spLocks noGrp="1" noChangeArrowheads="1"/>
          </p:cNvSpPr>
          <p:nvPr>
            <p:ph type="title"/>
          </p:nvPr>
        </p:nvSpPr>
        <p:spPr/>
        <p:txBody>
          <a:bodyPr/>
          <a:lstStyle/>
          <a:p>
            <a:r>
              <a:rPr lang="zh-CN" altLang="en-US" smtClean="0">
                <a:ea typeface="宋体" pitchFamily="2" charset="-122"/>
              </a:rPr>
              <a:t>第三步：连接并获得结果</a:t>
            </a:r>
            <a:endParaRPr lang="en-US" altLang="zh-CN" smtClean="0">
              <a:ea typeface="宋体" pitchFamily="2" charset="-122"/>
            </a:endParaRPr>
          </a:p>
        </p:txBody>
      </p:sp>
      <p:sp>
        <p:nvSpPr>
          <p:cNvPr id="117764" name="Oval 4"/>
          <p:cNvSpPr>
            <a:spLocks noChangeArrowheads="1"/>
          </p:cNvSpPr>
          <p:nvPr/>
        </p:nvSpPr>
        <p:spPr bwMode="auto">
          <a:xfrm>
            <a:off x="1331913" y="3573463"/>
            <a:ext cx="1079500" cy="431800"/>
          </a:xfrm>
          <a:prstGeom prst="ellipse">
            <a:avLst/>
          </a:prstGeom>
          <a:noFill/>
          <a:ln w="38100" algn="ctr">
            <a:solidFill>
              <a:srgbClr val="FF0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box(in)">
                                      <p:cBhvr>
                                        <p:cTn id="7" dur="10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7369175" cy="836613"/>
          </a:xfrm>
        </p:spPr>
        <p:txBody>
          <a:bodyPr/>
          <a:lstStyle/>
          <a:p>
            <a:pPr eaLnBrk="1" hangingPunct="1"/>
            <a:r>
              <a:rPr lang="en-US" altLang="zh-CN" sz="2400" i="1" dirty="0" smtClean="0">
                <a:solidFill>
                  <a:srgbClr val="236402"/>
                </a:solidFill>
                <a:ea typeface="宋体" pitchFamily="2" charset="-122"/>
              </a:rPr>
              <a:t>Web of Knowledge</a:t>
            </a:r>
            <a:r>
              <a:rPr lang="en-US" altLang="zh-CN" sz="2400" dirty="0" smtClean="0">
                <a:solidFill>
                  <a:srgbClr val="236402"/>
                </a:solidFill>
                <a:ea typeface="宋体" pitchFamily="2" charset="-122"/>
              </a:rPr>
              <a:t>: </a:t>
            </a:r>
            <a:br>
              <a:rPr lang="en-US" altLang="zh-CN" sz="2400" dirty="0" smtClean="0">
                <a:solidFill>
                  <a:srgbClr val="236402"/>
                </a:solidFill>
                <a:ea typeface="宋体" pitchFamily="2" charset="-122"/>
              </a:rPr>
            </a:br>
            <a:r>
              <a:rPr lang="zh-CN" altLang="en-US" sz="2400" dirty="0" smtClean="0">
                <a:solidFill>
                  <a:srgbClr val="236402"/>
                </a:solidFill>
                <a:ea typeface="宋体" pitchFamily="2" charset="-122"/>
              </a:rPr>
              <a:t>为科研人员研究工作流建立整合的创新研究平台</a:t>
            </a:r>
            <a:endParaRPr lang="zh-CN" altLang="zh-CN" sz="2400" dirty="0" smtClean="0">
              <a:ea typeface="宋体" pitchFamily="2" charset="-122"/>
            </a:endParaRPr>
          </a:p>
        </p:txBody>
      </p:sp>
      <p:grpSp>
        <p:nvGrpSpPr>
          <p:cNvPr id="16387" name="Group 4"/>
          <p:cNvGrpSpPr>
            <a:grpSpLocks/>
          </p:cNvGrpSpPr>
          <p:nvPr/>
        </p:nvGrpSpPr>
        <p:grpSpPr bwMode="auto">
          <a:xfrm>
            <a:off x="838200" y="1447800"/>
            <a:ext cx="7567613" cy="5040313"/>
            <a:chOff x="218" y="436"/>
            <a:chExt cx="5467" cy="3603"/>
          </a:xfrm>
        </p:grpSpPr>
        <p:sp>
          <p:nvSpPr>
            <p:cNvPr id="16388" name="AutoShape 5"/>
            <p:cNvSpPr>
              <a:spLocks noChangeArrowheads="1"/>
            </p:cNvSpPr>
            <p:nvPr/>
          </p:nvSpPr>
          <p:spPr bwMode="auto">
            <a:xfrm rot="-5400000">
              <a:off x="1149" y="589"/>
              <a:ext cx="3463" cy="33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2 h 21600"/>
                <a:gd name="T20" fmla="*/ 18438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23" y="12054"/>
                  </a:moveTo>
                  <a:cubicBezTo>
                    <a:pt x="18888" y="11639"/>
                    <a:pt x="18921" y="11220"/>
                    <a:pt x="18921" y="10800"/>
                  </a:cubicBezTo>
                  <a:cubicBezTo>
                    <a:pt x="18921" y="6753"/>
                    <a:pt x="15942" y="3325"/>
                    <a:pt x="11936" y="2758"/>
                  </a:cubicBezTo>
                  <a:lnTo>
                    <a:pt x="12311" y="106"/>
                  </a:lnTo>
                  <a:cubicBezTo>
                    <a:pt x="17639" y="859"/>
                    <a:pt x="21600" y="5419"/>
                    <a:pt x="21600" y="10800"/>
                  </a:cubicBezTo>
                  <a:cubicBezTo>
                    <a:pt x="21600" y="11358"/>
                    <a:pt x="21556" y="11916"/>
                    <a:pt x="21470" y="12468"/>
                  </a:cubicBezTo>
                  <a:lnTo>
                    <a:pt x="24137" y="12886"/>
                  </a:lnTo>
                  <a:lnTo>
                    <a:pt x="19523" y="16253"/>
                  </a:lnTo>
                  <a:lnTo>
                    <a:pt x="16155" y="11637"/>
                  </a:lnTo>
                  <a:lnTo>
                    <a:pt x="18823" y="12054"/>
                  </a:lnTo>
                  <a:close/>
                </a:path>
              </a:pathLst>
            </a:custGeom>
            <a:gradFill rotWithShape="1">
              <a:gsLst>
                <a:gs pos="0">
                  <a:srgbClr val="78A22F">
                    <a:alpha val="0"/>
                  </a:srgbClr>
                </a:gs>
                <a:gs pos="100000">
                  <a:srgbClr val="688C29"/>
                </a:gs>
              </a:gsLst>
              <a:lin ang="5400000" scaled="1"/>
            </a:gradFill>
            <a:ln w="9525" algn="ctr">
              <a:noFill/>
              <a:miter lim="800000"/>
              <a:headEnd/>
              <a:tailEnd/>
            </a:ln>
          </p:spPr>
          <p:txBody>
            <a:bodyPr wrap="none" lIns="0" tIns="0" rIns="182880" bIns="0" anchor="ctr"/>
            <a:lstStyle/>
            <a:p>
              <a:endParaRPr lang="zh-CN" altLang="en-US"/>
            </a:p>
          </p:txBody>
        </p:sp>
        <p:sp>
          <p:nvSpPr>
            <p:cNvPr id="531462" name="AutoShape 6"/>
            <p:cNvSpPr>
              <a:spLocks noChangeArrowheads="1"/>
            </p:cNvSpPr>
            <p:nvPr/>
          </p:nvSpPr>
          <p:spPr bwMode="auto">
            <a:xfrm rot="16200000">
              <a:off x="1112" y="480"/>
              <a:ext cx="3463" cy="3375"/>
            </a:xfrm>
            <a:custGeom>
              <a:avLst/>
              <a:gdLst>
                <a:gd name="G0" fmla="+- -6235455 0 0"/>
                <a:gd name="G1" fmla="+- -9870530 0 0"/>
                <a:gd name="G2" fmla="+- -6235455 0 -9870530"/>
                <a:gd name="G3" fmla="+- 10800 0 0"/>
                <a:gd name="G4" fmla="+- 0 0 -6235455"/>
                <a:gd name="T0" fmla="*/ 360 256 1"/>
                <a:gd name="T1" fmla="*/ 0 256 1"/>
                <a:gd name="G5" fmla="+- G2 T0 T1"/>
                <a:gd name="G6" fmla="?: G2 G2 G5"/>
                <a:gd name="G7" fmla="+- 0 0 G6"/>
                <a:gd name="G8" fmla="+- 7950 0 0"/>
                <a:gd name="G9" fmla="+- 0 0 -9870530"/>
                <a:gd name="G10" fmla="+- 7950 0 2700"/>
                <a:gd name="G11" fmla="cos G10 -6235455"/>
                <a:gd name="G12" fmla="sin G10 -6235455"/>
                <a:gd name="G13" fmla="cos 13500 -6235455"/>
                <a:gd name="G14" fmla="sin 13500 -6235455"/>
                <a:gd name="G15" fmla="+- G11 10800 0"/>
                <a:gd name="G16" fmla="+- G12 10800 0"/>
                <a:gd name="G17" fmla="+- G13 10800 0"/>
                <a:gd name="G18" fmla="+- G14 10800 0"/>
                <a:gd name="G19" fmla="*/ 7950 1 2"/>
                <a:gd name="G20" fmla="+- G19 5400 0"/>
                <a:gd name="G21" fmla="cos G20 -6235455"/>
                <a:gd name="G22" fmla="sin G20 -6235455"/>
                <a:gd name="G23" fmla="+- G21 10800 0"/>
                <a:gd name="G24" fmla="+- G12 G23 G22"/>
                <a:gd name="G25" fmla="+- G22 G23 G11"/>
                <a:gd name="G26" fmla="cos 10800 -6235455"/>
                <a:gd name="G27" fmla="sin 10800 -6235455"/>
                <a:gd name="G28" fmla="cos 7950 -6235455"/>
                <a:gd name="G29" fmla="sin 7950 -6235455"/>
                <a:gd name="G30" fmla="+- G26 10800 0"/>
                <a:gd name="G31" fmla="+- G27 10800 0"/>
                <a:gd name="G32" fmla="+- G28 10800 0"/>
                <a:gd name="G33" fmla="+- G29 10800 0"/>
                <a:gd name="G34" fmla="+- G19 5400 0"/>
                <a:gd name="G35" fmla="cos G34 -9870530"/>
                <a:gd name="G36" fmla="sin G34 -9870530"/>
                <a:gd name="G37" fmla="+/ -9870530 -6235455 2"/>
                <a:gd name="T2" fmla="*/ 180 256 1"/>
                <a:gd name="T3" fmla="*/ 0 256 1"/>
                <a:gd name="G38" fmla="+- G37 T2 T3"/>
                <a:gd name="G39" fmla="?: G2 G37 G38"/>
                <a:gd name="G40" fmla="cos 10800 G39"/>
                <a:gd name="G41" fmla="sin 10800 G39"/>
                <a:gd name="G42" fmla="cos 7950 G39"/>
                <a:gd name="G43" fmla="sin 7950 G39"/>
                <a:gd name="G44" fmla="+- G40 10800 0"/>
                <a:gd name="G45" fmla="+- G41 10800 0"/>
                <a:gd name="G46" fmla="+- G42 10800 0"/>
                <a:gd name="G47" fmla="+- G43 10800 0"/>
                <a:gd name="G48" fmla="+- G35 10800 0"/>
                <a:gd name="G49" fmla="+- G36 10800 0"/>
                <a:gd name="T4" fmla="*/ 4937 w 21600"/>
                <a:gd name="T5" fmla="*/ 1729 h 21600"/>
                <a:gd name="T6" fmla="*/ 2631 w 21600"/>
                <a:gd name="T7" fmla="*/ 6199 h 21600"/>
                <a:gd name="T8" fmla="*/ 6484 w 21600"/>
                <a:gd name="T9" fmla="*/ 4123 h 21600"/>
                <a:gd name="T10" fmla="*/ 9589 w 21600"/>
                <a:gd name="T11" fmla="*/ -2646 h 21600"/>
                <a:gd name="T12" fmla="*/ 14068 w 21600"/>
                <a:gd name="T13" fmla="*/ 1092 h 21600"/>
                <a:gd name="T14" fmla="*/ 10329 w 21600"/>
                <a:gd name="T15" fmla="*/ 557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087" y="2882"/>
                  </a:moveTo>
                  <a:cubicBezTo>
                    <a:pt x="7480" y="3116"/>
                    <a:pt x="5157" y="4618"/>
                    <a:pt x="3873" y="6898"/>
                  </a:cubicBezTo>
                  <a:lnTo>
                    <a:pt x="1389" y="5500"/>
                  </a:lnTo>
                  <a:cubicBezTo>
                    <a:pt x="3134" y="2402"/>
                    <a:pt x="6290" y="362"/>
                    <a:pt x="9831" y="43"/>
                  </a:cubicBezTo>
                  <a:lnTo>
                    <a:pt x="9589" y="-2646"/>
                  </a:lnTo>
                  <a:lnTo>
                    <a:pt x="14068" y="1092"/>
                  </a:lnTo>
                  <a:lnTo>
                    <a:pt x="10329" y="5571"/>
                  </a:lnTo>
                  <a:lnTo>
                    <a:pt x="10087" y="2882"/>
                  </a:lnTo>
                  <a:close/>
                </a:path>
              </a:pathLst>
            </a:custGeom>
            <a:gradFill rotWithShape="1">
              <a:gsLst>
                <a:gs pos="0">
                  <a:srgbClr val="FFB400">
                    <a:alpha val="0"/>
                  </a:srgbClr>
                </a:gs>
                <a:gs pos="50000">
                  <a:srgbClr val="FFB400">
                    <a:gamma/>
                    <a:tint val="73725"/>
                    <a:invGamma/>
                  </a:srgbClr>
                </a:gs>
                <a:gs pos="100000">
                  <a:srgbClr val="FFB400">
                    <a:alpha val="0"/>
                  </a:srgbClr>
                </a:gs>
              </a:gsLst>
              <a:lin ang="0" scaled="1"/>
            </a:gradFill>
            <a:ln w="9525" algn="ctr">
              <a:noFill/>
              <a:miter lim="800000"/>
              <a:headEnd/>
              <a:tailEnd/>
            </a:ln>
            <a:effectLst/>
          </p:spPr>
          <p:txBody>
            <a:bodyPr wrap="none" lIns="0" tIns="0" rIns="182880" bIns="0" anchor="ctr"/>
            <a:lstStyle/>
            <a:p>
              <a:pPr>
                <a:defRPr/>
              </a:pPr>
              <a:endParaRPr lang="zh-CN" altLang="en-US"/>
            </a:p>
          </p:txBody>
        </p:sp>
        <p:sp>
          <p:nvSpPr>
            <p:cNvPr id="16392" name="AutoShape 7"/>
            <p:cNvSpPr>
              <a:spLocks noChangeArrowheads="1"/>
            </p:cNvSpPr>
            <p:nvPr/>
          </p:nvSpPr>
          <p:spPr bwMode="auto">
            <a:xfrm rot="-5400000">
              <a:off x="1116" y="507"/>
              <a:ext cx="3397" cy="34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59 h 21600"/>
                <a:gd name="T20" fmla="*/ 18440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762" y="8427"/>
                  </a:moveTo>
                  <a:cubicBezTo>
                    <a:pt x="2535" y="9197"/>
                    <a:pt x="2420" y="9996"/>
                    <a:pt x="2420" y="10799"/>
                  </a:cubicBezTo>
                  <a:cubicBezTo>
                    <a:pt x="2419" y="13095"/>
                    <a:pt x="3361" y="15290"/>
                    <a:pt x="5025" y="16872"/>
                  </a:cubicBezTo>
                  <a:lnTo>
                    <a:pt x="3357" y="18626"/>
                  </a:lnTo>
                  <a:cubicBezTo>
                    <a:pt x="1213" y="16587"/>
                    <a:pt x="0" y="13758"/>
                    <a:pt x="0" y="10800"/>
                  </a:cubicBezTo>
                  <a:cubicBezTo>
                    <a:pt x="-1" y="9764"/>
                    <a:pt x="148" y="8734"/>
                    <a:pt x="441" y="7742"/>
                  </a:cubicBezTo>
                  <a:lnTo>
                    <a:pt x="-2148" y="6977"/>
                  </a:lnTo>
                  <a:lnTo>
                    <a:pt x="2709" y="4334"/>
                  </a:lnTo>
                  <a:lnTo>
                    <a:pt x="5352" y="9191"/>
                  </a:lnTo>
                  <a:lnTo>
                    <a:pt x="2762" y="8427"/>
                  </a:lnTo>
                  <a:close/>
                </a:path>
              </a:pathLst>
            </a:custGeom>
            <a:gradFill rotWithShape="1">
              <a:gsLst>
                <a:gs pos="0">
                  <a:srgbClr val="0071A5"/>
                </a:gs>
                <a:gs pos="100000">
                  <a:srgbClr val="0083BF">
                    <a:alpha val="0"/>
                  </a:srgbClr>
                </a:gs>
              </a:gsLst>
              <a:lin ang="5400000" scaled="1"/>
            </a:gradFill>
            <a:ln w="9525" algn="ctr">
              <a:noFill/>
              <a:miter lim="800000"/>
              <a:headEnd/>
              <a:tailEnd/>
            </a:ln>
          </p:spPr>
          <p:txBody>
            <a:bodyPr wrap="none" lIns="0" tIns="0" rIns="182880" bIns="0" anchor="ctr"/>
            <a:lstStyle/>
            <a:p>
              <a:endParaRPr lang="zh-CN" altLang="en-US"/>
            </a:p>
          </p:txBody>
        </p:sp>
        <p:sp>
          <p:nvSpPr>
            <p:cNvPr id="531464" name="AutoShape 8"/>
            <p:cNvSpPr>
              <a:spLocks noChangeArrowheads="1"/>
            </p:cNvSpPr>
            <p:nvPr/>
          </p:nvSpPr>
          <p:spPr bwMode="auto">
            <a:xfrm rot="16200000">
              <a:off x="1149" y="599"/>
              <a:ext cx="3461" cy="3375"/>
            </a:xfrm>
            <a:custGeom>
              <a:avLst/>
              <a:gdLst>
                <a:gd name="G0" fmla="+- 7926124 0 0"/>
                <a:gd name="G1" fmla="+- 1537744 0 0"/>
                <a:gd name="G2" fmla="+- 7926124 0 1537744"/>
                <a:gd name="G3" fmla="+- 10800 0 0"/>
                <a:gd name="G4" fmla="+- 0 0 7926124"/>
                <a:gd name="T0" fmla="*/ 360 256 1"/>
                <a:gd name="T1" fmla="*/ 0 256 1"/>
                <a:gd name="G5" fmla="+- G2 T0 T1"/>
                <a:gd name="G6" fmla="?: G2 G2 G5"/>
                <a:gd name="G7" fmla="+- 0 0 G6"/>
                <a:gd name="G8" fmla="+- 8072 0 0"/>
                <a:gd name="G9" fmla="+- 0 0 1537744"/>
                <a:gd name="G10" fmla="+- 8072 0 2700"/>
                <a:gd name="G11" fmla="cos G10 7926124"/>
                <a:gd name="G12" fmla="sin G10 7926124"/>
                <a:gd name="G13" fmla="cos 13500 7926124"/>
                <a:gd name="G14" fmla="sin 13500 7926124"/>
                <a:gd name="G15" fmla="+- G11 10800 0"/>
                <a:gd name="G16" fmla="+- G12 10800 0"/>
                <a:gd name="G17" fmla="+- G13 10800 0"/>
                <a:gd name="G18" fmla="+- G14 10800 0"/>
                <a:gd name="G19" fmla="*/ 8072 1 2"/>
                <a:gd name="G20" fmla="+- G19 5400 0"/>
                <a:gd name="G21" fmla="cos G20 7926124"/>
                <a:gd name="G22" fmla="sin G20 7926124"/>
                <a:gd name="G23" fmla="+- G21 10800 0"/>
                <a:gd name="G24" fmla="+- G12 G23 G22"/>
                <a:gd name="G25" fmla="+- G22 G23 G11"/>
                <a:gd name="G26" fmla="cos 10800 7926124"/>
                <a:gd name="G27" fmla="sin 10800 7926124"/>
                <a:gd name="G28" fmla="cos 8072 7926124"/>
                <a:gd name="G29" fmla="sin 8072 7926124"/>
                <a:gd name="G30" fmla="+- G26 10800 0"/>
                <a:gd name="G31" fmla="+- G27 10800 0"/>
                <a:gd name="G32" fmla="+- G28 10800 0"/>
                <a:gd name="G33" fmla="+- G29 10800 0"/>
                <a:gd name="G34" fmla="+- G19 5400 0"/>
                <a:gd name="G35" fmla="cos G34 1537744"/>
                <a:gd name="G36" fmla="sin G34 1537744"/>
                <a:gd name="G37" fmla="+/ 1537744 7926124 2"/>
                <a:gd name="T2" fmla="*/ 180 256 1"/>
                <a:gd name="T3" fmla="*/ 0 256 1"/>
                <a:gd name="G38" fmla="+- G37 T2 T3"/>
                <a:gd name="G39" fmla="?: G2 G37 G38"/>
                <a:gd name="G40" fmla="cos 10800 G39"/>
                <a:gd name="G41" fmla="sin 10800 G39"/>
                <a:gd name="G42" fmla="cos 8072 G39"/>
                <a:gd name="G43" fmla="sin 8072 G39"/>
                <a:gd name="G44" fmla="+- G40 10800 0"/>
                <a:gd name="G45" fmla="+- G41 10800 0"/>
                <a:gd name="G46" fmla="+- G42 10800 0"/>
                <a:gd name="G47" fmla="+- G43 10800 0"/>
                <a:gd name="G48" fmla="+- G35 10800 0"/>
                <a:gd name="G49" fmla="+- G36 10800 0"/>
                <a:gd name="T4" fmla="*/ 14100 w 21600"/>
                <a:gd name="T5" fmla="*/ 21083 h 21600"/>
                <a:gd name="T6" fmla="*/ 19455 w 21600"/>
                <a:gd name="T7" fmla="*/ 14557 h 21600"/>
                <a:gd name="T8" fmla="*/ 13267 w 21600"/>
                <a:gd name="T9" fmla="*/ 18485 h 21600"/>
                <a:gd name="T10" fmla="*/ 3858 w 21600"/>
                <a:gd name="T11" fmla="*/ 22378 h 21600"/>
                <a:gd name="T12" fmla="*/ 2462 w 21600"/>
                <a:gd name="T13" fmla="*/ 16804 h 21600"/>
                <a:gd name="T14" fmla="*/ 8037 w 21600"/>
                <a:gd name="T15" fmla="*/ 154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6649" y="17723"/>
                  </a:moveTo>
                  <a:cubicBezTo>
                    <a:pt x="7903" y="18474"/>
                    <a:pt x="9337" y="18872"/>
                    <a:pt x="10800" y="18872"/>
                  </a:cubicBezTo>
                  <a:cubicBezTo>
                    <a:pt x="14015" y="18871"/>
                    <a:pt x="16924" y="16963"/>
                    <a:pt x="18204" y="14014"/>
                  </a:cubicBezTo>
                  <a:lnTo>
                    <a:pt x="20706" y="15100"/>
                  </a:lnTo>
                  <a:cubicBezTo>
                    <a:pt x="18993" y="19046"/>
                    <a:pt x="15102" y="21599"/>
                    <a:pt x="10800" y="21600"/>
                  </a:cubicBezTo>
                  <a:cubicBezTo>
                    <a:pt x="8843" y="21600"/>
                    <a:pt x="6924" y="21068"/>
                    <a:pt x="5246" y="20062"/>
                  </a:cubicBezTo>
                  <a:lnTo>
                    <a:pt x="3858" y="22378"/>
                  </a:lnTo>
                  <a:lnTo>
                    <a:pt x="2462" y="16804"/>
                  </a:lnTo>
                  <a:lnTo>
                    <a:pt x="8037" y="15407"/>
                  </a:lnTo>
                  <a:lnTo>
                    <a:pt x="6649" y="17723"/>
                  </a:lnTo>
                  <a:close/>
                </a:path>
              </a:pathLst>
            </a:custGeom>
            <a:gradFill rotWithShape="1">
              <a:gsLst>
                <a:gs pos="0">
                  <a:schemeClr val="folHlink">
                    <a:gamma/>
                    <a:shade val="46275"/>
                    <a:invGamma/>
                  </a:schemeClr>
                </a:gs>
                <a:gs pos="100000">
                  <a:schemeClr val="folHlink">
                    <a:alpha val="0"/>
                  </a:schemeClr>
                </a:gs>
              </a:gsLst>
              <a:lin ang="0" scaled="1"/>
            </a:gradFill>
            <a:ln w="9525" algn="ctr">
              <a:noFill/>
              <a:miter lim="800000"/>
              <a:headEnd/>
              <a:tailEnd/>
            </a:ln>
            <a:effectLst/>
          </p:spPr>
          <p:txBody>
            <a:bodyPr wrap="none" lIns="0" tIns="0" rIns="182880" bIns="0" anchor="ctr"/>
            <a:lstStyle/>
            <a:p>
              <a:pPr>
                <a:defRPr/>
              </a:pPr>
              <a:endParaRPr lang="zh-CN" altLang="en-US"/>
            </a:p>
          </p:txBody>
        </p:sp>
        <p:sp>
          <p:nvSpPr>
            <p:cNvPr id="16394" name="Text Box 9"/>
            <p:cNvSpPr txBox="1">
              <a:spLocks noChangeArrowheads="1"/>
            </p:cNvSpPr>
            <p:nvPr/>
          </p:nvSpPr>
          <p:spPr bwMode="auto">
            <a:xfrm>
              <a:off x="4218" y="1361"/>
              <a:ext cx="1467" cy="528"/>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Web of Science</a:t>
              </a:r>
              <a:br>
                <a:rPr lang="en-US" altLang="ja-JP" sz="1600">
                  <a:solidFill>
                    <a:srgbClr val="4B4B4B"/>
                  </a:solidFill>
                  <a:latin typeface="Arial" pitchFamily="34" charset="0"/>
                  <a:ea typeface="MS PGothic" pitchFamily="34" charset="-128"/>
                </a:rPr>
              </a:br>
              <a:r>
                <a:rPr lang="zh-CN" altLang="en-US" sz="1600">
                  <a:solidFill>
                    <a:srgbClr val="4B4B4B"/>
                  </a:solidFill>
                  <a:latin typeface="Arial" pitchFamily="34" charset="0"/>
                  <a:ea typeface="MS PGothic" pitchFamily="34" charset="-128"/>
                </a:rPr>
                <a:t>同平台其它数据库</a:t>
              </a:r>
              <a:r>
                <a:rPr lang="ja-JP" altLang="en-US" sz="1600">
                  <a:solidFill>
                    <a:srgbClr val="4B4B4B"/>
                  </a:solidFill>
                  <a:latin typeface="Arial" pitchFamily="34" charset="0"/>
                  <a:ea typeface="MS PGothic" pitchFamily="34" charset="-128"/>
                </a:rPr>
                <a:t/>
              </a:r>
              <a:br>
                <a:rPr lang="ja-JP" altLang="en-US" sz="1600">
                  <a:solidFill>
                    <a:srgbClr val="4B4B4B"/>
                  </a:solidFill>
                  <a:latin typeface="Arial" pitchFamily="34" charset="0"/>
                  <a:ea typeface="MS PGothic" pitchFamily="34" charset="-128"/>
                </a:rPr>
              </a:br>
              <a:r>
                <a:rPr lang="zh-CN" altLang="en-US" sz="1600">
                  <a:solidFill>
                    <a:srgbClr val="4B4B4B"/>
                  </a:solidFill>
                  <a:latin typeface="Arial" pitchFamily="34" charset="0"/>
                  <a:ea typeface="MS PGothic" pitchFamily="34" charset="-128"/>
                </a:rPr>
                <a:t>与其它数据库的链接</a:t>
              </a:r>
            </a:p>
          </p:txBody>
        </p:sp>
        <p:sp>
          <p:nvSpPr>
            <p:cNvPr id="16395" name="Text Box 10"/>
            <p:cNvSpPr txBox="1">
              <a:spLocks noChangeArrowheads="1"/>
            </p:cNvSpPr>
            <p:nvPr/>
          </p:nvSpPr>
          <p:spPr bwMode="auto">
            <a:xfrm>
              <a:off x="3061" y="3866"/>
              <a:ext cx="1011" cy="173"/>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a:solidFill>
                    <a:srgbClr val="4B4B4B"/>
                  </a:solidFill>
                  <a:latin typeface="Arial" pitchFamily="34" charset="0"/>
                  <a:ea typeface="MS PGothic" pitchFamily="34" charset="-128"/>
                </a:rPr>
                <a:t>EndNoteWeb</a:t>
              </a:r>
            </a:p>
          </p:txBody>
        </p:sp>
        <p:sp>
          <p:nvSpPr>
            <p:cNvPr id="16396" name="Text Box 11"/>
            <p:cNvSpPr txBox="1">
              <a:spLocks noChangeArrowheads="1"/>
            </p:cNvSpPr>
            <p:nvPr/>
          </p:nvSpPr>
          <p:spPr bwMode="auto">
            <a:xfrm>
              <a:off x="218" y="2664"/>
              <a:ext cx="1377" cy="440"/>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ScholarOne-</a:t>
              </a:r>
            </a:p>
            <a:p>
              <a:pPr>
                <a:spcBef>
                  <a:spcPct val="50000"/>
                </a:spcBef>
              </a:pPr>
              <a:r>
                <a:rPr lang="en-US" altLang="ja-JP" sz="1600">
                  <a:solidFill>
                    <a:srgbClr val="4B4B4B"/>
                  </a:solidFill>
                  <a:latin typeface="Arial" pitchFamily="34" charset="0"/>
                  <a:ea typeface="MS PGothic" pitchFamily="34" charset="-128"/>
                </a:rPr>
                <a:t>Manuscript Central</a:t>
              </a:r>
            </a:p>
          </p:txBody>
        </p:sp>
        <p:sp>
          <p:nvSpPr>
            <p:cNvPr id="16397" name="Text Box 12"/>
            <p:cNvSpPr txBox="1">
              <a:spLocks noChangeArrowheads="1"/>
            </p:cNvSpPr>
            <p:nvPr/>
          </p:nvSpPr>
          <p:spPr bwMode="auto">
            <a:xfrm>
              <a:off x="393" y="924"/>
              <a:ext cx="1310" cy="440"/>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zh-CN" altLang="en-US" sz="1600">
                  <a:solidFill>
                    <a:srgbClr val="4B4B4B"/>
                  </a:solidFill>
                  <a:latin typeface="Arial" pitchFamily="34" charset="0"/>
                  <a:ea typeface="MS PGothic" pitchFamily="34" charset="-128"/>
                </a:rPr>
                <a:t>期刊引证报告</a:t>
              </a:r>
              <a:r>
                <a:rPr lang="en-US" altLang="zh-CN" sz="1600">
                  <a:solidFill>
                    <a:srgbClr val="4B4B4B"/>
                  </a:solidFill>
                  <a:latin typeface="Arial" pitchFamily="34" charset="0"/>
                  <a:ea typeface="MS PGothic" pitchFamily="34" charset="-128"/>
                </a:rPr>
                <a:t>JCR</a:t>
              </a:r>
            </a:p>
            <a:p>
              <a:pPr>
                <a:spcBef>
                  <a:spcPct val="50000"/>
                </a:spcBef>
              </a:pPr>
              <a:r>
                <a:rPr lang="zh-CN" altLang="en-US" sz="1600">
                  <a:solidFill>
                    <a:srgbClr val="4B4B4B"/>
                  </a:solidFill>
                  <a:latin typeface="Arial" pitchFamily="34" charset="0"/>
                  <a:ea typeface="MS PGothic" pitchFamily="34" charset="-128"/>
                </a:rPr>
                <a:t>基本科学指标</a:t>
              </a:r>
              <a:r>
                <a:rPr lang="en-US" altLang="zh-CN" sz="1600">
                  <a:solidFill>
                    <a:srgbClr val="4B4B4B"/>
                  </a:solidFill>
                  <a:latin typeface="Arial" pitchFamily="34" charset="0"/>
                  <a:ea typeface="MS PGothic" pitchFamily="34" charset="-128"/>
                </a:rPr>
                <a:t>ESI</a:t>
              </a:r>
              <a:endParaRPr lang="en-US" altLang="ja-JP" sz="1600">
                <a:solidFill>
                  <a:srgbClr val="4B4B4B"/>
                </a:solidFill>
                <a:latin typeface="Arial" pitchFamily="34" charset="0"/>
                <a:ea typeface="MS PGothic" pitchFamily="34" charset="-128"/>
              </a:endParaRPr>
            </a:p>
          </p:txBody>
        </p:sp>
        <p:sp>
          <p:nvSpPr>
            <p:cNvPr id="16398" name="Text Box 13"/>
            <p:cNvSpPr txBox="1">
              <a:spLocks noChangeArrowheads="1"/>
            </p:cNvSpPr>
            <p:nvPr/>
          </p:nvSpPr>
          <p:spPr bwMode="auto">
            <a:xfrm>
              <a:off x="1484" y="545"/>
              <a:ext cx="1369" cy="176"/>
            </a:xfrm>
            <a:prstGeom prst="rect">
              <a:avLst/>
            </a:prstGeom>
            <a:noFill/>
            <a:ln w="9525" algn="ctr">
              <a:noFill/>
              <a:miter lim="800000"/>
              <a:headEnd/>
              <a:tailEnd/>
            </a:ln>
          </p:spPr>
          <p:txBody>
            <a:bodyPr wrap="none" lIns="0" tIns="0" rIns="182880" bIns="0" anchor="ctr" anchorCtr="1">
              <a:spAutoFit/>
            </a:bodyPr>
            <a:lstStyle/>
            <a:p>
              <a:pPr>
                <a:spcBef>
                  <a:spcPct val="50000"/>
                </a:spcBef>
              </a:pPr>
              <a:r>
                <a:rPr lang="en-US" altLang="ja-JP" sz="1600">
                  <a:solidFill>
                    <a:srgbClr val="4B4B4B"/>
                  </a:solidFill>
                  <a:latin typeface="Arial" pitchFamily="34" charset="0"/>
                  <a:ea typeface="MS PGothic" pitchFamily="34" charset="-128"/>
                </a:rPr>
                <a:t>ResearcherID.com</a:t>
              </a:r>
            </a:p>
          </p:txBody>
        </p:sp>
        <p:grpSp>
          <p:nvGrpSpPr>
            <p:cNvPr id="16399" name="Group 14"/>
            <p:cNvGrpSpPr>
              <a:grpSpLocks/>
            </p:cNvGrpSpPr>
            <p:nvPr/>
          </p:nvGrpSpPr>
          <p:grpSpPr bwMode="auto">
            <a:xfrm>
              <a:off x="1519" y="965"/>
              <a:ext cx="2775" cy="2667"/>
              <a:chOff x="1519" y="956"/>
              <a:chExt cx="2775" cy="2667"/>
            </a:xfrm>
          </p:grpSpPr>
          <p:sp>
            <p:nvSpPr>
              <p:cNvPr id="16400" name="AutoShape 15"/>
              <p:cNvSpPr>
                <a:spLocks noChangeArrowheads="1"/>
              </p:cNvSpPr>
              <p:nvPr/>
            </p:nvSpPr>
            <p:spPr bwMode="auto">
              <a:xfrm rot="-6886644">
                <a:off x="1566" y="979"/>
                <a:ext cx="2667" cy="26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3 h 21600"/>
                  <a:gd name="T20" fmla="*/ 18433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395" y="10529"/>
                    </a:moveTo>
                    <a:cubicBezTo>
                      <a:pt x="17250" y="6991"/>
                      <a:pt x="14340" y="4199"/>
                      <a:pt x="10800" y="4199"/>
                    </a:cubicBezTo>
                    <a:cubicBezTo>
                      <a:pt x="7154" y="4199"/>
                      <a:pt x="4199" y="7154"/>
                      <a:pt x="4199" y="10800"/>
                    </a:cubicBezTo>
                    <a:cubicBezTo>
                      <a:pt x="4199" y="14445"/>
                      <a:pt x="7154" y="17401"/>
                      <a:pt x="10800" y="17401"/>
                    </a:cubicBezTo>
                    <a:cubicBezTo>
                      <a:pt x="13667" y="17401"/>
                      <a:pt x="16206" y="15549"/>
                      <a:pt x="17084" y="12820"/>
                    </a:cubicBezTo>
                    <a:lnTo>
                      <a:pt x="21081" y="14104"/>
                    </a:lnTo>
                    <a:cubicBezTo>
                      <a:pt x="19646" y="18571"/>
                      <a:pt x="15491" y="21599"/>
                      <a:pt x="10800" y="21600"/>
                    </a:cubicBezTo>
                    <a:cubicBezTo>
                      <a:pt x="4835" y="21600"/>
                      <a:pt x="0" y="16764"/>
                      <a:pt x="0" y="10800"/>
                    </a:cubicBezTo>
                    <a:cubicBezTo>
                      <a:pt x="0" y="4835"/>
                      <a:pt x="4835" y="0"/>
                      <a:pt x="10800" y="0"/>
                    </a:cubicBezTo>
                    <a:cubicBezTo>
                      <a:pt x="16592" y="-1"/>
                      <a:pt x="21353" y="4569"/>
                      <a:pt x="21590" y="10356"/>
                    </a:cubicBezTo>
                    <a:lnTo>
                      <a:pt x="24288" y="10245"/>
                    </a:lnTo>
                    <a:lnTo>
                      <a:pt x="19690" y="15238"/>
                    </a:lnTo>
                    <a:lnTo>
                      <a:pt x="14697" y="10639"/>
                    </a:lnTo>
                    <a:lnTo>
                      <a:pt x="17395" y="10529"/>
                    </a:lnTo>
                    <a:close/>
                  </a:path>
                </a:pathLst>
              </a:custGeom>
              <a:solidFill>
                <a:srgbClr val="DC0A0A"/>
              </a:solidFill>
              <a:ln w="9525" algn="ctr">
                <a:noFill/>
                <a:miter lim="800000"/>
                <a:headEnd/>
                <a:tailEnd/>
              </a:ln>
            </p:spPr>
            <p:txBody>
              <a:bodyPr wrap="none" lIns="0" tIns="0" rIns="182880" bIns="0" anchor="ctr"/>
              <a:lstStyle/>
              <a:p>
                <a:endParaRPr lang="zh-CN" altLang="en-US"/>
              </a:p>
            </p:txBody>
          </p:sp>
          <p:sp>
            <p:nvSpPr>
              <p:cNvPr id="16401" name="Text Box 16"/>
              <p:cNvSpPr txBox="1">
                <a:spLocks noChangeArrowheads="1"/>
              </p:cNvSpPr>
              <p:nvPr/>
            </p:nvSpPr>
            <p:spPr bwMode="auto">
              <a:xfrm>
                <a:off x="3122" y="1329"/>
                <a:ext cx="794"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检索</a:t>
                </a:r>
              </a:p>
            </p:txBody>
          </p:sp>
          <p:sp>
            <p:nvSpPr>
              <p:cNvPr id="16402" name="Text Box 17"/>
              <p:cNvSpPr txBox="1">
                <a:spLocks noChangeArrowheads="1"/>
              </p:cNvSpPr>
              <p:nvPr/>
            </p:nvSpPr>
            <p:spPr bwMode="auto">
              <a:xfrm>
                <a:off x="3442" y="1835"/>
                <a:ext cx="794"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分析</a:t>
                </a:r>
              </a:p>
            </p:txBody>
          </p:sp>
          <p:sp>
            <p:nvSpPr>
              <p:cNvPr id="16403" name="Text Box 18"/>
              <p:cNvSpPr txBox="1">
                <a:spLocks noChangeArrowheads="1"/>
              </p:cNvSpPr>
              <p:nvPr/>
            </p:nvSpPr>
            <p:spPr bwMode="auto">
              <a:xfrm>
                <a:off x="3499" y="2417"/>
                <a:ext cx="795"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发现</a:t>
                </a:r>
              </a:p>
            </p:txBody>
          </p:sp>
          <p:sp>
            <p:nvSpPr>
              <p:cNvPr id="16404" name="Text Box 19"/>
              <p:cNvSpPr txBox="1">
                <a:spLocks noChangeArrowheads="1"/>
              </p:cNvSpPr>
              <p:nvPr/>
            </p:nvSpPr>
            <p:spPr bwMode="auto">
              <a:xfrm>
                <a:off x="2667" y="3222"/>
                <a:ext cx="791"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写作</a:t>
                </a:r>
              </a:p>
            </p:txBody>
          </p:sp>
          <p:sp>
            <p:nvSpPr>
              <p:cNvPr id="16405" name="Text Box 20"/>
              <p:cNvSpPr txBox="1">
                <a:spLocks noChangeArrowheads="1"/>
              </p:cNvSpPr>
              <p:nvPr/>
            </p:nvSpPr>
            <p:spPr bwMode="auto">
              <a:xfrm>
                <a:off x="3246" y="2878"/>
                <a:ext cx="729"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引用</a:t>
                </a:r>
              </a:p>
            </p:txBody>
          </p:sp>
          <p:sp>
            <p:nvSpPr>
              <p:cNvPr id="16406" name="Text Box 21"/>
              <p:cNvSpPr txBox="1">
                <a:spLocks noChangeArrowheads="1"/>
              </p:cNvSpPr>
              <p:nvPr/>
            </p:nvSpPr>
            <p:spPr bwMode="auto">
              <a:xfrm>
                <a:off x="1613" y="2546"/>
                <a:ext cx="793"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审稿</a:t>
                </a:r>
              </a:p>
            </p:txBody>
          </p:sp>
          <p:sp>
            <p:nvSpPr>
              <p:cNvPr id="16407" name="Text Box 22"/>
              <p:cNvSpPr txBox="1">
                <a:spLocks noChangeArrowheads="1"/>
              </p:cNvSpPr>
              <p:nvPr/>
            </p:nvSpPr>
            <p:spPr bwMode="auto">
              <a:xfrm>
                <a:off x="1836" y="1442"/>
                <a:ext cx="791"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评估</a:t>
                </a:r>
              </a:p>
            </p:txBody>
          </p:sp>
          <p:sp>
            <p:nvSpPr>
              <p:cNvPr id="16408" name="Text Box 23"/>
              <p:cNvSpPr txBox="1">
                <a:spLocks noChangeArrowheads="1"/>
              </p:cNvSpPr>
              <p:nvPr/>
            </p:nvSpPr>
            <p:spPr bwMode="auto">
              <a:xfrm>
                <a:off x="1519" y="1934"/>
                <a:ext cx="795" cy="236"/>
              </a:xfrm>
              <a:prstGeom prst="rect">
                <a:avLst/>
              </a:prstGeom>
              <a:noFill/>
              <a:ln w="9525" algn="ctr">
                <a:noFill/>
                <a:miter lim="800000"/>
                <a:headEnd/>
                <a:tailEnd/>
              </a:ln>
            </p:spPr>
            <p:txBody>
              <a:bodyPr lIns="0" tIns="0" rIns="182880" bIns="0" anchor="ctr" anchorCtr="1">
                <a:spAutoFit/>
              </a:bodyPr>
              <a:lstStyle/>
              <a:p>
                <a:pPr>
                  <a:lnSpc>
                    <a:spcPct val="40000"/>
                  </a:lnSpc>
                  <a:spcBef>
                    <a:spcPct val="50000"/>
                  </a:spcBef>
                </a:pPr>
                <a:r>
                  <a:rPr lang="zh-CN" altLang="en-US" sz="1600">
                    <a:solidFill>
                      <a:schemeClr val="bg1"/>
                    </a:solidFill>
                    <a:latin typeface="宋体" pitchFamily="2" charset="-122"/>
                  </a:rPr>
                  <a:t>论文</a:t>
                </a:r>
              </a:p>
              <a:p>
                <a:pPr>
                  <a:lnSpc>
                    <a:spcPct val="40000"/>
                  </a:lnSpc>
                  <a:spcBef>
                    <a:spcPct val="50000"/>
                  </a:spcBef>
                </a:pPr>
                <a:r>
                  <a:rPr lang="zh-CN" altLang="en-US" sz="1600">
                    <a:solidFill>
                      <a:schemeClr val="bg1"/>
                    </a:solidFill>
                    <a:latin typeface="宋体" pitchFamily="2" charset="-122"/>
                  </a:rPr>
                  <a:t>发表</a:t>
                </a:r>
              </a:p>
            </p:txBody>
          </p:sp>
          <p:sp>
            <p:nvSpPr>
              <p:cNvPr id="16409" name="Rectangle 24"/>
              <p:cNvSpPr>
                <a:spLocks noChangeArrowheads="1"/>
              </p:cNvSpPr>
              <p:nvPr/>
            </p:nvSpPr>
            <p:spPr bwMode="auto">
              <a:xfrm>
                <a:off x="2599" y="962"/>
                <a:ext cx="308" cy="517"/>
              </a:xfrm>
              <a:prstGeom prst="rect">
                <a:avLst/>
              </a:prstGeom>
              <a:solidFill>
                <a:srgbClr val="DC0A0A"/>
              </a:solidFill>
              <a:ln w="9525" algn="ctr">
                <a:noFill/>
                <a:miter lim="800000"/>
                <a:headEnd/>
                <a:tailEnd/>
              </a:ln>
            </p:spPr>
            <p:txBody>
              <a:bodyPr wrap="none" lIns="0" tIns="0" rIns="182880" bIns="0" anchor="ctr"/>
              <a:lstStyle/>
              <a:p>
                <a:endParaRPr lang="zh-CN" altLang="en-US"/>
              </a:p>
            </p:txBody>
          </p:sp>
          <p:sp>
            <p:nvSpPr>
              <p:cNvPr id="16410" name="Text Box 25"/>
              <p:cNvSpPr txBox="1">
                <a:spLocks noChangeArrowheads="1"/>
              </p:cNvSpPr>
              <p:nvPr/>
            </p:nvSpPr>
            <p:spPr bwMode="auto">
              <a:xfrm>
                <a:off x="2372" y="1116"/>
                <a:ext cx="789"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晋升</a:t>
                </a:r>
                <a:r>
                  <a:rPr lang="en-US" altLang="zh-CN" sz="1600">
                    <a:solidFill>
                      <a:schemeClr val="bg1"/>
                    </a:solidFill>
                    <a:latin typeface="Arial" pitchFamily="34" charset="0"/>
                    <a:ea typeface="MS PGothic" pitchFamily="34" charset="-128"/>
                  </a:rPr>
                  <a:t>/</a:t>
                </a:r>
                <a:r>
                  <a:rPr lang="zh-CN" altLang="en-US" sz="1600">
                    <a:solidFill>
                      <a:schemeClr val="bg1"/>
                    </a:solidFill>
                    <a:latin typeface="Arial" pitchFamily="34" charset="0"/>
                    <a:ea typeface="MS PGothic" pitchFamily="34" charset="-128"/>
                  </a:rPr>
                  <a:t>基金</a:t>
                </a:r>
              </a:p>
            </p:txBody>
          </p:sp>
          <p:sp>
            <p:nvSpPr>
              <p:cNvPr id="16411" name="Text Box 26"/>
              <p:cNvSpPr txBox="1">
                <a:spLocks noChangeArrowheads="1"/>
              </p:cNvSpPr>
              <p:nvPr/>
            </p:nvSpPr>
            <p:spPr bwMode="auto">
              <a:xfrm>
                <a:off x="1960" y="3002"/>
                <a:ext cx="790" cy="176"/>
              </a:xfrm>
              <a:prstGeom prst="rect">
                <a:avLst/>
              </a:prstGeom>
              <a:noFill/>
              <a:ln w="9525" algn="ctr">
                <a:noFill/>
                <a:miter lim="800000"/>
                <a:headEnd/>
                <a:tailEnd/>
              </a:ln>
            </p:spPr>
            <p:txBody>
              <a:bodyPr lIns="0" tIns="0" rIns="182880" bIns="0" anchor="ctr" anchorCtr="1">
                <a:spAutoFit/>
              </a:bodyPr>
              <a:lstStyle/>
              <a:p>
                <a:pPr>
                  <a:spcBef>
                    <a:spcPct val="50000"/>
                  </a:spcBef>
                </a:pPr>
                <a:r>
                  <a:rPr lang="zh-CN" altLang="en-US" sz="1600">
                    <a:solidFill>
                      <a:schemeClr val="bg1"/>
                    </a:solidFill>
                    <a:latin typeface="Arial" pitchFamily="34" charset="0"/>
                    <a:ea typeface="MS PGothic" pitchFamily="34" charset="-128"/>
                  </a:rPr>
                  <a:t>论文提交</a:t>
                </a:r>
              </a:p>
            </p:txBody>
          </p:sp>
          <p:sp>
            <p:nvSpPr>
              <p:cNvPr id="16412" name="Text Box 27"/>
              <p:cNvSpPr txBox="1">
                <a:spLocks noChangeArrowheads="1"/>
              </p:cNvSpPr>
              <p:nvPr/>
            </p:nvSpPr>
            <p:spPr bwMode="auto">
              <a:xfrm>
                <a:off x="2200" y="2170"/>
                <a:ext cx="1580" cy="198"/>
              </a:xfrm>
              <a:prstGeom prst="rect">
                <a:avLst/>
              </a:prstGeom>
              <a:noFill/>
              <a:ln w="9525" algn="ctr">
                <a:noFill/>
                <a:miter lim="800000"/>
                <a:headEnd/>
                <a:tailEnd/>
              </a:ln>
            </p:spPr>
            <p:txBody>
              <a:bodyPr lIns="0" tIns="0" rIns="182880" bIns="0" anchor="ctr" anchorCtr="1">
                <a:spAutoFit/>
              </a:bodyPr>
              <a:lstStyle/>
              <a:p>
                <a:pPr>
                  <a:spcBef>
                    <a:spcPct val="50000"/>
                  </a:spcBef>
                </a:pPr>
                <a:r>
                  <a:rPr lang="en-US" altLang="ja-JP" dirty="0" smtClean="0">
                    <a:solidFill>
                      <a:srgbClr val="4B4B4B"/>
                    </a:solidFill>
                    <a:latin typeface="Arial" pitchFamily="34" charset="0"/>
                    <a:ea typeface="MS PGothic" pitchFamily="34" charset="-128"/>
                  </a:rPr>
                  <a:t>Web </a:t>
                </a:r>
                <a:r>
                  <a:rPr lang="en-US" altLang="ja-JP" dirty="0">
                    <a:solidFill>
                      <a:srgbClr val="4B4B4B"/>
                    </a:solidFill>
                    <a:latin typeface="Arial" pitchFamily="34" charset="0"/>
                    <a:ea typeface="MS PGothic" pitchFamily="34" charset="-128"/>
                  </a:rPr>
                  <a:t>of Knowledge</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89091" name="灯片编号占位符 4"/>
          <p:cNvSpPr>
            <a:spLocks noGrp="1"/>
          </p:cNvSpPr>
          <p:nvPr>
            <p:ph type="sldNum" sz="quarter" idx="11"/>
          </p:nvPr>
        </p:nvSpPr>
        <p:spPr/>
        <p:txBody>
          <a:bodyPr/>
          <a:lstStyle/>
          <a:p>
            <a:pPr>
              <a:defRPr/>
            </a:pPr>
            <a:fld id="{3813F84B-E09E-4BCE-B3EF-5E6B7FC7A99E}" type="slidenum">
              <a:rPr lang="zh-CN" altLang="en-US" smtClean="0"/>
              <a:pPr>
                <a:defRPr/>
              </a:pPr>
              <a:t>90</a:t>
            </a:fld>
            <a:endParaRPr lang="en-US" altLang="zh-CN" smtClean="0"/>
          </a:p>
        </p:txBody>
      </p:sp>
      <p:pic>
        <p:nvPicPr>
          <p:cNvPr id="110596" name="Picture 3"/>
          <p:cNvPicPr>
            <a:picLocks noGrp="1" noChangeAspect="1" noChangeArrowheads="1"/>
          </p:cNvPicPr>
          <p:nvPr>
            <p:ph type="body" idx="1"/>
          </p:nvPr>
        </p:nvPicPr>
        <p:blipFill>
          <a:blip r:embed="rId2"/>
          <a:srcRect/>
          <a:stretch>
            <a:fillRect/>
          </a:stretch>
        </p:blipFill>
        <p:spPr>
          <a:xfrm>
            <a:off x="0" y="836613"/>
            <a:ext cx="8286750" cy="6021387"/>
          </a:xfrm>
        </p:spPr>
      </p:pic>
      <p:sp>
        <p:nvSpPr>
          <p:cNvPr id="110597" name="Rectangle 4"/>
          <p:cNvSpPr>
            <a:spLocks noGrp="1" noChangeArrowheads="1"/>
          </p:cNvSpPr>
          <p:nvPr>
            <p:ph type="title"/>
          </p:nvPr>
        </p:nvSpPr>
        <p:spPr>
          <a:xfrm>
            <a:off x="0" y="0"/>
            <a:ext cx="7369175" cy="546100"/>
          </a:xfrm>
        </p:spPr>
        <p:txBody>
          <a:bodyPr/>
          <a:lstStyle/>
          <a:p>
            <a:r>
              <a:rPr lang="zh-CN" altLang="en-US" smtClean="0">
                <a:ea typeface="宋体" pitchFamily="2" charset="-122"/>
              </a:rPr>
              <a:t>将检索结果移入某一个文献组</a:t>
            </a:r>
          </a:p>
        </p:txBody>
      </p:sp>
      <p:pic>
        <p:nvPicPr>
          <p:cNvPr id="110598" name="Picture 9"/>
          <p:cNvPicPr>
            <a:picLocks noChangeAspect="1" noChangeArrowheads="1"/>
          </p:cNvPicPr>
          <p:nvPr/>
        </p:nvPicPr>
        <p:blipFill>
          <a:blip r:embed="rId3"/>
          <a:srcRect/>
          <a:stretch>
            <a:fillRect/>
          </a:stretch>
        </p:blipFill>
        <p:spPr bwMode="auto">
          <a:xfrm>
            <a:off x="2124075" y="3284538"/>
            <a:ext cx="1008063" cy="1019175"/>
          </a:xfrm>
          <a:prstGeom prst="rect">
            <a:avLst/>
          </a:prstGeom>
          <a:noFill/>
          <a:ln w="9525" algn="ctr">
            <a:noFill/>
            <a:miter lim="800000"/>
            <a:headEnd/>
            <a:tailEnd/>
          </a:ln>
        </p:spPr>
      </p:pic>
      <p:sp>
        <p:nvSpPr>
          <p:cNvPr id="110599" name="Oval 11"/>
          <p:cNvSpPr>
            <a:spLocks noChangeArrowheads="1"/>
          </p:cNvSpPr>
          <p:nvPr/>
        </p:nvSpPr>
        <p:spPr bwMode="auto">
          <a:xfrm>
            <a:off x="1979613" y="2708275"/>
            <a:ext cx="1296987" cy="1944688"/>
          </a:xfrm>
          <a:prstGeom prst="ellipse">
            <a:avLst/>
          </a:prstGeom>
          <a:noFill/>
          <a:ln w="28575" algn="ctr">
            <a:solidFill>
              <a:srgbClr val="FF0000"/>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90115" name="灯片编号占位符 4"/>
          <p:cNvSpPr>
            <a:spLocks noGrp="1"/>
          </p:cNvSpPr>
          <p:nvPr>
            <p:ph type="sldNum" sz="quarter" idx="11"/>
          </p:nvPr>
        </p:nvSpPr>
        <p:spPr/>
        <p:txBody>
          <a:bodyPr/>
          <a:lstStyle/>
          <a:p>
            <a:pPr>
              <a:defRPr/>
            </a:pPr>
            <a:fld id="{B174433C-E136-425C-8393-C77B2AAF4742}" type="slidenum">
              <a:rPr lang="zh-CN" altLang="en-US" smtClean="0"/>
              <a:pPr>
                <a:defRPr/>
              </a:pPr>
              <a:t>91</a:t>
            </a:fld>
            <a:endParaRPr lang="en-US" altLang="zh-CN" smtClean="0"/>
          </a:p>
        </p:txBody>
      </p:sp>
      <p:sp>
        <p:nvSpPr>
          <p:cNvPr id="111620" name="Rectangle 2"/>
          <p:cNvSpPr>
            <a:spLocks noGrp="1" noChangeArrowheads="1"/>
          </p:cNvSpPr>
          <p:nvPr>
            <p:ph type="title"/>
          </p:nvPr>
        </p:nvSpPr>
        <p:spPr/>
        <p:txBody>
          <a:bodyPr/>
          <a:lstStyle/>
          <a:p>
            <a:r>
              <a:rPr lang="zh-CN" altLang="en-US" smtClean="0">
                <a:ea typeface="宋体" pitchFamily="2" charset="-122"/>
              </a:rPr>
              <a:t>提纲</a:t>
            </a:r>
          </a:p>
        </p:txBody>
      </p:sp>
      <p:sp>
        <p:nvSpPr>
          <p:cNvPr id="111621" name="Rectangle 3"/>
          <p:cNvSpPr>
            <a:spLocks noGrp="1" noChangeArrowheads="1"/>
          </p:cNvSpPr>
          <p:nvPr>
            <p:ph type="body" idx="1"/>
          </p:nvPr>
        </p:nvSpPr>
        <p:spPr/>
        <p:txBody>
          <a:bodyPr/>
          <a:lstStyle/>
          <a:p>
            <a:r>
              <a:rPr lang="zh-CN" altLang="en-US" smtClean="0">
                <a:ea typeface="宋体" pitchFamily="2" charset="-122"/>
              </a:rPr>
              <a:t>注册及登录</a:t>
            </a:r>
          </a:p>
          <a:p>
            <a:endParaRPr lang="zh-CN" altLang="en-US" smtClean="0">
              <a:ea typeface="宋体" pitchFamily="2" charset="-122"/>
            </a:endParaRPr>
          </a:p>
          <a:p>
            <a:r>
              <a:rPr lang="zh-CN" altLang="en-US" smtClean="0">
                <a:solidFill>
                  <a:srgbClr val="FF0000"/>
                </a:solidFill>
                <a:ea typeface="宋体" pitchFamily="2" charset="-122"/>
              </a:rPr>
              <a:t>收集参考文献</a:t>
            </a:r>
          </a:p>
          <a:p>
            <a:endParaRPr lang="zh-CN" altLang="en-US" smtClean="0">
              <a:solidFill>
                <a:srgbClr val="FF0000"/>
              </a:solidFill>
              <a:ea typeface="宋体" pitchFamily="2" charset="-122"/>
            </a:endParaRPr>
          </a:p>
          <a:p>
            <a:r>
              <a:rPr lang="zh-CN" altLang="en-US" smtClean="0">
                <a:ea typeface="宋体" pitchFamily="2" charset="-122"/>
              </a:rPr>
              <a:t>参考文献的管理与共享</a:t>
            </a:r>
          </a:p>
          <a:p>
            <a:endParaRPr lang="zh-CN" altLang="en-US" smtClean="0">
              <a:ea typeface="宋体" pitchFamily="2" charset="-122"/>
            </a:endParaRPr>
          </a:p>
          <a:p>
            <a:r>
              <a:rPr lang="zh-CN" altLang="en-US" smtClean="0">
                <a:ea typeface="宋体" pitchFamily="2" charset="-122"/>
              </a:rPr>
              <a:t>参考文献的格式化</a:t>
            </a:r>
          </a:p>
          <a:p>
            <a:endParaRPr lang="zh-CN" altLang="en-US" smtClean="0">
              <a:ea typeface="宋体" pitchFamily="2" charset="-122"/>
            </a:endParaRPr>
          </a:p>
          <a:p>
            <a:r>
              <a:rPr lang="zh-CN" altLang="en-US" smtClean="0">
                <a:ea typeface="宋体" pitchFamily="2" charset="-122"/>
              </a:rPr>
              <a:t>边写作边引用</a:t>
            </a:r>
          </a:p>
        </p:txBody>
      </p:sp>
      <p:sp>
        <p:nvSpPr>
          <p:cNvPr id="111622" name="AutoShape 4"/>
          <p:cNvSpPr>
            <a:spLocks/>
          </p:cNvSpPr>
          <p:nvPr/>
        </p:nvSpPr>
        <p:spPr bwMode="auto">
          <a:xfrm>
            <a:off x="5724525" y="1785938"/>
            <a:ext cx="3419475" cy="4667250"/>
          </a:xfrm>
          <a:prstGeom prst="borderCallout2">
            <a:avLst>
              <a:gd name="adj1" fmla="val 2449"/>
              <a:gd name="adj2" fmla="val -2227"/>
              <a:gd name="adj3" fmla="val 2449"/>
              <a:gd name="adj4" fmla="val -51069"/>
              <a:gd name="adj5" fmla="val 15134"/>
              <a:gd name="adj6" fmla="val -101069"/>
            </a:avLst>
          </a:prstGeom>
          <a:solidFill>
            <a:srgbClr val="CCFFFF"/>
          </a:solidFill>
          <a:ln w="9525" algn="ctr">
            <a:solidFill>
              <a:schemeClr val="tx1"/>
            </a:solidFill>
            <a:miter lim="800000"/>
            <a:headEnd/>
            <a:tailEnd/>
          </a:ln>
        </p:spPr>
        <p:txBody>
          <a:bodyPr anchor="ctr"/>
          <a:lstStyle/>
          <a:p>
            <a:pPr algn="l"/>
            <a:r>
              <a:rPr lang="zh-CN" altLang="en-US" sz="2400">
                <a:solidFill>
                  <a:srgbClr val="FF0000"/>
                </a:solidFill>
              </a:rPr>
              <a:t>收集参考文献的方式</a:t>
            </a:r>
            <a:r>
              <a:rPr lang="en-US" altLang="zh-CN" sz="2400">
                <a:solidFill>
                  <a:srgbClr val="FF0000"/>
                </a:solidFill>
              </a:rPr>
              <a:t>:</a:t>
            </a:r>
          </a:p>
          <a:p>
            <a:pPr algn="l"/>
            <a:endParaRPr lang="en-US" altLang="zh-CN" sz="2400">
              <a:solidFill>
                <a:srgbClr val="FF0000"/>
              </a:solidFill>
            </a:endParaRPr>
          </a:p>
          <a:p>
            <a:pPr algn="l">
              <a:buFontTx/>
              <a:buChar char="•"/>
            </a:pPr>
            <a:r>
              <a:rPr lang="zh-CN" altLang="en-US"/>
              <a:t>手工输入</a:t>
            </a:r>
          </a:p>
          <a:p>
            <a:pPr algn="l">
              <a:buFontTx/>
              <a:buChar char="•"/>
            </a:pPr>
            <a:endParaRPr lang="zh-CN" altLang="en-US"/>
          </a:p>
          <a:p>
            <a:pPr algn="l">
              <a:buFontTx/>
              <a:buChar char="•"/>
            </a:pPr>
            <a:r>
              <a:rPr lang="zh-CN" altLang="en-US"/>
              <a:t>联机检索</a:t>
            </a:r>
          </a:p>
          <a:p>
            <a:pPr algn="l">
              <a:buFontTx/>
              <a:buChar char="•"/>
            </a:pPr>
            <a:endParaRPr lang="zh-CN" altLang="en-US"/>
          </a:p>
          <a:p>
            <a:pPr algn="l">
              <a:buFontTx/>
              <a:buChar char="•"/>
            </a:pPr>
            <a:r>
              <a:rPr lang="zh-CN" altLang="en-US">
                <a:solidFill>
                  <a:srgbClr val="FF0000"/>
                </a:solidFill>
              </a:rPr>
              <a:t>从数据库直接导入</a:t>
            </a:r>
          </a:p>
          <a:p>
            <a:pPr algn="l">
              <a:buFontTx/>
              <a:buChar char="•"/>
            </a:pPr>
            <a:endParaRPr lang="zh-CN" altLang="en-US"/>
          </a:p>
          <a:p>
            <a:pPr algn="l">
              <a:buFontTx/>
              <a:buChar char="•"/>
            </a:pPr>
            <a:r>
              <a:rPr lang="zh-CN" altLang="en-US"/>
              <a:t>把</a:t>
            </a:r>
            <a:r>
              <a:rPr lang="en-US" altLang="zh-CN"/>
              <a:t>txt</a:t>
            </a:r>
            <a:r>
              <a:rPr lang="zh-CN" altLang="en-US"/>
              <a:t>格式的文献导入</a:t>
            </a:r>
          </a:p>
          <a:p>
            <a:pPr algn="l">
              <a:buFontTx/>
              <a:buChar char="•"/>
            </a:pPr>
            <a:endParaRPr lang="zh-CN" altLang="en-US">
              <a:solidFill>
                <a:srgbClr val="FF0000"/>
              </a:solidFill>
            </a:endParaRPr>
          </a:p>
          <a:p>
            <a:pPr algn="l">
              <a:buFontTx/>
              <a:buChar char="•"/>
            </a:pP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图片 9" descr="IPS search result page.jpg"/>
          <p:cNvPicPr>
            <a:picLocks noChangeAspect="1"/>
          </p:cNvPicPr>
          <p:nvPr/>
        </p:nvPicPr>
        <p:blipFill>
          <a:blip r:embed="rId3"/>
          <a:srcRect/>
          <a:stretch>
            <a:fillRect/>
          </a:stretch>
        </p:blipFill>
        <p:spPr bwMode="auto">
          <a:xfrm>
            <a:off x="0" y="0"/>
            <a:ext cx="9159875" cy="6858000"/>
          </a:xfrm>
          <a:prstGeom prst="rect">
            <a:avLst/>
          </a:prstGeom>
          <a:noFill/>
          <a:ln w="9525">
            <a:noFill/>
            <a:miter lim="800000"/>
            <a:headEnd/>
            <a:tailEnd/>
          </a:ln>
        </p:spPr>
      </p:pic>
      <p:sp>
        <p:nvSpPr>
          <p:cNvPr id="12" name="Text Box 6"/>
          <p:cNvSpPr txBox="1">
            <a:spLocks noChangeArrowheads="1"/>
          </p:cNvSpPr>
          <p:nvPr/>
        </p:nvSpPr>
        <p:spPr bwMode="auto">
          <a:xfrm>
            <a:off x="4572000" y="928688"/>
            <a:ext cx="3313113" cy="425450"/>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eaLnBrk="0" hangingPunct="0">
              <a:lnSpc>
                <a:spcPct val="120000"/>
              </a:lnSpc>
              <a:spcBef>
                <a:spcPct val="50000"/>
              </a:spcBef>
              <a:defRPr/>
            </a:pPr>
            <a:r>
              <a:rPr lang="zh-CN" altLang="en-US" b="1" dirty="0">
                <a:ea typeface="宋体" pitchFamily="2" charset="-122"/>
              </a:rPr>
              <a:t>对于已有重要参考文献的管理</a:t>
            </a:r>
            <a:endParaRPr lang="en-US" altLang="zh-CN" b="1" dirty="0">
              <a:ea typeface="宋体" pitchFamily="2" charset="-122"/>
            </a:endParaRPr>
          </a:p>
        </p:txBody>
      </p:sp>
      <p:pic>
        <p:nvPicPr>
          <p:cNvPr id="13" name="Picture 8"/>
          <p:cNvPicPr>
            <a:picLocks noChangeAspect="1" noChangeArrowheads="1"/>
          </p:cNvPicPr>
          <p:nvPr/>
        </p:nvPicPr>
        <p:blipFill>
          <a:blip r:embed="rId4"/>
          <a:srcRect/>
          <a:stretch>
            <a:fillRect/>
          </a:stretch>
        </p:blipFill>
        <p:spPr bwMode="auto">
          <a:xfrm>
            <a:off x="2120900" y="2338388"/>
            <a:ext cx="219075" cy="171450"/>
          </a:xfrm>
          <a:prstGeom prst="rect">
            <a:avLst/>
          </a:prstGeom>
          <a:noFill/>
          <a:ln w="9525">
            <a:solidFill>
              <a:schemeClr val="bg1"/>
            </a:solidFill>
            <a:miter lim="800000"/>
            <a:headEnd/>
            <a:tailEnd/>
          </a:ln>
        </p:spPr>
      </p:pic>
      <p:pic>
        <p:nvPicPr>
          <p:cNvPr id="17" name="Picture 9"/>
          <p:cNvPicPr>
            <a:picLocks noChangeAspect="1" noChangeArrowheads="1"/>
          </p:cNvPicPr>
          <p:nvPr/>
        </p:nvPicPr>
        <p:blipFill>
          <a:blip r:embed="rId4"/>
          <a:srcRect/>
          <a:stretch>
            <a:fillRect/>
          </a:stretch>
        </p:blipFill>
        <p:spPr bwMode="auto">
          <a:xfrm>
            <a:off x="2120900" y="2970213"/>
            <a:ext cx="219075" cy="171450"/>
          </a:xfrm>
          <a:prstGeom prst="rect">
            <a:avLst/>
          </a:prstGeom>
          <a:noFill/>
          <a:ln w="9525">
            <a:solidFill>
              <a:schemeClr val="bg1"/>
            </a:solidFill>
            <a:miter lim="800000"/>
            <a:headEnd/>
            <a:tailEnd/>
          </a:ln>
        </p:spPr>
      </p:pic>
      <p:pic>
        <p:nvPicPr>
          <p:cNvPr id="18" name="Picture 10"/>
          <p:cNvPicPr>
            <a:picLocks noChangeAspect="1" noChangeArrowheads="1"/>
          </p:cNvPicPr>
          <p:nvPr/>
        </p:nvPicPr>
        <p:blipFill>
          <a:blip r:embed="rId4"/>
          <a:srcRect/>
          <a:stretch>
            <a:fillRect/>
          </a:stretch>
        </p:blipFill>
        <p:spPr bwMode="auto">
          <a:xfrm>
            <a:off x="2120900" y="3617913"/>
            <a:ext cx="219075" cy="171450"/>
          </a:xfrm>
          <a:prstGeom prst="rect">
            <a:avLst/>
          </a:prstGeom>
          <a:noFill/>
          <a:ln w="9525">
            <a:solidFill>
              <a:schemeClr val="bg1"/>
            </a:solidFill>
            <a:miter lim="800000"/>
            <a:headEnd/>
            <a:tailEnd/>
          </a:ln>
        </p:spPr>
      </p:pic>
      <p:pic>
        <p:nvPicPr>
          <p:cNvPr id="19" name="Picture 10"/>
          <p:cNvPicPr>
            <a:picLocks noChangeAspect="1" noChangeArrowheads="1"/>
          </p:cNvPicPr>
          <p:nvPr/>
        </p:nvPicPr>
        <p:blipFill>
          <a:blip r:embed="rId4"/>
          <a:srcRect/>
          <a:stretch>
            <a:fillRect/>
          </a:stretch>
        </p:blipFill>
        <p:spPr bwMode="auto">
          <a:xfrm>
            <a:off x="2120900" y="4265613"/>
            <a:ext cx="219075" cy="171450"/>
          </a:xfrm>
          <a:prstGeom prst="rect">
            <a:avLst/>
          </a:prstGeom>
          <a:noFill/>
          <a:ln w="9525">
            <a:solidFill>
              <a:schemeClr val="bg1"/>
            </a:solidFill>
            <a:miter lim="800000"/>
            <a:headEnd/>
            <a:tailEnd/>
          </a:ln>
        </p:spPr>
      </p:pic>
      <p:pic>
        <p:nvPicPr>
          <p:cNvPr id="20" name="Picture 10"/>
          <p:cNvPicPr>
            <a:picLocks noChangeAspect="1" noChangeArrowheads="1"/>
          </p:cNvPicPr>
          <p:nvPr/>
        </p:nvPicPr>
        <p:blipFill>
          <a:blip r:embed="rId4"/>
          <a:srcRect/>
          <a:stretch>
            <a:fillRect/>
          </a:stretch>
        </p:blipFill>
        <p:spPr bwMode="auto">
          <a:xfrm>
            <a:off x="2120900" y="4868863"/>
            <a:ext cx="219075" cy="171450"/>
          </a:xfrm>
          <a:prstGeom prst="rect">
            <a:avLst/>
          </a:prstGeom>
          <a:noFill/>
          <a:ln w="9525">
            <a:solidFill>
              <a:schemeClr val="bg1"/>
            </a:solidFill>
            <a:miter lim="800000"/>
            <a:headEnd/>
            <a:tailEnd/>
          </a:ln>
        </p:spPr>
      </p:pic>
      <p:sp>
        <p:nvSpPr>
          <p:cNvPr id="21" name="圆角矩形 20"/>
          <p:cNvSpPr>
            <a:spLocks noChangeArrowheads="1"/>
          </p:cNvSpPr>
          <p:nvPr/>
        </p:nvSpPr>
        <p:spPr bwMode="auto">
          <a:xfrm>
            <a:off x="3708400" y="2060575"/>
            <a:ext cx="863600"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22" name="圆角矩形 21"/>
          <p:cNvSpPr>
            <a:spLocks noChangeArrowheads="1"/>
          </p:cNvSpPr>
          <p:nvPr/>
        </p:nvSpPr>
        <p:spPr bwMode="auto">
          <a:xfrm>
            <a:off x="4227513" y="333375"/>
            <a:ext cx="992187" cy="35877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1" name="Rectangle 7"/>
          <p:cNvSpPr>
            <a:spLocks noChangeArrowheads="1"/>
          </p:cNvSpPr>
          <p:nvPr/>
        </p:nvSpPr>
        <p:spPr bwMode="auto">
          <a:xfrm>
            <a:off x="5105400" y="5029200"/>
            <a:ext cx="4038600" cy="13716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marL="342900" indent="-342900" algn="l">
              <a:defRPr/>
            </a:pPr>
            <a:r>
              <a:rPr lang="zh-CN" altLang="en-US" sz="1600"/>
              <a:t>您可以从以下地方添加记录到</a:t>
            </a:r>
            <a:r>
              <a:rPr lang="en-US" altLang="zh-CN" sz="1600"/>
              <a:t>Endnote Web</a:t>
            </a:r>
          </a:p>
          <a:p>
            <a:pPr marL="342900" indent="-342900" algn="l">
              <a:buFontTx/>
              <a:buChar char="•"/>
              <a:defRPr/>
            </a:pPr>
            <a:r>
              <a:rPr lang="zh-CN" altLang="en-US" sz="1600"/>
              <a:t>检索结果概要页面</a:t>
            </a:r>
            <a:endParaRPr lang="en-US" altLang="zh-CN" sz="1600"/>
          </a:p>
          <a:p>
            <a:pPr marL="342900" indent="-342900" algn="l">
              <a:buFontTx/>
              <a:buChar char="•"/>
              <a:defRPr/>
            </a:pPr>
            <a:r>
              <a:rPr lang="zh-CN" altLang="en-US" sz="1600"/>
              <a:t>标记列表</a:t>
            </a:r>
          </a:p>
          <a:p>
            <a:pPr marL="342900" indent="-342900" algn="l">
              <a:buFontTx/>
              <a:buChar char="•"/>
              <a:defRPr/>
            </a:pPr>
            <a:r>
              <a:rPr lang="zh-CN" altLang="en-US" sz="1600"/>
              <a:t>全记录页面</a:t>
            </a:r>
            <a:endParaRPr lang="en-US" altLang="zh-CN" sz="1600"/>
          </a:p>
          <a:p>
            <a:pPr marL="342900" indent="-342900" algn="l">
              <a:defRPr/>
            </a:pPr>
            <a:endParaRPr lang="en-US" altLang="zh-CN" sz="16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amond(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amond(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11"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页脚占位符 3"/>
          <p:cNvSpPr>
            <a:spLocks noGrp="1"/>
          </p:cNvSpPr>
          <p:nvPr>
            <p:ph type="ftr" sz="quarter" idx="10"/>
          </p:nvPr>
        </p:nvSpPr>
        <p:spPr/>
        <p:txBody>
          <a:bodyPr/>
          <a:lstStyle/>
          <a:p>
            <a:pPr>
              <a:defRPr/>
            </a:pPr>
            <a:r>
              <a:rPr lang="en-US" altLang="zh-CN" smtClean="0"/>
              <a:t>COMPANY CONFIDENTIAL – Internal use only</a:t>
            </a:r>
          </a:p>
        </p:txBody>
      </p:sp>
      <p:sp>
        <p:nvSpPr>
          <p:cNvPr id="92163" name="灯片编号占位符 4"/>
          <p:cNvSpPr>
            <a:spLocks noGrp="1"/>
          </p:cNvSpPr>
          <p:nvPr>
            <p:ph type="sldNum" sz="quarter" idx="11"/>
          </p:nvPr>
        </p:nvSpPr>
        <p:spPr/>
        <p:txBody>
          <a:bodyPr/>
          <a:lstStyle/>
          <a:p>
            <a:pPr>
              <a:defRPr/>
            </a:pPr>
            <a:fld id="{CF68EEE2-B8AE-4DA2-AD2B-A6B42EA33BEC}" type="slidenum">
              <a:rPr lang="zh-CN" altLang="en-US" smtClean="0"/>
              <a:pPr>
                <a:defRPr/>
              </a:pPr>
              <a:t>93</a:t>
            </a:fld>
            <a:endParaRPr lang="en-US" altLang="zh-CN" smtClean="0"/>
          </a:p>
        </p:txBody>
      </p:sp>
      <p:sp>
        <p:nvSpPr>
          <p:cNvPr id="114692" name="Rectangle 2"/>
          <p:cNvSpPr>
            <a:spLocks noGrp="1" noChangeArrowheads="1"/>
          </p:cNvSpPr>
          <p:nvPr>
            <p:ph type="title"/>
          </p:nvPr>
        </p:nvSpPr>
        <p:spPr/>
        <p:txBody>
          <a:bodyPr/>
          <a:lstStyle/>
          <a:p>
            <a:r>
              <a:rPr lang="zh-CN" altLang="en-US" smtClean="0">
                <a:ea typeface="宋体" pitchFamily="2" charset="-122"/>
              </a:rPr>
              <a:t>提纲</a:t>
            </a:r>
          </a:p>
        </p:txBody>
      </p:sp>
      <p:sp>
        <p:nvSpPr>
          <p:cNvPr id="114693" name="Rectangle 3"/>
          <p:cNvSpPr>
            <a:spLocks noGrp="1" noChangeArrowheads="1"/>
          </p:cNvSpPr>
          <p:nvPr>
            <p:ph type="body" idx="1"/>
          </p:nvPr>
        </p:nvSpPr>
        <p:spPr/>
        <p:txBody>
          <a:bodyPr/>
          <a:lstStyle/>
          <a:p>
            <a:r>
              <a:rPr lang="zh-CN" altLang="en-US" smtClean="0">
                <a:ea typeface="宋体" pitchFamily="2" charset="-122"/>
              </a:rPr>
              <a:t>注册及登录</a:t>
            </a:r>
          </a:p>
          <a:p>
            <a:endParaRPr lang="zh-CN" altLang="en-US" smtClean="0">
              <a:ea typeface="宋体" pitchFamily="2" charset="-122"/>
            </a:endParaRPr>
          </a:p>
          <a:p>
            <a:r>
              <a:rPr lang="zh-CN" altLang="en-US" smtClean="0">
                <a:solidFill>
                  <a:srgbClr val="FF0000"/>
                </a:solidFill>
                <a:ea typeface="宋体" pitchFamily="2" charset="-122"/>
              </a:rPr>
              <a:t>收集参考文献</a:t>
            </a:r>
          </a:p>
          <a:p>
            <a:endParaRPr lang="zh-CN" altLang="en-US" smtClean="0">
              <a:solidFill>
                <a:srgbClr val="FF0000"/>
              </a:solidFill>
              <a:ea typeface="宋体" pitchFamily="2" charset="-122"/>
            </a:endParaRPr>
          </a:p>
          <a:p>
            <a:r>
              <a:rPr lang="zh-CN" altLang="en-US" smtClean="0">
                <a:ea typeface="宋体" pitchFamily="2" charset="-122"/>
              </a:rPr>
              <a:t>参考文献的管理与共享</a:t>
            </a:r>
          </a:p>
          <a:p>
            <a:endParaRPr lang="zh-CN" altLang="en-US" smtClean="0">
              <a:ea typeface="宋体" pitchFamily="2" charset="-122"/>
            </a:endParaRPr>
          </a:p>
          <a:p>
            <a:r>
              <a:rPr lang="zh-CN" altLang="en-US" smtClean="0">
                <a:ea typeface="宋体" pitchFamily="2" charset="-122"/>
              </a:rPr>
              <a:t>参考文献的格式化</a:t>
            </a:r>
          </a:p>
          <a:p>
            <a:endParaRPr lang="zh-CN" altLang="en-US" smtClean="0">
              <a:ea typeface="宋体" pitchFamily="2" charset="-122"/>
            </a:endParaRPr>
          </a:p>
          <a:p>
            <a:r>
              <a:rPr lang="zh-CN" altLang="en-US" smtClean="0">
                <a:ea typeface="宋体" pitchFamily="2" charset="-122"/>
              </a:rPr>
              <a:t>边写作边引用</a:t>
            </a:r>
          </a:p>
        </p:txBody>
      </p:sp>
      <p:sp>
        <p:nvSpPr>
          <p:cNvPr id="114694" name="AutoShape 4"/>
          <p:cNvSpPr>
            <a:spLocks/>
          </p:cNvSpPr>
          <p:nvPr/>
        </p:nvSpPr>
        <p:spPr bwMode="auto">
          <a:xfrm>
            <a:off x="5724525" y="1785938"/>
            <a:ext cx="3419475" cy="4667250"/>
          </a:xfrm>
          <a:prstGeom prst="borderCallout2">
            <a:avLst>
              <a:gd name="adj1" fmla="val 2449"/>
              <a:gd name="adj2" fmla="val -2227"/>
              <a:gd name="adj3" fmla="val 2449"/>
              <a:gd name="adj4" fmla="val -51069"/>
              <a:gd name="adj5" fmla="val 15134"/>
              <a:gd name="adj6" fmla="val -101069"/>
            </a:avLst>
          </a:prstGeom>
          <a:solidFill>
            <a:srgbClr val="CCFFFF"/>
          </a:solidFill>
          <a:ln w="9525" algn="ctr">
            <a:solidFill>
              <a:schemeClr val="tx1"/>
            </a:solidFill>
            <a:miter lim="800000"/>
            <a:headEnd/>
            <a:tailEnd/>
          </a:ln>
        </p:spPr>
        <p:txBody>
          <a:bodyPr anchor="ctr"/>
          <a:lstStyle/>
          <a:p>
            <a:pPr algn="l"/>
            <a:r>
              <a:rPr lang="zh-CN" altLang="en-US" sz="2400">
                <a:solidFill>
                  <a:srgbClr val="FF0000"/>
                </a:solidFill>
              </a:rPr>
              <a:t>收集参考文献的方式</a:t>
            </a:r>
            <a:r>
              <a:rPr lang="en-US" altLang="zh-CN" sz="2400">
                <a:solidFill>
                  <a:srgbClr val="FF0000"/>
                </a:solidFill>
              </a:rPr>
              <a:t>:</a:t>
            </a:r>
          </a:p>
          <a:p>
            <a:pPr algn="l"/>
            <a:endParaRPr lang="en-US" altLang="zh-CN" sz="2400">
              <a:solidFill>
                <a:srgbClr val="FF0000"/>
              </a:solidFill>
            </a:endParaRPr>
          </a:p>
          <a:p>
            <a:pPr algn="l">
              <a:buFontTx/>
              <a:buChar char="•"/>
            </a:pPr>
            <a:r>
              <a:rPr lang="zh-CN" altLang="en-US"/>
              <a:t>手工输入</a:t>
            </a:r>
          </a:p>
          <a:p>
            <a:pPr algn="l">
              <a:buFontTx/>
              <a:buChar char="•"/>
            </a:pPr>
            <a:endParaRPr lang="zh-CN" altLang="en-US"/>
          </a:p>
          <a:p>
            <a:pPr algn="l">
              <a:buFontTx/>
              <a:buChar char="•"/>
            </a:pPr>
            <a:r>
              <a:rPr lang="zh-CN" altLang="en-US"/>
              <a:t>联机检索</a:t>
            </a:r>
          </a:p>
          <a:p>
            <a:pPr algn="l">
              <a:buFontTx/>
              <a:buChar char="•"/>
            </a:pPr>
            <a:endParaRPr lang="zh-CN" altLang="en-US"/>
          </a:p>
          <a:p>
            <a:pPr algn="l">
              <a:buFontTx/>
              <a:buChar char="•"/>
            </a:pPr>
            <a:r>
              <a:rPr lang="zh-CN" altLang="en-US"/>
              <a:t>从数据库直接导入</a:t>
            </a:r>
          </a:p>
          <a:p>
            <a:pPr algn="l">
              <a:buFontTx/>
              <a:buChar char="•"/>
            </a:pPr>
            <a:endParaRPr lang="zh-CN" altLang="en-US">
              <a:solidFill>
                <a:srgbClr val="FF0000"/>
              </a:solidFill>
            </a:endParaRPr>
          </a:p>
          <a:p>
            <a:pPr algn="l">
              <a:buFontTx/>
              <a:buChar char="•"/>
            </a:pPr>
            <a:r>
              <a:rPr lang="zh-CN" altLang="en-US">
                <a:solidFill>
                  <a:srgbClr val="FF0000"/>
                </a:solidFill>
              </a:rPr>
              <a:t>把</a:t>
            </a:r>
            <a:r>
              <a:rPr lang="en-US" altLang="zh-CN">
                <a:solidFill>
                  <a:srgbClr val="FF0000"/>
                </a:solidFill>
              </a:rPr>
              <a:t>txt</a:t>
            </a:r>
            <a:r>
              <a:rPr lang="zh-CN" altLang="en-US">
                <a:solidFill>
                  <a:srgbClr val="FF0000"/>
                </a:solidFill>
              </a:rPr>
              <a:t>格式的文献导入</a:t>
            </a:r>
          </a:p>
          <a:p>
            <a:pPr algn="l">
              <a:buFontTx/>
              <a:buChar char="•"/>
            </a:pPr>
            <a:endParaRPr lang="zh-CN" altLang="en-US">
              <a:solidFill>
                <a:srgbClr val="FF0000"/>
              </a:solidFill>
            </a:endParaRPr>
          </a:p>
          <a:p>
            <a:pPr algn="l">
              <a:buFontTx/>
              <a:buChar char="•"/>
            </a:pP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0" y="228600"/>
            <a:ext cx="9448800" cy="6934200"/>
          </a:xfrm>
          <a:prstGeom prst="rect">
            <a:avLst/>
          </a:prstGeom>
          <a:noFill/>
          <a:ln w="9525">
            <a:noFill/>
            <a:miter lim="800000"/>
            <a:headEnd/>
            <a:tailEnd/>
          </a:ln>
          <a:effectLst/>
        </p:spPr>
      </p:pic>
      <p:sp>
        <p:nvSpPr>
          <p:cNvPr id="115714" name="Rectangle 2"/>
          <p:cNvSpPr>
            <a:spLocks noGrp="1" noChangeArrowheads="1"/>
          </p:cNvSpPr>
          <p:nvPr>
            <p:ph type="title"/>
          </p:nvPr>
        </p:nvSpPr>
        <p:spPr/>
        <p:txBody>
          <a:bodyPr/>
          <a:lstStyle/>
          <a:p>
            <a:pPr eaLnBrk="1" hangingPunct="1"/>
            <a:endParaRPr lang="zh-CN" altLang="en-US" smtClean="0">
              <a:ea typeface="宋体" pitchFamily="2" charset="-122"/>
            </a:endParaRPr>
          </a:p>
        </p:txBody>
      </p:sp>
      <p:sp>
        <p:nvSpPr>
          <p:cNvPr id="1081349" name="Rectangle 5"/>
          <p:cNvSpPr>
            <a:spLocks noChangeArrowheads="1"/>
          </p:cNvSpPr>
          <p:nvPr/>
        </p:nvSpPr>
        <p:spPr bwMode="auto">
          <a:xfrm>
            <a:off x="8077200" y="2971800"/>
            <a:ext cx="647700" cy="431800"/>
          </a:xfrm>
          <a:prstGeom prst="rect">
            <a:avLst/>
          </a:prstGeom>
          <a:noFill/>
          <a:ln w="44450">
            <a:solidFill>
              <a:srgbClr val="FF0000"/>
            </a:solidFill>
            <a:miter lim="800000"/>
            <a:headEnd/>
            <a:tailEnd/>
          </a:ln>
        </p:spPr>
        <p:txBody>
          <a:bodyPr wrap="none" anchor="ctr"/>
          <a:lstStyle/>
          <a:p>
            <a:endParaRPr lang="zh-CN" altLang="en-US"/>
          </a:p>
        </p:txBody>
      </p:sp>
      <p:pic>
        <p:nvPicPr>
          <p:cNvPr id="1081350" name="Picture 6"/>
          <p:cNvPicPr>
            <a:picLocks noChangeAspect="1" noChangeArrowheads="1"/>
          </p:cNvPicPr>
          <p:nvPr/>
        </p:nvPicPr>
        <p:blipFill>
          <a:blip r:embed="rId3"/>
          <a:srcRect/>
          <a:stretch>
            <a:fillRect/>
          </a:stretch>
        </p:blipFill>
        <p:spPr bwMode="auto">
          <a:xfrm>
            <a:off x="2286000" y="0"/>
            <a:ext cx="6635750" cy="2438400"/>
          </a:xfrm>
          <a:prstGeom prst="rect">
            <a:avLst/>
          </a:prstGeom>
          <a:noFill/>
          <a:ln w="9525" algn="ctr">
            <a:noFill/>
            <a:miter lim="800000"/>
            <a:headEnd/>
            <a:tailEnd/>
          </a:ln>
        </p:spPr>
      </p:pic>
      <p:sp>
        <p:nvSpPr>
          <p:cNvPr id="1081353" name="Rectangle 9"/>
          <p:cNvSpPr>
            <a:spLocks noChangeArrowheads="1"/>
          </p:cNvSpPr>
          <p:nvPr/>
        </p:nvSpPr>
        <p:spPr bwMode="auto">
          <a:xfrm>
            <a:off x="0" y="3657600"/>
            <a:ext cx="914401" cy="914400"/>
          </a:xfrm>
          <a:prstGeom prst="rect">
            <a:avLst/>
          </a:prstGeom>
          <a:noFill/>
          <a:ln w="44450">
            <a:solidFill>
              <a:srgbClr val="FF0000"/>
            </a:solidFill>
            <a:miter lim="800000"/>
            <a:headEnd/>
            <a:tailEnd/>
          </a:ln>
        </p:spPr>
        <p:txBody>
          <a:bodyPr wrap="none" anchor="ctr"/>
          <a:lstStyle/>
          <a:p>
            <a:endParaRPr lang="zh-CN" altLang="en-US"/>
          </a:p>
        </p:txBody>
      </p:sp>
      <p:sp>
        <p:nvSpPr>
          <p:cNvPr id="1081355" name="Rectangle 11"/>
          <p:cNvSpPr>
            <a:spLocks noChangeArrowheads="1"/>
          </p:cNvSpPr>
          <p:nvPr/>
        </p:nvSpPr>
        <p:spPr bwMode="auto">
          <a:xfrm>
            <a:off x="6400800" y="914400"/>
            <a:ext cx="1655763" cy="503237"/>
          </a:xfrm>
          <a:prstGeom prst="rect">
            <a:avLst/>
          </a:prstGeom>
          <a:noFill/>
          <a:ln w="44450">
            <a:solidFill>
              <a:srgbClr val="FF0000"/>
            </a:solidFill>
            <a:miter lim="800000"/>
            <a:headEnd/>
            <a:tailEnd/>
          </a:ln>
        </p:spPr>
        <p:txBody>
          <a:bodyPr wrap="none" anchor="ctr"/>
          <a:lstStyle/>
          <a:p>
            <a:endParaRPr lang="zh-CN" altLang="en-US"/>
          </a:p>
        </p:txBody>
      </p:sp>
      <p:pic>
        <p:nvPicPr>
          <p:cNvPr id="95235" name="Picture 3"/>
          <p:cNvPicPr>
            <a:picLocks noChangeAspect="1" noChangeArrowheads="1"/>
          </p:cNvPicPr>
          <p:nvPr/>
        </p:nvPicPr>
        <p:blipFill>
          <a:blip r:embed="rId4"/>
          <a:srcRect/>
          <a:stretch>
            <a:fillRect/>
          </a:stretch>
        </p:blipFill>
        <p:spPr bwMode="auto">
          <a:xfrm>
            <a:off x="4495800" y="1143000"/>
            <a:ext cx="1752600" cy="2743200"/>
          </a:xfrm>
          <a:prstGeom prst="rect">
            <a:avLst/>
          </a:prstGeom>
          <a:noFill/>
          <a:ln w="9525">
            <a:noFill/>
            <a:miter lim="800000"/>
            <a:headEnd/>
            <a:tailEnd/>
          </a:ln>
          <a:effectLst/>
        </p:spPr>
      </p:pic>
      <p:sp>
        <p:nvSpPr>
          <p:cNvPr id="16" name="圆角矩形 15"/>
          <p:cNvSpPr/>
          <p:nvPr/>
        </p:nvSpPr>
        <p:spPr bwMode="auto">
          <a:xfrm>
            <a:off x="4648200" y="2514600"/>
            <a:ext cx="1371600" cy="533400"/>
          </a:xfrm>
          <a:prstGeom prst="roundRect">
            <a:avLst/>
          </a:prstGeom>
          <a:noFill/>
          <a:ln w="2857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1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81349"/>
                                        </p:tgtEl>
                                        <p:attrNameLst>
                                          <p:attrName>style.visibility</p:attrName>
                                        </p:attrNameLst>
                                      </p:cBhvr>
                                      <p:to>
                                        <p:strVal val="visible"/>
                                      </p:to>
                                    </p:set>
                                    <p:animEffect transition="in" filter="blinds(horizontal)">
                                      <p:cBhvr>
                                        <p:cTn id="11" dur="500"/>
                                        <p:tgtEl>
                                          <p:spTgt spid="108134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81350"/>
                                        </p:tgtEl>
                                        <p:attrNameLst>
                                          <p:attrName>style.visibility</p:attrName>
                                        </p:attrNameLst>
                                      </p:cBhvr>
                                      <p:to>
                                        <p:strVal val="visible"/>
                                      </p:to>
                                    </p:set>
                                    <p:animEffect transition="in" filter="blinds(horizontal)">
                                      <p:cBhvr>
                                        <p:cTn id="16" dur="500"/>
                                        <p:tgtEl>
                                          <p:spTgt spid="108135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813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5235"/>
                                        </p:tgtEl>
                                        <p:attrNameLst>
                                          <p:attrName>style.visibility</p:attrName>
                                        </p:attrNameLst>
                                      </p:cBhvr>
                                      <p:to>
                                        <p:strVal val="visible"/>
                                      </p:to>
                                    </p:set>
                                    <p:animEffect transition="in" filter="blinds(horizontal)">
                                      <p:cBhvr>
                                        <p:cTn id="25" dur="500"/>
                                        <p:tgtEl>
                                          <p:spTgt spid="9523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49" grpId="0" animBg="1"/>
      <p:bldP spid="1081353" grpId="0" animBg="1"/>
      <p:bldP spid="1081355"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endParaRPr lang="zh-CN" altLang="en-US" smtClean="0">
              <a:ea typeface="宋体" pitchFamily="2" charset="-122"/>
            </a:endParaRPr>
          </a:p>
        </p:txBody>
      </p:sp>
      <p:sp>
        <p:nvSpPr>
          <p:cNvPr id="116739" name="Rectangle 3"/>
          <p:cNvSpPr>
            <a:spLocks noGrp="1" noChangeArrowheads="1"/>
          </p:cNvSpPr>
          <p:nvPr>
            <p:ph type="body" idx="1"/>
          </p:nvPr>
        </p:nvSpPr>
        <p:spPr/>
        <p:txBody>
          <a:bodyPr/>
          <a:lstStyle/>
          <a:p>
            <a:pPr eaLnBrk="1" hangingPunct="1"/>
            <a:endParaRPr lang="zh-CN" altLang="en-US" smtClean="0">
              <a:ea typeface="宋体" pitchFamily="2" charset="-122"/>
            </a:endParaRPr>
          </a:p>
        </p:txBody>
      </p:sp>
      <p:pic>
        <p:nvPicPr>
          <p:cNvPr id="116740" name="Picture 4"/>
          <p:cNvPicPr>
            <a:picLocks noChangeAspect="1" noChangeArrowheads="1"/>
          </p:cNvPicPr>
          <p:nvPr/>
        </p:nvPicPr>
        <p:blipFill>
          <a:blip r:embed="rId2"/>
          <a:srcRect/>
          <a:stretch>
            <a:fillRect/>
          </a:stretch>
        </p:blipFill>
        <p:spPr bwMode="auto">
          <a:xfrm>
            <a:off x="0" y="0"/>
            <a:ext cx="9144000" cy="5502275"/>
          </a:xfrm>
          <a:prstGeom prst="rect">
            <a:avLst/>
          </a:prstGeom>
          <a:noFill/>
          <a:ln w="9525" algn="ctr">
            <a:noFill/>
            <a:miter lim="800000"/>
            <a:headEnd/>
            <a:tailEnd/>
          </a:ln>
        </p:spPr>
      </p:pic>
      <p:sp>
        <p:nvSpPr>
          <p:cNvPr id="116741" name="Rectangle 5"/>
          <p:cNvSpPr>
            <a:spLocks noChangeArrowheads="1"/>
          </p:cNvSpPr>
          <p:nvPr/>
        </p:nvSpPr>
        <p:spPr bwMode="auto">
          <a:xfrm>
            <a:off x="3059113" y="1916113"/>
            <a:ext cx="1008062" cy="503237"/>
          </a:xfrm>
          <a:prstGeom prst="rect">
            <a:avLst/>
          </a:prstGeom>
          <a:noFill/>
          <a:ln w="44450">
            <a:solidFill>
              <a:srgbClr val="FF0000"/>
            </a:solidFill>
            <a:miter lim="800000"/>
            <a:headEnd/>
            <a:tailEnd/>
          </a:ln>
        </p:spPr>
        <p:txBody>
          <a:bodyPr wrap="none" anchor="ctr"/>
          <a:lstStyle/>
          <a:p>
            <a:endParaRPr lang="zh-CN" altLang="en-US"/>
          </a:p>
        </p:txBody>
      </p:sp>
      <p:pic>
        <p:nvPicPr>
          <p:cNvPr id="1082374" name="Picture 6"/>
          <p:cNvPicPr>
            <a:picLocks noChangeAspect="1" noChangeArrowheads="1"/>
          </p:cNvPicPr>
          <p:nvPr/>
        </p:nvPicPr>
        <p:blipFill>
          <a:blip r:embed="rId3"/>
          <a:srcRect/>
          <a:stretch>
            <a:fillRect/>
          </a:stretch>
        </p:blipFill>
        <p:spPr bwMode="auto">
          <a:xfrm>
            <a:off x="1835150" y="1628775"/>
            <a:ext cx="5372100" cy="4029075"/>
          </a:xfrm>
          <a:prstGeom prst="rect">
            <a:avLst/>
          </a:prstGeom>
          <a:noFill/>
          <a:ln w="9525" algn="ctr">
            <a:noFill/>
            <a:miter lim="800000"/>
            <a:headEnd/>
            <a:tailEnd/>
          </a:ln>
        </p:spPr>
      </p:pic>
      <p:sp>
        <p:nvSpPr>
          <p:cNvPr id="1082375" name="Rectangle 7"/>
          <p:cNvSpPr>
            <a:spLocks noChangeArrowheads="1"/>
          </p:cNvSpPr>
          <p:nvPr/>
        </p:nvSpPr>
        <p:spPr bwMode="auto">
          <a:xfrm>
            <a:off x="6156325" y="4868863"/>
            <a:ext cx="1008063" cy="503237"/>
          </a:xfrm>
          <a:prstGeom prst="rect">
            <a:avLst/>
          </a:prstGeom>
          <a:noFill/>
          <a:ln w="44450">
            <a:solidFill>
              <a:srgbClr val="FF0000"/>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2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23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1082374"/>
                                        </p:tgtEl>
                                      </p:cBhvr>
                                    </p:animEffect>
                                    <p:set>
                                      <p:cBhvr>
                                        <p:cTn id="13" dur="1" fill="hold">
                                          <p:stCondLst>
                                            <p:cond delay="499"/>
                                          </p:stCondLst>
                                        </p:cTn>
                                        <p:tgtEl>
                                          <p:spTgt spid="1082374"/>
                                        </p:tgtEl>
                                        <p:attrNameLst>
                                          <p:attrName>style.visibility</p:attrName>
                                        </p:attrNameLst>
                                      </p:cBhvr>
                                      <p:to>
                                        <p:strVal val="hidden"/>
                                      </p:to>
                                    </p:set>
                                  </p:childTnLst>
                                </p:cTn>
                              </p:par>
                              <p:par>
                                <p:cTn id="14" presetID="4" presetClass="exit" presetSubtype="16" fill="hold" grpId="1" nodeType="withEffect">
                                  <p:stCondLst>
                                    <p:cond delay="0"/>
                                  </p:stCondLst>
                                  <p:childTnLst>
                                    <p:animEffect transition="out" filter="box(in)">
                                      <p:cBhvr>
                                        <p:cTn id="15" dur="500"/>
                                        <p:tgtEl>
                                          <p:spTgt spid="1082375"/>
                                        </p:tgtEl>
                                      </p:cBhvr>
                                    </p:animEffect>
                                    <p:set>
                                      <p:cBhvr>
                                        <p:cTn id="16" dur="1" fill="hold">
                                          <p:stCondLst>
                                            <p:cond delay="499"/>
                                          </p:stCondLst>
                                        </p:cTn>
                                        <p:tgtEl>
                                          <p:spTgt spid="10823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5" grpId="0" animBg="1"/>
      <p:bldP spid="1082375"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endParaRPr lang="zh-CN" altLang="en-US" smtClean="0">
              <a:ea typeface="宋体" pitchFamily="2" charset="-122"/>
            </a:endParaRPr>
          </a:p>
        </p:txBody>
      </p:sp>
      <p:sp>
        <p:nvSpPr>
          <p:cNvPr id="118787" name="Rectangle 3"/>
          <p:cNvSpPr>
            <a:spLocks noGrp="1" noChangeArrowheads="1"/>
          </p:cNvSpPr>
          <p:nvPr>
            <p:ph type="body" idx="1"/>
          </p:nvPr>
        </p:nvSpPr>
        <p:spPr/>
        <p:txBody>
          <a:bodyPr/>
          <a:lstStyle/>
          <a:p>
            <a:pPr eaLnBrk="1" hangingPunct="1"/>
            <a:endParaRPr lang="zh-CN" altLang="en-US" dirty="0" smtClean="0">
              <a:ea typeface="宋体" pitchFamily="2" charset="-122"/>
            </a:endParaRPr>
          </a:p>
        </p:txBody>
      </p:sp>
      <p:pic>
        <p:nvPicPr>
          <p:cNvPr id="118788" name="Picture 4"/>
          <p:cNvPicPr>
            <a:picLocks noChangeAspect="1" noChangeArrowheads="1"/>
          </p:cNvPicPr>
          <p:nvPr/>
        </p:nvPicPr>
        <p:blipFill>
          <a:blip r:embed="rId2"/>
          <a:srcRect/>
          <a:stretch>
            <a:fillRect/>
          </a:stretch>
        </p:blipFill>
        <p:spPr bwMode="auto">
          <a:xfrm>
            <a:off x="0" y="425450"/>
            <a:ext cx="10836275" cy="6432550"/>
          </a:xfrm>
          <a:prstGeom prst="rect">
            <a:avLst/>
          </a:prstGeom>
          <a:noFill/>
          <a:ln w="9525" algn="ctr">
            <a:noFill/>
            <a:miter lim="800000"/>
            <a:headEnd/>
            <a:tailEnd/>
          </a:ln>
        </p:spPr>
      </p:pic>
      <p:sp>
        <p:nvSpPr>
          <p:cNvPr id="1084421" name="Rectangle 5"/>
          <p:cNvSpPr>
            <a:spLocks noChangeArrowheads="1"/>
          </p:cNvSpPr>
          <p:nvPr/>
        </p:nvSpPr>
        <p:spPr bwMode="auto">
          <a:xfrm>
            <a:off x="1219200" y="2971800"/>
            <a:ext cx="1600200" cy="503238"/>
          </a:xfrm>
          <a:prstGeom prst="rect">
            <a:avLst/>
          </a:prstGeom>
          <a:noFill/>
          <a:ln w="44450">
            <a:solidFill>
              <a:srgbClr val="FF0000"/>
            </a:solidFill>
            <a:miter lim="800000"/>
            <a:headEnd/>
            <a:tailEnd/>
          </a:ln>
        </p:spPr>
        <p:txBody>
          <a:bodyPr wrap="none" anchor="ctr"/>
          <a:lstStyle/>
          <a:p>
            <a:endParaRPr lang="zh-CN" altLang="en-US"/>
          </a:p>
        </p:txBody>
      </p:sp>
      <p:pic>
        <p:nvPicPr>
          <p:cNvPr id="1084422" name="Picture 6"/>
          <p:cNvPicPr>
            <a:picLocks noChangeAspect="1" noChangeArrowheads="1"/>
          </p:cNvPicPr>
          <p:nvPr/>
        </p:nvPicPr>
        <p:blipFill>
          <a:blip r:embed="rId3"/>
          <a:srcRect/>
          <a:stretch>
            <a:fillRect/>
          </a:stretch>
        </p:blipFill>
        <p:spPr bwMode="auto">
          <a:xfrm>
            <a:off x="2971800" y="1143000"/>
            <a:ext cx="7632700" cy="5454650"/>
          </a:xfrm>
          <a:prstGeom prst="rect">
            <a:avLst/>
          </a:prstGeom>
          <a:noFill/>
          <a:ln w="9525" algn="ctr">
            <a:noFill/>
            <a:miter lim="800000"/>
            <a:headEnd/>
            <a:tailEnd/>
          </a:ln>
        </p:spPr>
      </p:pic>
      <p:sp>
        <p:nvSpPr>
          <p:cNvPr id="7" name="椭圆 6"/>
          <p:cNvSpPr/>
          <p:nvPr/>
        </p:nvSpPr>
        <p:spPr bwMode="auto">
          <a:xfrm>
            <a:off x="1143000" y="3657600"/>
            <a:ext cx="1066800" cy="533400"/>
          </a:xfrm>
          <a:prstGeom prst="ellipse">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4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1" nodeType="clickEffect">
                                  <p:stCondLst>
                                    <p:cond delay="0"/>
                                  </p:stCondLst>
                                  <p:childTnLst>
                                    <p:animEffect transition="out" filter="box(in)">
                                      <p:cBhvr>
                                        <p:cTn id="10" dur="500"/>
                                        <p:tgtEl>
                                          <p:spTgt spid="1084421"/>
                                        </p:tgtEl>
                                      </p:cBhvr>
                                    </p:animEffect>
                                    <p:set>
                                      <p:cBhvr>
                                        <p:cTn id="11" dur="1" fill="hold">
                                          <p:stCondLst>
                                            <p:cond delay="499"/>
                                          </p:stCondLst>
                                        </p:cTn>
                                        <p:tgtEl>
                                          <p:spTgt spid="10844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21" grpId="0" animBg="1"/>
      <p:bldP spid="1084421" grpId="1"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2"/>
          <p:cNvSpPr>
            <a:spLocks noGrp="1"/>
          </p:cNvSpPr>
          <p:nvPr>
            <p:ph type="sldNum" sz="quarter" idx="11"/>
          </p:nvPr>
        </p:nvSpPr>
        <p:spPr>
          <a:noFill/>
        </p:spPr>
        <p:txBody>
          <a:bodyPr/>
          <a:lstStyle/>
          <a:p>
            <a:fld id="{1216CEDB-2CCD-474A-9D51-FEAD7AC1CCF0}" type="slidenum">
              <a:rPr lang="en-US" altLang="zh-CN" smtClean="0"/>
              <a:pPr/>
              <a:t>97</a:t>
            </a:fld>
            <a:endParaRPr lang="en-US" altLang="zh-CN" smtClean="0"/>
          </a:p>
        </p:txBody>
      </p:sp>
      <p:sp>
        <p:nvSpPr>
          <p:cNvPr id="5123" name="页脚占位符 1"/>
          <p:cNvSpPr txBox="1">
            <a:spLocks noGrp="1"/>
          </p:cNvSpPr>
          <p:nvPr/>
        </p:nvSpPr>
        <p:spPr bwMode="auto">
          <a:xfrm>
            <a:off x="3124200" y="6394450"/>
            <a:ext cx="5172075" cy="231775"/>
          </a:xfrm>
          <a:prstGeom prst="rect">
            <a:avLst/>
          </a:prstGeom>
          <a:noFill/>
          <a:ln w="9525">
            <a:noFill/>
            <a:miter lim="800000"/>
            <a:headEnd/>
            <a:tailEnd/>
          </a:ln>
        </p:spPr>
        <p:txBody>
          <a:bodyPr lIns="0" rIns="0"/>
          <a:lstStyle/>
          <a:p>
            <a:pPr algn="r"/>
            <a:r>
              <a:rPr lang="en-US" altLang="zh-CN" sz="900">
                <a:solidFill>
                  <a:schemeClr val="bg1"/>
                </a:solidFill>
              </a:rPr>
              <a:t>COMPANY CONFIDENTIAL – Internal use only</a:t>
            </a:r>
          </a:p>
        </p:txBody>
      </p:sp>
      <p:sp>
        <p:nvSpPr>
          <p:cNvPr id="5124" name="灯片编号占位符 2"/>
          <p:cNvSpPr txBox="1">
            <a:spLocks noGrp="1"/>
          </p:cNvSpPr>
          <p:nvPr/>
        </p:nvSpPr>
        <p:spPr bwMode="auto">
          <a:xfrm>
            <a:off x="8424863" y="6394450"/>
            <a:ext cx="457200" cy="231775"/>
          </a:xfrm>
          <a:prstGeom prst="rect">
            <a:avLst/>
          </a:prstGeom>
          <a:noFill/>
          <a:ln w="9525">
            <a:noFill/>
            <a:miter lim="800000"/>
            <a:headEnd/>
            <a:tailEnd/>
          </a:ln>
        </p:spPr>
        <p:txBody>
          <a:bodyPr/>
          <a:lstStyle/>
          <a:p>
            <a:pPr algn="r"/>
            <a:fld id="{55DC0A67-6B7B-4296-89EE-4213A8B0DFF3}" type="slidenum">
              <a:rPr lang="zh-CN" altLang="en-US" sz="900">
                <a:solidFill>
                  <a:schemeClr val="bg1"/>
                </a:solidFill>
              </a:rPr>
              <a:pPr algn="r"/>
              <a:t>97</a:t>
            </a:fld>
            <a:endParaRPr lang="en-US" altLang="zh-CN" sz="900">
              <a:solidFill>
                <a:schemeClr val="bg1"/>
              </a:solidFill>
            </a:endParaRPr>
          </a:p>
        </p:txBody>
      </p:sp>
      <p:sp>
        <p:nvSpPr>
          <p:cNvPr id="5125" name="Rectangle 2"/>
          <p:cNvSpPr>
            <a:spLocks noGrp="1" noChangeArrowheads="1"/>
          </p:cNvSpPr>
          <p:nvPr>
            <p:ph type="title" idx="4294967295"/>
          </p:nvPr>
        </p:nvSpPr>
        <p:spPr>
          <a:xfrm>
            <a:off x="0" y="0"/>
            <a:ext cx="7369175" cy="549275"/>
          </a:xfrm>
        </p:spPr>
        <p:txBody>
          <a:bodyPr/>
          <a:lstStyle/>
          <a:p>
            <a:r>
              <a:rPr lang="zh-CN" altLang="en-US" b="1" smtClean="0">
                <a:ea typeface="宋体" charset="-122"/>
              </a:rPr>
              <a:t>下载</a:t>
            </a:r>
            <a:r>
              <a:rPr lang="en-US" altLang="zh-CN" smtClean="0">
                <a:ea typeface="宋体" charset="-122"/>
              </a:rPr>
              <a:t>EndNote Web Cite-While-You-Write </a:t>
            </a:r>
            <a:r>
              <a:rPr lang="zh-CN" altLang="en-US" b="1" smtClean="0">
                <a:ea typeface="宋体" charset="-122"/>
              </a:rPr>
              <a:t>插件</a:t>
            </a:r>
            <a:endParaRPr lang="en-US" altLang="zh-CN" b="1" smtClean="0">
              <a:ea typeface="宋体" charset="-122"/>
            </a:endParaRPr>
          </a:p>
        </p:txBody>
      </p:sp>
      <p:pic>
        <p:nvPicPr>
          <p:cNvPr id="5126" name="Picture 12" descr="download installers 1"/>
          <p:cNvPicPr>
            <a:picLocks noGrp="1" noChangeAspect="1" noChangeArrowheads="1"/>
          </p:cNvPicPr>
          <p:nvPr>
            <p:ph idx="4294967295"/>
          </p:nvPr>
        </p:nvPicPr>
        <p:blipFill>
          <a:blip r:embed="rId3"/>
          <a:srcRect/>
          <a:stretch>
            <a:fillRect/>
          </a:stretch>
        </p:blipFill>
        <p:spPr>
          <a:xfrm>
            <a:off x="0" y="641350"/>
            <a:ext cx="8297863" cy="6216650"/>
          </a:xfrm>
          <a:noFill/>
          <a:ln>
            <a:solidFill>
              <a:schemeClr val="tx1"/>
            </a:solidFill>
          </a:ln>
        </p:spPr>
      </p:pic>
      <p:sp>
        <p:nvSpPr>
          <p:cNvPr id="74758" name="AutoShape 6"/>
          <p:cNvSpPr>
            <a:spLocks noChangeArrowheads="1"/>
          </p:cNvSpPr>
          <p:nvPr/>
        </p:nvSpPr>
        <p:spPr bwMode="auto">
          <a:xfrm>
            <a:off x="5148263" y="6381750"/>
            <a:ext cx="1066800" cy="476250"/>
          </a:xfrm>
          <a:prstGeom prst="leftArrow">
            <a:avLst>
              <a:gd name="adj1" fmla="val 50000"/>
              <a:gd name="adj2" fmla="val 56000"/>
            </a:avLst>
          </a:prstGeom>
          <a:solidFill>
            <a:srgbClr val="FF0000"/>
          </a:solidFill>
          <a:ln w="9525">
            <a:solidFill>
              <a:schemeClr val="tx1"/>
            </a:solidFill>
            <a:miter lim="800000"/>
            <a:headEnd/>
            <a:tailEnd/>
          </a:ln>
        </p:spPr>
        <p:txBody>
          <a:bodyPr wrap="none" anchor="ctr"/>
          <a:lstStyle/>
          <a:p>
            <a:pPr algn="l"/>
            <a:endParaRPr lang="zh-CN" altLang="en-US" sz="2400" b="0"/>
          </a:p>
        </p:txBody>
      </p:sp>
      <p:pic>
        <p:nvPicPr>
          <p:cNvPr id="113671" name="Picture 7"/>
          <p:cNvPicPr>
            <a:picLocks noChangeAspect="1" noChangeArrowheads="1"/>
          </p:cNvPicPr>
          <p:nvPr/>
        </p:nvPicPr>
        <p:blipFill>
          <a:blip r:embed="rId4"/>
          <a:srcRect/>
          <a:stretch>
            <a:fillRect/>
          </a:stretch>
        </p:blipFill>
        <p:spPr bwMode="auto">
          <a:xfrm>
            <a:off x="2133600" y="1905000"/>
            <a:ext cx="7961312" cy="4781550"/>
          </a:xfrm>
          <a:prstGeom prst="rect">
            <a:avLst/>
          </a:prstGeom>
          <a:noFill/>
          <a:ln w="9525" algn="ctr">
            <a:noFill/>
            <a:miter lim="800000"/>
            <a:headEnd/>
            <a:tailEnd/>
          </a:ln>
        </p:spPr>
      </p:pic>
      <p:sp>
        <p:nvSpPr>
          <p:cNvPr id="74766" name="AutoShape 14"/>
          <p:cNvSpPr>
            <a:spLocks noChangeArrowheads="1"/>
          </p:cNvSpPr>
          <p:nvPr/>
        </p:nvSpPr>
        <p:spPr bwMode="auto">
          <a:xfrm>
            <a:off x="5943600" y="4724400"/>
            <a:ext cx="1143000" cy="762000"/>
          </a:xfrm>
          <a:prstGeom prst="leftArrow">
            <a:avLst>
              <a:gd name="adj1" fmla="val 50000"/>
              <a:gd name="adj2" fmla="val 37500"/>
            </a:avLst>
          </a:prstGeom>
          <a:solidFill>
            <a:srgbClr val="FF0000"/>
          </a:solidFill>
          <a:ln w="9525">
            <a:solidFill>
              <a:schemeClr val="tx1"/>
            </a:solidFill>
            <a:miter lim="800000"/>
            <a:headEnd/>
            <a:tailEnd/>
          </a:ln>
        </p:spPr>
        <p:txBody>
          <a:bodyPr wrap="none" anchor="ctr"/>
          <a:lstStyle/>
          <a:p>
            <a:pPr algn="l"/>
            <a:endParaRPr lang="zh-CN" altLang="en-US" sz="2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3671"/>
                                        </p:tgtEl>
                                        <p:attrNameLst>
                                          <p:attrName>style.visibility</p:attrName>
                                        </p:attrNameLst>
                                      </p:cBhvr>
                                      <p:to>
                                        <p:strVal val="visible"/>
                                      </p:to>
                                    </p:set>
                                    <p:animEffect transition="in" filter="blinds(horizontal)">
                                      <p:cBhvr>
                                        <p:cTn id="11" dur="500"/>
                                        <p:tgtEl>
                                          <p:spTgt spid="11367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4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P spid="74766"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2"/>
          <p:cNvPicPr>
            <a:picLocks noChangeAspect="1" noChangeArrowheads="1"/>
          </p:cNvPicPr>
          <p:nvPr/>
        </p:nvPicPr>
        <p:blipFill>
          <a:blip r:embed="rId3"/>
          <a:srcRect/>
          <a:stretch>
            <a:fillRect/>
          </a:stretch>
        </p:blipFill>
        <p:spPr bwMode="auto">
          <a:xfrm>
            <a:off x="128588" y="785813"/>
            <a:ext cx="8015287" cy="5572125"/>
          </a:xfrm>
          <a:prstGeom prst="rect">
            <a:avLst/>
          </a:prstGeom>
          <a:noFill/>
          <a:ln w="9525" algn="ctr">
            <a:noFill/>
            <a:miter lim="800000"/>
            <a:headEnd/>
            <a:tailEnd/>
          </a:ln>
        </p:spPr>
      </p:pic>
      <p:sp>
        <p:nvSpPr>
          <p:cNvPr id="6147" name="灯片编号占位符 2"/>
          <p:cNvSpPr>
            <a:spLocks noGrp="1"/>
          </p:cNvSpPr>
          <p:nvPr>
            <p:ph type="sldNum" sz="quarter" idx="11"/>
          </p:nvPr>
        </p:nvSpPr>
        <p:spPr>
          <a:noFill/>
        </p:spPr>
        <p:txBody>
          <a:bodyPr/>
          <a:lstStyle/>
          <a:p>
            <a:fld id="{4B3AA5F4-FFC9-4695-9EE5-CD6A9C41BA8A}" type="slidenum">
              <a:rPr lang="en-US" altLang="zh-CN" smtClean="0"/>
              <a:pPr/>
              <a:t>98</a:t>
            </a:fld>
            <a:endParaRPr lang="en-US" altLang="zh-CN" smtClean="0"/>
          </a:p>
        </p:txBody>
      </p:sp>
      <p:sp>
        <p:nvSpPr>
          <p:cNvPr id="6148" name="页脚占位符 1"/>
          <p:cNvSpPr txBox="1">
            <a:spLocks noGrp="1"/>
          </p:cNvSpPr>
          <p:nvPr/>
        </p:nvSpPr>
        <p:spPr bwMode="auto">
          <a:xfrm>
            <a:off x="3124200" y="6394450"/>
            <a:ext cx="5172075" cy="231775"/>
          </a:xfrm>
          <a:prstGeom prst="rect">
            <a:avLst/>
          </a:prstGeom>
          <a:noFill/>
          <a:ln w="9525">
            <a:noFill/>
            <a:miter lim="800000"/>
            <a:headEnd/>
            <a:tailEnd/>
          </a:ln>
        </p:spPr>
        <p:txBody>
          <a:bodyPr lIns="0" rIns="0"/>
          <a:lstStyle/>
          <a:p>
            <a:pPr algn="r"/>
            <a:r>
              <a:rPr lang="en-US" altLang="zh-CN" sz="900">
                <a:solidFill>
                  <a:schemeClr val="bg1"/>
                </a:solidFill>
              </a:rPr>
              <a:t>COMPANY CONFIDENTIAL – Internal use only</a:t>
            </a:r>
          </a:p>
        </p:txBody>
      </p:sp>
      <p:sp>
        <p:nvSpPr>
          <p:cNvPr id="6149" name="灯片编号占位符 2"/>
          <p:cNvSpPr txBox="1">
            <a:spLocks noGrp="1"/>
          </p:cNvSpPr>
          <p:nvPr/>
        </p:nvSpPr>
        <p:spPr bwMode="auto">
          <a:xfrm>
            <a:off x="8424863" y="6394450"/>
            <a:ext cx="457200" cy="231775"/>
          </a:xfrm>
          <a:prstGeom prst="rect">
            <a:avLst/>
          </a:prstGeom>
          <a:noFill/>
          <a:ln w="9525">
            <a:noFill/>
            <a:miter lim="800000"/>
            <a:headEnd/>
            <a:tailEnd/>
          </a:ln>
        </p:spPr>
        <p:txBody>
          <a:bodyPr/>
          <a:lstStyle/>
          <a:p>
            <a:pPr algn="r"/>
            <a:fld id="{662F9A3C-77B3-45DA-B11F-DA0C96D255B7}" type="slidenum">
              <a:rPr lang="zh-CN" altLang="en-US" sz="900">
                <a:solidFill>
                  <a:schemeClr val="bg1"/>
                </a:solidFill>
              </a:rPr>
              <a:pPr algn="r"/>
              <a:t>98</a:t>
            </a:fld>
            <a:endParaRPr lang="en-US" altLang="zh-CN" sz="900">
              <a:solidFill>
                <a:schemeClr val="bg1"/>
              </a:solidFill>
            </a:endParaRPr>
          </a:p>
        </p:txBody>
      </p:sp>
      <p:sp>
        <p:nvSpPr>
          <p:cNvPr id="6150" name="Rectangle 2"/>
          <p:cNvSpPr>
            <a:spLocks noGrp="1" noChangeArrowheads="1"/>
          </p:cNvSpPr>
          <p:nvPr>
            <p:ph type="title" idx="4294967295"/>
          </p:nvPr>
        </p:nvSpPr>
        <p:spPr>
          <a:xfrm>
            <a:off x="917575" y="188913"/>
            <a:ext cx="7369175" cy="503237"/>
          </a:xfrm>
        </p:spPr>
        <p:txBody>
          <a:bodyPr/>
          <a:lstStyle/>
          <a:p>
            <a:r>
              <a:rPr lang="en-US" altLang="zh-CN" b="1" smtClean="0">
                <a:ea typeface="宋体" charset="-122"/>
              </a:rPr>
              <a:t> Word</a:t>
            </a:r>
            <a:r>
              <a:rPr lang="zh-CN" altLang="en-US" b="1" smtClean="0">
                <a:ea typeface="宋体" charset="-122"/>
              </a:rPr>
              <a:t>中的</a:t>
            </a:r>
            <a:r>
              <a:rPr lang="en-US" altLang="zh-CN" b="1" smtClean="0">
                <a:ea typeface="宋体" charset="-122"/>
              </a:rPr>
              <a:t>EndNote Web</a:t>
            </a:r>
            <a:r>
              <a:rPr lang="zh-CN" altLang="en-US" b="1" smtClean="0">
                <a:ea typeface="宋体" charset="-122"/>
              </a:rPr>
              <a:t>工具栏</a:t>
            </a:r>
            <a:endParaRPr lang="en-US" altLang="zh-CN" b="1" smtClean="0">
              <a:ea typeface="宋体" charset="-122"/>
            </a:endParaRPr>
          </a:p>
        </p:txBody>
      </p:sp>
      <p:sp>
        <p:nvSpPr>
          <p:cNvPr id="80902" name="AutoShape 6"/>
          <p:cNvSpPr>
            <a:spLocks noChangeArrowheads="1"/>
          </p:cNvSpPr>
          <p:nvPr/>
        </p:nvSpPr>
        <p:spPr bwMode="auto">
          <a:xfrm>
            <a:off x="4572000" y="2643188"/>
            <a:ext cx="1143000" cy="685800"/>
          </a:xfrm>
          <a:prstGeom prst="leftArrow">
            <a:avLst>
              <a:gd name="adj1" fmla="val 50000"/>
              <a:gd name="adj2" fmla="val 41667"/>
            </a:avLst>
          </a:prstGeom>
          <a:solidFill>
            <a:srgbClr val="FF0000"/>
          </a:solidFill>
          <a:ln w="9525">
            <a:solidFill>
              <a:schemeClr val="tx1"/>
            </a:solidFill>
            <a:miter lim="800000"/>
            <a:headEnd/>
            <a:tailEnd/>
          </a:ln>
        </p:spPr>
        <p:txBody>
          <a:bodyPr wrap="none" anchor="ctr"/>
          <a:lstStyle/>
          <a:p>
            <a:pPr algn="l"/>
            <a:endParaRPr lang="zh-CN" altLang="en-US" sz="2400" b="0"/>
          </a:p>
        </p:txBody>
      </p:sp>
      <p:sp>
        <p:nvSpPr>
          <p:cNvPr id="80905" name="Rectangle 9"/>
          <p:cNvSpPr>
            <a:spLocks noChangeArrowheads="1"/>
          </p:cNvSpPr>
          <p:nvPr/>
        </p:nvSpPr>
        <p:spPr bwMode="auto">
          <a:xfrm>
            <a:off x="2971800" y="1295400"/>
            <a:ext cx="857250" cy="142875"/>
          </a:xfrm>
          <a:prstGeom prst="rect">
            <a:avLst/>
          </a:prstGeom>
          <a:noFill/>
          <a:ln w="28575">
            <a:solidFill>
              <a:srgbClr val="FF0000"/>
            </a:solidFill>
            <a:miter lim="800000"/>
            <a:headEnd/>
            <a:tailEnd/>
          </a:ln>
        </p:spPr>
        <p:txBody>
          <a:bodyPr wrap="none" anchor="ctr"/>
          <a:lstStyle/>
          <a:p>
            <a:pPr algn="l"/>
            <a:endParaRPr lang="zh-CN" altLang="en-US" sz="2400" b="0"/>
          </a:p>
        </p:txBody>
      </p:sp>
      <p:pic>
        <p:nvPicPr>
          <p:cNvPr id="239629" name="Picture 13"/>
          <p:cNvPicPr>
            <a:picLocks noChangeAspect="1" noChangeArrowheads="1"/>
          </p:cNvPicPr>
          <p:nvPr/>
        </p:nvPicPr>
        <p:blipFill>
          <a:blip r:embed="rId4"/>
          <a:srcRect/>
          <a:stretch>
            <a:fillRect/>
          </a:stretch>
        </p:blipFill>
        <p:spPr bwMode="auto">
          <a:xfrm>
            <a:off x="928688" y="2214563"/>
            <a:ext cx="4576762" cy="4286250"/>
          </a:xfrm>
          <a:prstGeom prst="rect">
            <a:avLst/>
          </a:prstGeom>
          <a:noFill/>
          <a:ln w="9525" cap="flat" cmpd="sng" algn="ctr">
            <a:noFill/>
            <a:prstDash val="solid"/>
            <a:miter lim="800000"/>
            <a:headEnd type="none" w="med" len="med"/>
            <a:tailEnd type="none" w="med" len="med"/>
          </a:ln>
          <a:effectLst>
            <a:outerShdw blurRad="63500" sx="102000" sy="102000" algn="ctr" rotWithShape="0">
              <a:prstClr val="black">
                <a:alpha val="40000"/>
              </a:prstClr>
            </a:outerShdw>
          </a:effectLst>
        </p:spPr>
      </p:pic>
      <p:sp>
        <p:nvSpPr>
          <p:cNvPr id="16" name="AutoShape 11"/>
          <p:cNvSpPr>
            <a:spLocks noChangeArrowheads="1"/>
          </p:cNvSpPr>
          <p:nvPr/>
        </p:nvSpPr>
        <p:spPr bwMode="auto">
          <a:xfrm>
            <a:off x="4929188" y="3071813"/>
            <a:ext cx="990600" cy="838200"/>
          </a:xfrm>
          <a:prstGeom prst="leftArrow">
            <a:avLst>
              <a:gd name="adj1" fmla="val 50000"/>
              <a:gd name="adj2" fmla="val 29545"/>
            </a:avLst>
          </a:prstGeom>
          <a:solidFill>
            <a:srgbClr val="FF0000"/>
          </a:solidFill>
          <a:ln w="9525">
            <a:solidFill>
              <a:schemeClr val="tx1"/>
            </a:solidFill>
            <a:miter lim="800000"/>
            <a:headEnd/>
            <a:tailEnd/>
          </a:ln>
        </p:spPr>
        <p:txBody>
          <a:bodyPr wrap="none" anchor="ctr"/>
          <a:lstStyle/>
          <a:p>
            <a:pPr algn="l"/>
            <a:endParaRPr lang="zh-CN" altLang="en-US" sz="2400" b="0"/>
          </a:p>
        </p:txBody>
      </p:sp>
      <p:pic>
        <p:nvPicPr>
          <p:cNvPr id="239630" name="Picture 14"/>
          <p:cNvPicPr>
            <a:picLocks noChangeAspect="1" noChangeArrowheads="1"/>
          </p:cNvPicPr>
          <p:nvPr/>
        </p:nvPicPr>
        <p:blipFill>
          <a:blip r:embed="rId5"/>
          <a:srcRect/>
          <a:stretch>
            <a:fillRect/>
          </a:stretch>
        </p:blipFill>
        <p:spPr bwMode="auto">
          <a:xfrm>
            <a:off x="2286000" y="3643313"/>
            <a:ext cx="3360738" cy="414337"/>
          </a:xfrm>
          <a:prstGeom prst="rect">
            <a:avLst/>
          </a:prstGeom>
          <a:noFill/>
          <a:ln w="9525" algn="ctr">
            <a:noFill/>
            <a:miter lim="800000"/>
            <a:headEnd/>
            <a:tailEnd/>
          </a:ln>
        </p:spPr>
      </p:pic>
      <p:sp>
        <p:nvSpPr>
          <p:cNvPr id="18" name="Rectangle 9"/>
          <p:cNvSpPr>
            <a:spLocks noChangeArrowheads="1"/>
          </p:cNvSpPr>
          <p:nvPr/>
        </p:nvSpPr>
        <p:spPr bwMode="auto">
          <a:xfrm>
            <a:off x="1357313" y="4643438"/>
            <a:ext cx="3714750" cy="1000125"/>
          </a:xfrm>
          <a:prstGeom prst="rect">
            <a:avLst/>
          </a:prstGeom>
          <a:noFill/>
          <a:ln w="28575">
            <a:solidFill>
              <a:srgbClr val="FF0000"/>
            </a:solidFill>
            <a:miter lim="800000"/>
            <a:headEnd/>
            <a:tailEnd/>
          </a:ln>
        </p:spPr>
        <p:txBody>
          <a:bodyPr wrap="none" anchor="ctr"/>
          <a:lstStyle/>
          <a:p>
            <a:pPr algn="l"/>
            <a:endParaRPr lang="zh-CN" altLang="en-US" sz="2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9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9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9629"/>
                                        </p:tgtEl>
                                        <p:attrNameLst>
                                          <p:attrName>style.visibility</p:attrName>
                                        </p:attrNameLst>
                                      </p:cBhvr>
                                      <p:to>
                                        <p:strVal val="visible"/>
                                      </p:to>
                                    </p:set>
                                    <p:animEffect transition="in" filter="blinds(horizontal)">
                                      <p:cBhvr>
                                        <p:cTn id="15" dur="500"/>
                                        <p:tgtEl>
                                          <p:spTgt spid="2396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39630"/>
                                        </p:tgtEl>
                                        <p:attrNameLst>
                                          <p:attrName>style.visibility</p:attrName>
                                        </p:attrNameLst>
                                      </p:cBhvr>
                                      <p:to>
                                        <p:strVal val="visible"/>
                                      </p:to>
                                    </p:set>
                                    <p:animEffect transition="in" filter="blinds(horizontal)">
                                      <p:cBhvr>
                                        <p:cTn id="24" dur="500"/>
                                        <p:tgtEl>
                                          <p:spTgt spid="23963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80905" grpId="0" animBg="1"/>
      <p:bldP spid="16"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p:cNvPicPr>
            <a:picLocks noChangeAspect="1" noChangeArrowheads="1"/>
          </p:cNvPicPr>
          <p:nvPr/>
        </p:nvPicPr>
        <p:blipFill>
          <a:blip r:embed="rId3"/>
          <a:srcRect/>
          <a:stretch>
            <a:fillRect/>
          </a:stretch>
        </p:blipFill>
        <p:spPr bwMode="auto">
          <a:xfrm>
            <a:off x="0" y="0"/>
            <a:ext cx="9144000" cy="6858000"/>
          </a:xfrm>
          <a:prstGeom prst="rect">
            <a:avLst/>
          </a:prstGeom>
          <a:noFill/>
          <a:ln w="9525" algn="ctr">
            <a:noFill/>
            <a:miter lim="800000"/>
            <a:headEnd/>
            <a:tailEnd/>
          </a:ln>
        </p:spPr>
      </p:pic>
      <p:sp>
        <p:nvSpPr>
          <p:cNvPr id="7171" name="灯片编号占位符 2"/>
          <p:cNvSpPr>
            <a:spLocks noGrp="1"/>
          </p:cNvSpPr>
          <p:nvPr>
            <p:ph type="sldNum" sz="quarter" idx="11"/>
          </p:nvPr>
        </p:nvSpPr>
        <p:spPr>
          <a:noFill/>
        </p:spPr>
        <p:txBody>
          <a:bodyPr/>
          <a:lstStyle/>
          <a:p>
            <a:fld id="{8B1CE0B4-A931-492A-AA04-37D913481C1A}" type="slidenum">
              <a:rPr lang="en-US" altLang="zh-CN" smtClean="0"/>
              <a:pPr/>
              <a:t>99</a:t>
            </a:fld>
            <a:endParaRPr lang="en-US" altLang="zh-CN" smtClean="0"/>
          </a:p>
        </p:txBody>
      </p:sp>
      <p:sp>
        <p:nvSpPr>
          <p:cNvPr id="1947652" name="Line 4"/>
          <p:cNvSpPr>
            <a:spLocks noChangeShapeType="1"/>
          </p:cNvSpPr>
          <p:nvPr/>
        </p:nvSpPr>
        <p:spPr bwMode="auto">
          <a:xfrm flipH="1" flipV="1">
            <a:off x="7215188" y="5286375"/>
            <a:ext cx="357187" cy="428625"/>
          </a:xfrm>
          <a:prstGeom prst="line">
            <a:avLst/>
          </a:prstGeom>
          <a:noFill/>
          <a:ln w="47625">
            <a:solidFill>
              <a:srgbClr val="FF6600"/>
            </a:solidFill>
            <a:round/>
            <a:headEnd/>
            <a:tailEnd type="triangle" w="med" len="med"/>
          </a:ln>
        </p:spPr>
        <p:txBody>
          <a:bodyPr/>
          <a:lstStyle/>
          <a:p>
            <a:endParaRPr lang="zh-CN" altLang="en-US"/>
          </a:p>
        </p:txBody>
      </p:sp>
      <p:sp>
        <p:nvSpPr>
          <p:cNvPr id="1947653" name="Rectangle 5"/>
          <p:cNvSpPr>
            <a:spLocks noChangeArrowheads="1"/>
          </p:cNvSpPr>
          <p:nvPr/>
        </p:nvSpPr>
        <p:spPr bwMode="gray">
          <a:xfrm>
            <a:off x="214313" y="1357313"/>
            <a:ext cx="3124200" cy="12192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en-US" altLang="zh-CN">
                <a:latin typeface="微软雅黑" pitchFamily="34" charset="-122"/>
                <a:ea typeface="微软雅黑" pitchFamily="34" charset="-122"/>
              </a:rPr>
              <a:t>Find Citation(s)</a:t>
            </a:r>
          </a:p>
          <a:p>
            <a:pPr marL="285750" indent="-285750" eaLnBrk="1" hangingPunct="1">
              <a:spcBef>
                <a:spcPct val="20000"/>
              </a:spcBef>
              <a:buClr>
                <a:srgbClr val="236402"/>
              </a:buClr>
              <a:buSzPct val="60000"/>
              <a:buFont typeface="Wingdings" pitchFamily="2" charset="2"/>
              <a:buNone/>
            </a:pPr>
            <a:r>
              <a:rPr lang="zh-CN" altLang="en-US">
                <a:latin typeface="微软雅黑" pitchFamily="34" charset="-122"/>
                <a:ea typeface="微软雅黑" pitchFamily="34" charset="-122"/>
              </a:rPr>
              <a:t>自动连接到</a:t>
            </a:r>
            <a:r>
              <a:rPr lang="en-US" altLang="zh-CN" i="1">
                <a:latin typeface="微软雅黑" pitchFamily="34" charset="-122"/>
                <a:ea typeface="微软雅黑" pitchFamily="34" charset="-122"/>
              </a:rPr>
              <a:t>Endnote Web</a:t>
            </a:r>
          </a:p>
          <a:p>
            <a:pPr marL="285750" indent="-285750" eaLnBrk="1" hangingPunct="1">
              <a:spcBef>
                <a:spcPct val="20000"/>
              </a:spcBef>
              <a:buClr>
                <a:srgbClr val="236402"/>
              </a:buClr>
              <a:buSzPct val="60000"/>
              <a:buFont typeface="Wingdings" pitchFamily="2" charset="2"/>
              <a:buNone/>
            </a:pPr>
            <a:r>
              <a:rPr lang="zh-CN" altLang="en-US">
                <a:latin typeface="微软雅黑" pitchFamily="34" charset="-122"/>
                <a:ea typeface="微软雅黑" pitchFamily="34" charset="-122"/>
              </a:rPr>
              <a:t>查找所要引用的参考文献</a:t>
            </a:r>
          </a:p>
        </p:txBody>
      </p:sp>
      <p:sp>
        <p:nvSpPr>
          <p:cNvPr id="1947654" name="Line 6"/>
          <p:cNvSpPr>
            <a:spLocks noChangeShapeType="1"/>
          </p:cNvSpPr>
          <p:nvPr/>
        </p:nvSpPr>
        <p:spPr bwMode="auto">
          <a:xfrm>
            <a:off x="428625" y="1000125"/>
            <a:ext cx="457200" cy="381000"/>
          </a:xfrm>
          <a:prstGeom prst="line">
            <a:avLst/>
          </a:prstGeom>
          <a:noFill/>
          <a:ln w="47625">
            <a:solidFill>
              <a:srgbClr val="FF6600"/>
            </a:solidFill>
            <a:round/>
            <a:headEnd/>
            <a:tailEnd type="triangle" w="med" len="med"/>
          </a:ln>
        </p:spPr>
        <p:txBody>
          <a:bodyPr/>
          <a:lstStyle/>
          <a:p>
            <a:endParaRPr lang="zh-CN" altLang="en-US"/>
          </a:p>
        </p:txBody>
      </p:sp>
      <p:sp>
        <p:nvSpPr>
          <p:cNvPr id="1947655" name="Rectangle 7"/>
          <p:cNvSpPr>
            <a:spLocks noChangeArrowheads="1"/>
          </p:cNvSpPr>
          <p:nvPr/>
        </p:nvSpPr>
        <p:spPr bwMode="gray">
          <a:xfrm>
            <a:off x="5867400" y="5715000"/>
            <a:ext cx="3276600" cy="762000"/>
          </a:xfrm>
          <a:prstGeom prst="rect">
            <a:avLst/>
          </a:prstGeom>
          <a:solidFill>
            <a:schemeClr val="bg1"/>
          </a:solidFill>
          <a:ln w="41275">
            <a:solidFill>
              <a:srgbClr val="FF6600"/>
            </a:solidFill>
            <a:miter lim="800000"/>
            <a:headEnd/>
            <a:tailEnd/>
          </a:ln>
        </p:spPr>
        <p:txBody>
          <a:bodyPr tIns="91440" bIns="91440"/>
          <a:lstStyle/>
          <a:p>
            <a:pPr marL="285750" indent="-285750" eaLnBrk="1" hangingPunct="1">
              <a:spcBef>
                <a:spcPct val="20000"/>
              </a:spcBef>
              <a:buClr>
                <a:srgbClr val="236402"/>
              </a:buClr>
              <a:buSzPct val="60000"/>
              <a:buFont typeface="Wingdings" pitchFamily="2" charset="2"/>
              <a:buNone/>
            </a:pPr>
            <a:r>
              <a:rPr lang="zh-CN" altLang="en-US"/>
              <a:t>此处需要引用</a:t>
            </a:r>
            <a:r>
              <a:rPr lang="en-US" altLang="zh-CN"/>
              <a:t>ABELEV</a:t>
            </a:r>
            <a:r>
              <a:rPr lang="zh-CN" altLang="en-US"/>
              <a:t>发表于</a:t>
            </a:r>
            <a:r>
              <a:rPr lang="en-US" altLang="zh-CN"/>
              <a:t>2010</a:t>
            </a:r>
            <a:r>
              <a:rPr lang="zh-CN" altLang="en-US"/>
              <a:t>年的某篇论文</a:t>
            </a:r>
            <a:r>
              <a:rPr lang="zh-CN" altLang="en-US" sz="14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76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76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6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652" grpId="0" animBg="1"/>
      <p:bldP spid="1947653" grpId="0" animBg="1"/>
      <p:bldP spid="1947654" grpId="0" animBg="1"/>
      <p:bldP spid="19476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0|0.4|0.6|13.6"/>
</p:tagLst>
</file>

<file path=ppt/tags/tag10.xml><?xml version="1.0" encoding="utf-8"?>
<p:tagLst xmlns:a="http://schemas.openxmlformats.org/drawingml/2006/main" xmlns:r="http://schemas.openxmlformats.org/officeDocument/2006/relationships" xmlns:p="http://schemas.openxmlformats.org/presentationml/2006/main">
  <p:tag name="TIMING" val="|16.2|0.9|5.9|0.9"/>
</p:tagLst>
</file>

<file path=ppt/tags/tag2.xml><?xml version="1.0" encoding="utf-8"?>
<p:tagLst xmlns:a="http://schemas.openxmlformats.org/drawingml/2006/main" xmlns:r="http://schemas.openxmlformats.org/officeDocument/2006/relationships" xmlns:p="http://schemas.openxmlformats.org/presentationml/2006/main">
  <p:tag name="TIMING" val="|2.5|10|0.4|0.6|13.6"/>
</p:tagLst>
</file>

<file path=ppt/tags/tag3.xml><?xml version="1.0" encoding="utf-8"?>
<p:tagLst xmlns:a="http://schemas.openxmlformats.org/drawingml/2006/main" xmlns:r="http://schemas.openxmlformats.org/officeDocument/2006/relationships" xmlns:p="http://schemas.openxmlformats.org/presentationml/2006/main">
  <p:tag name="TIMING" val="|7.4|8.9|9.5|0.9|7.9|9.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18.7|0.8|23.2|1.3|1.2"/>
</p:tagLst>
</file>

<file path=ppt/tags/tag7.xml><?xml version="1.0" encoding="utf-8"?>
<p:tagLst xmlns:a="http://schemas.openxmlformats.org/drawingml/2006/main" xmlns:r="http://schemas.openxmlformats.org/officeDocument/2006/relationships" xmlns:p="http://schemas.openxmlformats.org/presentationml/2006/main">
  <p:tag name="TIMING" val="|20.5"/>
</p:tagLst>
</file>

<file path=ppt/tags/tag8.xml><?xml version="1.0" encoding="utf-8"?>
<p:tagLst xmlns:a="http://schemas.openxmlformats.org/drawingml/2006/main" xmlns:r="http://schemas.openxmlformats.org/officeDocument/2006/relationships" xmlns:p="http://schemas.openxmlformats.org/presentationml/2006/main">
  <p:tag name="TIMING" val="|1.5|1.4|3.7|8.7|6.2"/>
</p:tagLst>
</file>

<file path=ppt/tags/tag9.xml><?xml version="1.0" encoding="utf-8"?>
<p:tagLst xmlns:a="http://schemas.openxmlformats.org/drawingml/2006/main" xmlns:r="http://schemas.openxmlformats.org/officeDocument/2006/relationships" xmlns:p="http://schemas.openxmlformats.org/presentationml/2006/main">
  <p:tag name="TIMING" val="|1.3|34.7|4.2"/>
</p:tagLst>
</file>

<file path=ppt/theme/theme1.xml><?xml version="1.0" encoding="utf-8"?>
<a:theme xmlns:a="http://schemas.openxmlformats.org/drawingml/2006/main" name="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mpact" pitchFamily="34" charset="0"/>
          </a:defRPr>
        </a:defPPr>
      </a:lstStyle>
    </a:spDef>
    <a:lnDef>
      <a:spPr bwMode="auto">
        <a:xfrm>
          <a:off x="0" y="0"/>
          <a:ext cx="1" cy="1"/>
        </a:xfrm>
        <a:custGeom>
          <a:avLst/>
          <a:gdLst/>
          <a:ahLst/>
          <a:cxnLst/>
          <a:rect l="0" t="0" r="0" b="0"/>
          <a:pathLst/>
        </a:custGeom>
        <a:gradFill rotWithShape="1">
          <a:gsLst>
            <a:gs pos="0">
              <a:srgbClr val="FF6600"/>
            </a:gs>
            <a:gs pos="50000">
              <a:schemeClr val="bg1"/>
            </a:gs>
            <a:gs pos="100000">
              <a:srgbClr val="FF6600"/>
            </a:gs>
          </a:gsLst>
          <a:lin ang="5400000" scaled="1"/>
        </a:gra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Impact" pitchFamily="34"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37718</TotalTime>
  <Words>5690</Words>
  <Application>Microsoft PowerPoint</Application>
  <PresentationFormat>全屏显示(4:3)</PresentationFormat>
  <Paragraphs>816</Paragraphs>
  <Slides>120</Slides>
  <Notes>31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120</vt:i4>
      </vt:variant>
    </vt:vector>
  </HeadingPairs>
  <TitlesOfParts>
    <vt:vector size="122" baseType="lpstr">
      <vt:lpstr>TEST_tr_present_080326_v1</vt:lpstr>
      <vt:lpstr>Clip</vt:lpstr>
      <vt:lpstr>Web of Science数据库在科研中的价值与应用 </vt:lpstr>
      <vt:lpstr>中国水产科学研究院SCI论文收录趋势</vt:lpstr>
      <vt:lpstr>幻灯片 3</vt:lpstr>
      <vt:lpstr>主要学科领域</vt:lpstr>
      <vt:lpstr>基金申请</vt:lpstr>
      <vt:lpstr>国际合作</vt:lpstr>
      <vt:lpstr>重要作者</vt:lpstr>
      <vt:lpstr>提纲</vt:lpstr>
      <vt:lpstr>Web of Knowledge:  为科研人员研究工作流建立整合的创新研究平台</vt:lpstr>
      <vt:lpstr>幻灯片 10</vt:lpstr>
      <vt:lpstr>幻灯片 11</vt:lpstr>
      <vt:lpstr>幻灯片 12</vt:lpstr>
      <vt:lpstr>Web of Science</vt:lpstr>
      <vt:lpstr>引文索引</vt:lpstr>
      <vt:lpstr>Science Citation Index Expanded</vt:lpstr>
      <vt:lpstr>ISI Web of Science中的中国期刊</vt:lpstr>
      <vt:lpstr>ISI Web of Science</vt:lpstr>
      <vt:lpstr>幻灯片 18</vt:lpstr>
      <vt:lpstr>论文的相互引证----学术研究之间的交流与联系：</vt:lpstr>
      <vt:lpstr>幻灯片 20</vt:lpstr>
      <vt:lpstr>全记录的引文链接（施引文献）</vt:lpstr>
      <vt:lpstr>全记录的引文链接（参考文献）</vt:lpstr>
      <vt:lpstr>全记录的引文链接（相关记录）</vt:lpstr>
      <vt:lpstr>幻灯片 24</vt:lpstr>
      <vt:lpstr>幻灯片 25</vt:lpstr>
      <vt:lpstr>幻灯片 26</vt:lpstr>
      <vt:lpstr>幻灯片 27</vt:lpstr>
      <vt:lpstr>提纲</vt:lpstr>
      <vt:lpstr>如何科学选题</vt:lpstr>
      <vt:lpstr>论文的选题 – 成功的关键</vt:lpstr>
      <vt:lpstr>全球气候变化对渔业资源影响的研究</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被引文献检索- 帮助您获取思路，激发研究思想</vt:lpstr>
      <vt:lpstr>例:</vt:lpstr>
      <vt:lpstr>幻灯片 50</vt:lpstr>
      <vt:lpstr>幻灯片 51</vt:lpstr>
      <vt:lpstr>幻灯片 52</vt:lpstr>
      <vt:lpstr>提纲</vt:lpstr>
      <vt:lpstr>跟踪学术领军人物的最新研究成果</vt:lpstr>
      <vt:lpstr>利用定题服务跟踪带头人的工作</vt:lpstr>
      <vt:lpstr>幻灯片 56</vt:lpstr>
      <vt:lpstr>幻灯片 57</vt:lpstr>
      <vt:lpstr>幻灯片 58</vt:lpstr>
      <vt:lpstr>利用引文跟踪，了解课题最新进展</vt:lpstr>
      <vt:lpstr>幻灯片 60</vt:lpstr>
      <vt:lpstr>提纲</vt:lpstr>
      <vt:lpstr>幻灯片 62</vt:lpstr>
      <vt:lpstr>如何选择拟投稿期刊</vt:lpstr>
      <vt:lpstr>如何选择合适的投稿期刊</vt:lpstr>
      <vt:lpstr>幻灯片 65</vt:lpstr>
      <vt:lpstr>幻灯片 66</vt:lpstr>
      <vt:lpstr>检索该期刊的发文状况</vt:lpstr>
      <vt:lpstr>幻灯片 68</vt:lpstr>
      <vt:lpstr>幻灯片 69</vt:lpstr>
      <vt:lpstr>幻灯片 70</vt:lpstr>
      <vt:lpstr>利用Journal Citation Reports 选择合适的期刊发表论文 </vt:lpstr>
      <vt:lpstr>幻灯片 72</vt:lpstr>
      <vt:lpstr>提纲</vt:lpstr>
      <vt:lpstr>快乐写作与投稿</vt:lpstr>
      <vt:lpstr>科技论文的写作 </vt:lpstr>
      <vt:lpstr>Web of Science，超越检索……</vt:lpstr>
      <vt:lpstr>参考文献要遵循拟投稿期刊的体例要求</vt:lpstr>
      <vt:lpstr>Endnote Web 边写作边引用</vt:lpstr>
      <vt:lpstr>幻灯片 79</vt:lpstr>
      <vt:lpstr>幻灯片 80</vt:lpstr>
      <vt:lpstr>注册</vt:lpstr>
      <vt:lpstr>幻灯片 82</vt:lpstr>
      <vt:lpstr>访问您的EndNote web图书馆</vt:lpstr>
      <vt:lpstr>提纲</vt:lpstr>
      <vt:lpstr>幻灯片 85</vt:lpstr>
      <vt:lpstr>提纲</vt:lpstr>
      <vt:lpstr>从互联网检索获取(第一步定制在线检索的途径)</vt:lpstr>
      <vt:lpstr>从互联网检索获取(第二步Online search))</vt:lpstr>
      <vt:lpstr>第三步：连接并获得结果</vt:lpstr>
      <vt:lpstr>将检索结果移入某一个文献组</vt:lpstr>
      <vt:lpstr>提纲</vt:lpstr>
      <vt:lpstr>幻灯片 92</vt:lpstr>
      <vt:lpstr>提纲</vt:lpstr>
      <vt:lpstr>幻灯片 94</vt:lpstr>
      <vt:lpstr>幻灯片 95</vt:lpstr>
      <vt:lpstr>幻灯片 96</vt:lpstr>
      <vt:lpstr>下载EndNote Web Cite-While-You-Write 插件</vt:lpstr>
      <vt:lpstr> Word中的EndNote Web工具栏</vt:lpstr>
      <vt:lpstr>幻灯片 99</vt:lpstr>
      <vt:lpstr>幻灯片 100</vt:lpstr>
      <vt:lpstr>幻灯片 101</vt:lpstr>
      <vt:lpstr>幻灯片 102</vt:lpstr>
      <vt:lpstr>幻灯片 103</vt:lpstr>
      <vt:lpstr>Endnote Web – 写作工具</vt:lpstr>
      <vt:lpstr>提纲</vt:lpstr>
      <vt:lpstr>利用ResearchID促进学术交流</vt:lpstr>
      <vt:lpstr>ResearcherID——全球学术人才库</vt:lpstr>
      <vt:lpstr>ResearcherID.com</vt:lpstr>
      <vt:lpstr>幻灯片 109</vt:lpstr>
      <vt:lpstr>幻灯片 110</vt:lpstr>
      <vt:lpstr>幻灯片 111</vt:lpstr>
      <vt:lpstr>幻灯片 112</vt:lpstr>
      <vt:lpstr>Web of Knowledge:  为科研人员研究工作流建立整合的创新研究平台</vt:lpstr>
      <vt:lpstr>ISI Web of Knowledge 在科研人员的工作中</vt:lpstr>
      <vt:lpstr>ISI Web of Knowledge 在研究生的学习和工作中</vt:lpstr>
      <vt:lpstr>ISI Web of Knowledge在科研管理人员的工作中</vt:lpstr>
      <vt:lpstr>ISI Web of Knowledge 在图书馆员的工作中</vt:lpstr>
      <vt:lpstr>幻灯片 118</vt:lpstr>
      <vt:lpstr>幻灯片 119</vt:lpstr>
      <vt:lpstr>谢谢！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Web</dc:title>
  <dc:creator>Res Soft and GSS</dc:creator>
  <dc:description>Basic/Generic JCR</dc:description>
  <cp:lastModifiedBy>fan.zhang</cp:lastModifiedBy>
  <cp:revision>2146</cp:revision>
  <dcterms:created xsi:type="dcterms:W3CDTF">2004-02-18T21:41:41Z</dcterms:created>
  <dcterms:modified xsi:type="dcterms:W3CDTF">2012-02-27T05:36:40Z</dcterms:modified>
</cp:coreProperties>
</file>